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99" r:id="rId4"/>
  </p:sldMasterIdLst>
  <p:notesMasterIdLst>
    <p:notesMasterId r:id="rId73"/>
  </p:notesMasterIdLst>
  <p:handoutMasterIdLst>
    <p:handoutMasterId r:id="rId74"/>
  </p:handoutMasterIdLst>
  <p:sldIdLst>
    <p:sldId id="302" r:id="rId5"/>
    <p:sldId id="509" r:id="rId6"/>
    <p:sldId id="708" r:id="rId7"/>
    <p:sldId id="671" r:id="rId8"/>
    <p:sldId id="566" r:id="rId9"/>
    <p:sldId id="691" r:id="rId10"/>
    <p:sldId id="672" r:id="rId11"/>
    <p:sldId id="692" r:id="rId12"/>
    <p:sldId id="712" r:id="rId13"/>
    <p:sldId id="711" r:id="rId14"/>
    <p:sldId id="713" r:id="rId15"/>
    <p:sldId id="714" r:id="rId16"/>
    <p:sldId id="715" r:id="rId17"/>
    <p:sldId id="716" r:id="rId18"/>
    <p:sldId id="717" r:id="rId19"/>
    <p:sldId id="718" r:id="rId20"/>
    <p:sldId id="719" r:id="rId21"/>
    <p:sldId id="720" r:id="rId22"/>
    <p:sldId id="721" r:id="rId23"/>
    <p:sldId id="722" r:id="rId24"/>
    <p:sldId id="723" r:id="rId25"/>
    <p:sldId id="724" r:id="rId26"/>
    <p:sldId id="725" r:id="rId27"/>
    <p:sldId id="726" r:id="rId28"/>
    <p:sldId id="727" r:id="rId29"/>
    <p:sldId id="728" r:id="rId30"/>
    <p:sldId id="729" r:id="rId31"/>
    <p:sldId id="653" r:id="rId32"/>
    <p:sldId id="693" r:id="rId33"/>
    <p:sldId id="694" r:id="rId34"/>
    <p:sldId id="682" r:id="rId35"/>
    <p:sldId id="683" r:id="rId36"/>
    <p:sldId id="701" r:id="rId37"/>
    <p:sldId id="684" r:id="rId38"/>
    <p:sldId id="709" r:id="rId39"/>
    <p:sldId id="710" r:id="rId40"/>
    <p:sldId id="687" r:id="rId41"/>
    <p:sldId id="573" r:id="rId42"/>
    <p:sldId id="690" r:id="rId43"/>
    <p:sldId id="637" r:id="rId44"/>
    <p:sldId id="703" r:id="rId45"/>
    <p:sldId id="704" r:id="rId46"/>
    <p:sldId id="705" r:id="rId47"/>
    <p:sldId id="706" r:id="rId48"/>
    <p:sldId id="638" r:id="rId49"/>
    <p:sldId id="639" r:id="rId50"/>
    <p:sldId id="640" r:id="rId51"/>
    <p:sldId id="641" r:id="rId52"/>
    <p:sldId id="642" r:id="rId53"/>
    <p:sldId id="643" r:id="rId54"/>
    <p:sldId id="644" r:id="rId55"/>
    <p:sldId id="645" r:id="rId56"/>
    <p:sldId id="646" r:id="rId57"/>
    <p:sldId id="647" r:id="rId58"/>
    <p:sldId id="623" r:id="rId59"/>
    <p:sldId id="604" r:id="rId60"/>
    <p:sldId id="617" r:id="rId61"/>
    <p:sldId id="618" r:id="rId62"/>
    <p:sldId id="619" r:id="rId63"/>
    <p:sldId id="620" r:id="rId64"/>
    <p:sldId id="621" r:id="rId65"/>
    <p:sldId id="622" r:id="rId66"/>
    <p:sldId id="659" r:id="rId67"/>
    <p:sldId id="660" r:id="rId68"/>
    <p:sldId id="661" r:id="rId69"/>
    <p:sldId id="654" r:id="rId70"/>
    <p:sldId id="655" r:id="rId71"/>
    <p:sldId id="656" r:id="rId72"/>
  </p:sldIdLst>
  <p:sldSz cx="9144000" cy="6858000" type="screen4x3"/>
  <p:notesSz cx="7077075" cy="9382125"/>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1CA5D"/>
    <a:srgbClr val="C0C0C0"/>
    <a:srgbClr val="969696"/>
    <a:srgbClr val="5F5F5F"/>
    <a:srgbClr val="777777"/>
    <a:srgbClr val="EAEAEA"/>
    <a:srgbClr val="B2B2B2"/>
    <a:srgbClr val="F8F8F8"/>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00A15C55-8517-42AA-B614-E9B94910E393}">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85" autoAdjust="0"/>
    <p:restoredTop sz="61000" autoAdjust="0"/>
  </p:normalViewPr>
  <p:slideViewPr>
    <p:cSldViewPr snapToGrid="0">
      <p:cViewPr varScale="1">
        <p:scale>
          <a:sx n="80" d="100"/>
          <a:sy n="80" d="100"/>
        </p:scale>
        <p:origin x="-2514" y="-96"/>
      </p:cViewPr>
      <p:guideLst>
        <p:guide orient="horz" pos="2159"/>
        <p:guide orient="horz" pos="3888"/>
        <p:guide orient="horz" pos="240"/>
        <p:guide orient="horz" pos="864"/>
        <p:guide pos="2882"/>
        <p:guide pos="240"/>
        <p:guide pos="55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5" d="100"/>
          <a:sy n="95" d="100"/>
        </p:scale>
        <p:origin x="-3630" y="-102"/>
      </p:cViewPr>
      <p:guideLst>
        <p:guide orient="horz" pos="2955"/>
        <p:guide orient="horz" pos="184"/>
        <p:guide pos="2229"/>
        <p:guide pos="211"/>
        <p:guide pos="424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33D1FE-8E42-475D-ADEE-0271F84E6F2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804508-07E3-4789-8FAE-E6068C768485}">
      <dgm:prSet/>
      <dgm:spPr/>
      <dgm:t>
        <a:bodyPr/>
        <a:lstStyle/>
        <a:p>
          <a:pPr rtl="0"/>
          <a:r>
            <a:rPr lang="en-US" dirty="0" smtClean="0"/>
            <a:t>Symantec Platform Requirements for Mobile Management</a:t>
          </a:r>
          <a:endParaRPr lang="en-US" dirty="0"/>
        </a:p>
      </dgm:t>
    </dgm:pt>
    <dgm:pt modelId="{082D91A2-7936-4546-A967-6BE4EA875343}" type="parTrans" cxnId="{EF4B6919-260F-469F-A6E8-A798B4411434}">
      <dgm:prSet/>
      <dgm:spPr/>
      <dgm:t>
        <a:bodyPr/>
        <a:lstStyle/>
        <a:p>
          <a:endParaRPr lang="en-US"/>
        </a:p>
      </dgm:t>
    </dgm:pt>
    <dgm:pt modelId="{98AF74F5-5415-48A0-9B3B-D4F3FDDF8FDE}" type="sibTrans" cxnId="{EF4B6919-260F-469F-A6E8-A798B4411434}">
      <dgm:prSet/>
      <dgm:spPr/>
      <dgm:t>
        <a:bodyPr/>
        <a:lstStyle/>
        <a:p>
          <a:endParaRPr lang="en-US"/>
        </a:p>
      </dgm:t>
    </dgm:pt>
    <dgm:pt modelId="{E7016167-65EC-40BE-9538-C21CC8C07D9A}">
      <dgm:prSet/>
      <dgm:spPr/>
      <dgm:t>
        <a:bodyPr/>
        <a:lstStyle/>
        <a:p>
          <a:pPr rtl="0"/>
          <a:r>
            <a:rPr lang="en-US" dirty="0" smtClean="0"/>
            <a:t>.NET Framework 3.0</a:t>
          </a:r>
          <a:endParaRPr lang="en-US" dirty="0"/>
        </a:p>
      </dgm:t>
    </dgm:pt>
    <dgm:pt modelId="{4C3BBEBA-0C9D-4FF3-A55D-A10F7EE04069}" type="parTrans" cxnId="{DADB0FC8-9ADF-4AF9-87DC-7B4030638D88}">
      <dgm:prSet/>
      <dgm:spPr/>
      <dgm:t>
        <a:bodyPr/>
        <a:lstStyle/>
        <a:p>
          <a:endParaRPr lang="en-US"/>
        </a:p>
      </dgm:t>
    </dgm:pt>
    <dgm:pt modelId="{4AF2028A-09AC-4CFE-9E4D-CF8EECC0FECD}" type="sibTrans" cxnId="{DADB0FC8-9ADF-4AF9-87DC-7B4030638D88}">
      <dgm:prSet/>
      <dgm:spPr/>
      <dgm:t>
        <a:bodyPr/>
        <a:lstStyle/>
        <a:p>
          <a:endParaRPr lang="en-US"/>
        </a:p>
      </dgm:t>
    </dgm:pt>
    <dgm:pt modelId="{A2952CBF-8D38-4C13-A0E3-4AE8404BBDA8}">
      <dgm:prSet/>
      <dgm:spPr/>
      <dgm:t>
        <a:bodyPr/>
        <a:lstStyle/>
        <a:p>
          <a:pPr rtl="0"/>
          <a:r>
            <a:rPr lang="en-US" dirty="0" smtClean="0"/>
            <a:t>Internet Explorer 7</a:t>
          </a:r>
          <a:endParaRPr lang="en-US" dirty="0"/>
        </a:p>
      </dgm:t>
    </dgm:pt>
    <dgm:pt modelId="{36583F98-2119-41D1-9E16-C38AE5E8CEDE}" type="parTrans" cxnId="{781B7BA6-D34A-4F16-9665-01F6C0476A2D}">
      <dgm:prSet/>
      <dgm:spPr/>
      <dgm:t>
        <a:bodyPr/>
        <a:lstStyle/>
        <a:p>
          <a:endParaRPr lang="en-US"/>
        </a:p>
      </dgm:t>
    </dgm:pt>
    <dgm:pt modelId="{DBCEE781-F90E-4010-9234-81F555573BC3}" type="sibTrans" cxnId="{781B7BA6-D34A-4F16-9665-01F6C0476A2D}">
      <dgm:prSet/>
      <dgm:spPr/>
      <dgm:t>
        <a:bodyPr/>
        <a:lstStyle/>
        <a:p>
          <a:endParaRPr lang="en-US"/>
        </a:p>
      </dgm:t>
    </dgm:pt>
    <dgm:pt modelId="{76BE3D43-1A77-4B1C-9C66-E3F8B70A9B28}">
      <dgm:prSet/>
      <dgm:spPr/>
      <dgm:t>
        <a:bodyPr/>
        <a:lstStyle/>
        <a:p>
          <a:pPr rtl="0"/>
          <a:r>
            <a:rPr lang="en-US" dirty="0" smtClean="0"/>
            <a:t>SQL Server 2005</a:t>
          </a:r>
          <a:endParaRPr lang="en-US" dirty="0"/>
        </a:p>
      </dgm:t>
    </dgm:pt>
    <dgm:pt modelId="{1434E2AF-70DA-40B1-B69E-82182F757419}" type="parTrans" cxnId="{36188F08-DA0D-4D79-BE22-09BAF919DF8F}">
      <dgm:prSet/>
      <dgm:spPr/>
      <dgm:t>
        <a:bodyPr/>
        <a:lstStyle/>
        <a:p>
          <a:endParaRPr lang="en-US"/>
        </a:p>
      </dgm:t>
    </dgm:pt>
    <dgm:pt modelId="{29CA2F4A-4C5E-43B5-8090-DFCE8C7E69A3}" type="sibTrans" cxnId="{36188F08-DA0D-4D79-BE22-09BAF919DF8F}">
      <dgm:prSet/>
      <dgm:spPr/>
      <dgm:t>
        <a:bodyPr/>
        <a:lstStyle/>
        <a:p>
          <a:endParaRPr lang="en-US"/>
        </a:p>
      </dgm:t>
    </dgm:pt>
    <dgm:pt modelId="{6B94E794-57A2-48AD-8B73-F6A8023C2252}">
      <dgm:prSet/>
      <dgm:spPr/>
      <dgm:t>
        <a:bodyPr/>
        <a:lstStyle/>
        <a:p>
          <a:pPr rtl="0"/>
          <a:r>
            <a:rPr lang="en-US" dirty="0" smtClean="0"/>
            <a:t>Windows 2003 Server</a:t>
          </a:r>
          <a:endParaRPr lang="en-US" dirty="0"/>
        </a:p>
      </dgm:t>
    </dgm:pt>
    <dgm:pt modelId="{FDE5D5D0-CB95-419C-91C7-E21146D05146}" type="parTrans" cxnId="{2AF13438-E355-4331-9FB3-8E76D108DBCD}">
      <dgm:prSet/>
      <dgm:spPr/>
      <dgm:t>
        <a:bodyPr/>
        <a:lstStyle/>
        <a:p>
          <a:endParaRPr lang="en-US"/>
        </a:p>
      </dgm:t>
    </dgm:pt>
    <dgm:pt modelId="{28CF64DE-54F7-4112-92E6-B947B3476046}" type="sibTrans" cxnId="{2AF13438-E355-4331-9FB3-8E76D108DBCD}">
      <dgm:prSet/>
      <dgm:spPr/>
      <dgm:t>
        <a:bodyPr/>
        <a:lstStyle/>
        <a:p>
          <a:endParaRPr lang="en-US"/>
        </a:p>
      </dgm:t>
    </dgm:pt>
    <dgm:pt modelId="{ADD977A0-3AF4-40AA-8D6D-152A53B98866}">
      <dgm:prSet/>
      <dgm:spPr/>
      <dgm:t>
        <a:bodyPr/>
        <a:lstStyle/>
        <a:p>
          <a:pPr rtl="0"/>
          <a:r>
            <a:rPr lang="en-US" dirty="0" smtClean="0"/>
            <a:t>Altiris Notification Server 7.0 SP2</a:t>
          </a:r>
          <a:endParaRPr lang="en-US" dirty="0"/>
        </a:p>
      </dgm:t>
    </dgm:pt>
    <dgm:pt modelId="{B9A56DA0-CD9E-4E5F-B7CD-00DF666525FB}" type="parTrans" cxnId="{EDE524DD-6021-4FA9-BCF7-5B87E16577E2}">
      <dgm:prSet/>
      <dgm:spPr/>
      <dgm:t>
        <a:bodyPr/>
        <a:lstStyle/>
        <a:p>
          <a:endParaRPr lang="en-US"/>
        </a:p>
      </dgm:t>
    </dgm:pt>
    <dgm:pt modelId="{1CCCD1A7-62E6-4927-9A7F-4A6A3B882235}" type="sibTrans" cxnId="{EDE524DD-6021-4FA9-BCF7-5B87E16577E2}">
      <dgm:prSet/>
      <dgm:spPr/>
      <dgm:t>
        <a:bodyPr/>
        <a:lstStyle/>
        <a:p>
          <a:endParaRPr lang="en-US"/>
        </a:p>
      </dgm:t>
    </dgm:pt>
    <dgm:pt modelId="{BF3FF7A8-0F8A-47CC-8ECE-9C253C77FF1E}">
      <dgm:prSet/>
      <dgm:spPr/>
      <dgm:t>
        <a:bodyPr/>
        <a:lstStyle/>
        <a:p>
          <a:pPr rtl="0"/>
          <a:r>
            <a:rPr lang="en-US" dirty="0" smtClean="0"/>
            <a:t>Microsoft Message Queuing Service</a:t>
          </a:r>
          <a:endParaRPr lang="en-US" dirty="0"/>
        </a:p>
      </dgm:t>
    </dgm:pt>
    <dgm:pt modelId="{C53146F3-AF26-4E3A-B6DD-98ECAB90E848}" type="parTrans" cxnId="{59AECF42-B809-4FE6-B558-121643372190}">
      <dgm:prSet/>
      <dgm:spPr/>
      <dgm:t>
        <a:bodyPr/>
        <a:lstStyle/>
        <a:p>
          <a:endParaRPr lang="en-US"/>
        </a:p>
      </dgm:t>
    </dgm:pt>
    <dgm:pt modelId="{C11E1104-582D-47DC-8A0C-6E3B2C68471F}" type="sibTrans" cxnId="{59AECF42-B809-4FE6-B558-121643372190}">
      <dgm:prSet/>
      <dgm:spPr/>
      <dgm:t>
        <a:bodyPr/>
        <a:lstStyle/>
        <a:p>
          <a:endParaRPr lang="en-US"/>
        </a:p>
      </dgm:t>
    </dgm:pt>
    <dgm:pt modelId="{961E3EFA-7C20-4FA3-A2E5-4A5272175785}">
      <dgm:prSet/>
      <dgm:spPr/>
      <dgm:t>
        <a:bodyPr/>
        <a:lstStyle/>
        <a:p>
          <a:pPr rtl="0"/>
          <a:r>
            <a:rPr lang="en-US" dirty="0" smtClean="0"/>
            <a:t>Exchange ActiveSync Integration Requirements</a:t>
          </a:r>
          <a:endParaRPr lang="en-US" dirty="0"/>
        </a:p>
      </dgm:t>
    </dgm:pt>
    <dgm:pt modelId="{78CAFAC1-C9C7-4227-993D-B00F45F6D144}" type="parTrans" cxnId="{B2AB7A24-E602-4EB4-B01D-224D3C87E974}">
      <dgm:prSet/>
      <dgm:spPr/>
      <dgm:t>
        <a:bodyPr/>
        <a:lstStyle/>
        <a:p>
          <a:endParaRPr lang="en-US"/>
        </a:p>
      </dgm:t>
    </dgm:pt>
    <dgm:pt modelId="{FCB74E26-C777-4407-B37B-A562BF463C57}" type="sibTrans" cxnId="{B2AB7A24-E602-4EB4-B01D-224D3C87E974}">
      <dgm:prSet/>
      <dgm:spPr/>
      <dgm:t>
        <a:bodyPr/>
        <a:lstStyle/>
        <a:p>
          <a:endParaRPr lang="en-US"/>
        </a:p>
      </dgm:t>
    </dgm:pt>
    <dgm:pt modelId="{01697808-51F9-4E17-A56C-FAD4E51BF240}">
      <dgm:prSet/>
      <dgm:spPr/>
      <dgm:t>
        <a:bodyPr/>
        <a:lstStyle/>
        <a:p>
          <a:pPr rtl="0"/>
          <a:r>
            <a:rPr lang="en-US" dirty="0" smtClean="0"/>
            <a:t>Microsoft Exchange 2007 (SP1 or SP2) OR Microsoft Exchange 2010</a:t>
          </a:r>
          <a:endParaRPr lang="en-US" dirty="0"/>
        </a:p>
      </dgm:t>
    </dgm:pt>
    <dgm:pt modelId="{FBFB5C2A-A9F8-4A16-95BF-5BB135D189E5}" type="parTrans" cxnId="{A559745C-9056-4607-9ACB-EC35A6C0C841}">
      <dgm:prSet/>
      <dgm:spPr/>
      <dgm:t>
        <a:bodyPr/>
        <a:lstStyle/>
        <a:p>
          <a:endParaRPr lang="en-US"/>
        </a:p>
      </dgm:t>
    </dgm:pt>
    <dgm:pt modelId="{92420A92-EC5F-4C08-B242-B69320FB470A}" type="sibTrans" cxnId="{A559745C-9056-4607-9ACB-EC35A6C0C841}">
      <dgm:prSet/>
      <dgm:spPr/>
      <dgm:t>
        <a:bodyPr/>
        <a:lstStyle/>
        <a:p>
          <a:endParaRPr lang="en-US"/>
        </a:p>
      </dgm:t>
    </dgm:pt>
    <dgm:pt modelId="{9546D5C5-AEC8-45AE-80CC-98C30D0148A2}">
      <dgm:prSet/>
      <dgm:spPr/>
      <dgm:t>
        <a:bodyPr/>
        <a:lstStyle/>
        <a:p>
          <a:pPr rtl="0"/>
          <a:r>
            <a:rPr lang="en-US" dirty="0" smtClean="0"/>
            <a:t>Microsoft Exchange Server 2007 Management Tools   -OR -   Microsoft Exchange Server 2010 Management Tools</a:t>
          </a:r>
          <a:endParaRPr lang="en-US" dirty="0"/>
        </a:p>
      </dgm:t>
    </dgm:pt>
    <dgm:pt modelId="{2CE1A1A6-F0AC-4627-AFE3-1420E21E05CD}" type="parTrans" cxnId="{0B631F9B-7550-418E-BDBE-8390771191BE}">
      <dgm:prSet/>
      <dgm:spPr/>
      <dgm:t>
        <a:bodyPr/>
        <a:lstStyle/>
        <a:p>
          <a:endParaRPr lang="en-US"/>
        </a:p>
      </dgm:t>
    </dgm:pt>
    <dgm:pt modelId="{8EAC4E1B-C905-418E-8856-3BAEF24E8A20}" type="sibTrans" cxnId="{0B631F9B-7550-418E-BDBE-8390771191BE}">
      <dgm:prSet/>
      <dgm:spPr/>
      <dgm:t>
        <a:bodyPr/>
        <a:lstStyle/>
        <a:p>
          <a:endParaRPr lang="en-US"/>
        </a:p>
      </dgm:t>
    </dgm:pt>
    <dgm:pt modelId="{20024CC0-CC34-461D-AB4E-58834F1912F1}">
      <dgm:prSet/>
      <dgm:spPr/>
      <dgm:t>
        <a:bodyPr/>
        <a:lstStyle/>
        <a:p>
          <a:pPr rtl="0"/>
          <a:r>
            <a:rPr lang="en-US" dirty="0" smtClean="0"/>
            <a:t>Microsoft Windows Management Framework</a:t>
          </a:r>
          <a:endParaRPr lang="en-US" dirty="0"/>
        </a:p>
      </dgm:t>
    </dgm:pt>
    <dgm:pt modelId="{06E6D595-9D5E-47D6-98C1-40D77AB4441E}" type="parTrans" cxnId="{77C49352-DB11-444E-BE13-F7524027B2C6}">
      <dgm:prSet/>
      <dgm:spPr/>
      <dgm:t>
        <a:bodyPr/>
        <a:lstStyle/>
        <a:p>
          <a:endParaRPr lang="en-US"/>
        </a:p>
      </dgm:t>
    </dgm:pt>
    <dgm:pt modelId="{9AA19020-999A-43EB-B815-AD425E71029B}" type="sibTrans" cxnId="{77C49352-DB11-444E-BE13-F7524027B2C6}">
      <dgm:prSet/>
      <dgm:spPr/>
      <dgm:t>
        <a:bodyPr/>
        <a:lstStyle/>
        <a:p>
          <a:endParaRPr lang="en-US"/>
        </a:p>
      </dgm:t>
    </dgm:pt>
    <dgm:pt modelId="{C621BCB4-ACFB-48B4-925C-AB18604600CD}">
      <dgm:prSet/>
      <dgm:spPr/>
      <dgm:t>
        <a:bodyPr/>
        <a:lstStyle/>
        <a:p>
          <a:pPr rtl="0"/>
          <a:r>
            <a:rPr lang="en-US" i="0" dirty="0" smtClean="0"/>
            <a:t>Exchange 2003 and Exchange 2007 RTM are not supported</a:t>
          </a:r>
          <a:endParaRPr lang="en-US" dirty="0"/>
        </a:p>
      </dgm:t>
    </dgm:pt>
    <dgm:pt modelId="{700C902B-2D30-40D2-83A1-EEAEDE40A05F}" type="parTrans" cxnId="{4F2FFF35-D483-4700-A016-B226283967C1}">
      <dgm:prSet/>
      <dgm:spPr/>
      <dgm:t>
        <a:bodyPr/>
        <a:lstStyle/>
        <a:p>
          <a:endParaRPr lang="en-US"/>
        </a:p>
      </dgm:t>
    </dgm:pt>
    <dgm:pt modelId="{980D92FB-9259-4402-BC9D-CBA25FB65AC7}" type="sibTrans" cxnId="{4F2FFF35-D483-4700-A016-B226283967C1}">
      <dgm:prSet/>
      <dgm:spPr/>
      <dgm:t>
        <a:bodyPr/>
        <a:lstStyle/>
        <a:p>
          <a:endParaRPr lang="en-US"/>
        </a:p>
      </dgm:t>
    </dgm:pt>
    <dgm:pt modelId="{F094623D-638D-4B1B-8B21-96ABA2352D93}">
      <dgm:prSet/>
      <dgm:spPr/>
      <dgm:t>
        <a:bodyPr/>
        <a:lstStyle/>
        <a:p>
          <a:pPr rtl="0"/>
          <a:r>
            <a:rPr lang="en-US" dirty="0" smtClean="0"/>
            <a:t>The minimum version is: Exchange 2007 SP1</a:t>
          </a:r>
          <a:endParaRPr lang="en-US" dirty="0"/>
        </a:p>
      </dgm:t>
    </dgm:pt>
    <dgm:pt modelId="{16C12069-BFDC-4644-8222-5A01D1689461}" type="parTrans" cxnId="{2074C1CC-5B2B-4F46-B725-33513E86F357}">
      <dgm:prSet/>
      <dgm:spPr/>
      <dgm:t>
        <a:bodyPr/>
        <a:lstStyle/>
        <a:p>
          <a:endParaRPr lang="en-US"/>
        </a:p>
      </dgm:t>
    </dgm:pt>
    <dgm:pt modelId="{2A6F8D42-60BD-4779-A2DD-98F4914A708D}" type="sibTrans" cxnId="{2074C1CC-5B2B-4F46-B725-33513E86F357}">
      <dgm:prSet/>
      <dgm:spPr/>
      <dgm:t>
        <a:bodyPr/>
        <a:lstStyle/>
        <a:p>
          <a:endParaRPr lang="en-US"/>
        </a:p>
      </dgm:t>
    </dgm:pt>
    <dgm:pt modelId="{32473371-E76C-4637-BD95-7DBBBA773E72}">
      <dgm:prSet/>
      <dgm:spPr/>
      <dgm:t>
        <a:bodyPr/>
        <a:lstStyle/>
        <a:p>
          <a:pPr rtl="0"/>
          <a:r>
            <a:rPr lang="en-US" dirty="0" smtClean="0"/>
            <a:t>Required Component - Exchange Management Shell</a:t>
          </a:r>
          <a:endParaRPr lang="en-US" dirty="0"/>
        </a:p>
      </dgm:t>
    </dgm:pt>
    <dgm:pt modelId="{8F025534-2544-4885-B57C-0A7AB618CA07}" type="parTrans" cxnId="{8502CE8C-4D92-4860-8401-A4765CFB9DFD}">
      <dgm:prSet/>
      <dgm:spPr/>
      <dgm:t>
        <a:bodyPr/>
        <a:lstStyle/>
        <a:p>
          <a:endParaRPr lang="en-US"/>
        </a:p>
      </dgm:t>
    </dgm:pt>
    <dgm:pt modelId="{E50997DD-589C-436F-84C0-13D68EB2B537}" type="sibTrans" cxnId="{8502CE8C-4D92-4860-8401-A4765CFB9DFD}">
      <dgm:prSet/>
      <dgm:spPr/>
      <dgm:t>
        <a:bodyPr/>
        <a:lstStyle/>
        <a:p>
          <a:endParaRPr lang="en-US"/>
        </a:p>
      </dgm:t>
    </dgm:pt>
    <dgm:pt modelId="{13E1B482-5AC2-469F-8D3E-4E492D7F9F2C}">
      <dgm:prSet/>
      <dgm:spPr/>
      <dgm:t>
        <a:bodyPr/>
        <a:lstStyle/>
        <a:p>
          <a:pPr rtl="0"/>
          <a:r>
            <a:rPr lang="en-US" dirty="0" smtClean="0"/>
            <a:t>Required Component – Windows PowerShell 2.0</a:t>
          </a:r>
          <a:endParaRPr lang="en-US" dirty="0"/>
        </a:p>
      </dgm:t>
    </dgm:pt>
    <dgm:pt modelId="{F1F8C309-8CEA-48B7-9693-A2180C808175}" type="parTrans" cxnId="{8A2EF4FD-BCB0-42A9-ABE2-B3AF3BF1D580}">
      <dgm:prSet/>
      <dgm:spPr/>
      <dgm:t>
        <a:bodyPr/>
        <a:lstStyle/>
        <a:p>
          <a:endParaRPr lang="en-US"/>
        </a:p>
      </dgm:t>
    </dgm:pt>
    <dgm:pt modelId="{D6C99BF2-F324-4FE4-8B2C-3206A18206CB}" type="sibTrans" cxnId="{8A2EF4FD-BCB0-42A9-ABE2-B3AF3BF1D580}">
      <dgm:prSet/>
      <dgm:spPr/>
      <dgm:t>
        <a:bodyPr/>
        <a:lstStyle/>
        <a:p>
          <a:endParaRPr lang="en-US"/>
        </a:p>
      </dgm:t>
    </dgm:pt>
    <dgm:pt modelId="{58E742EE-DA2E-4A52-9AC6-0100537067CA}" type="pres">
      <dgm:prSet presAssocID="{8E33D1FE-8E42-475D-ADEE-0271F84E6F27}" presName="linear" presStyleCnt="0">
        <dgm:presLayoutVars>
          <dgm:animLvl val="lvl"/>
          <dgm:resizeHandles val="exact"/>
        </dgm:presLayoutVars>
      </dgm:prSet>
      <dgm:spPr/>
      <dgm:t>
        <a:bodyPr/>
        <a:lstStyle/>
        <a:p>
          <a:endParaRPr lang="en-US"/>
        </a:p>
      </dgm:t>
    </dgm:pt>
    <dgm:pt modelId="{D1835F52-63B2-4D39-852B-99A8FD1CD27C}" type="pres">
      <dgm:prSet presAssocID="{80804508-07E3-4789-8FAE-E6068C768485}" presName="parentText" presStyleLbl="node1" presStyleIdx="0" presStyleCnt="2">
        <dgm:presLayoutVars>
          <dgm:chMax val="0"/>
          <dgm:bulletEnabled val="1"/>
        </dgm:presLayoutVars>
      </dgm:prSet>
      <dgm:spPr/>
      <dgm:t>
        <a:bodyPr/>
        <a:lstStyle/>
        <a:p>
          <a:endParaRPr lang="en-US"/>
        </a:p>
      </dgm:t>
    </dgm:pt>
    <dgm:pt modelId="{C910DE39-7AD2-4875-83B2-FB83D6D1B554}" type="pres">
      <dgm:prSet presAssocID="{80804508-07E3-4789-8FAE-E6068C768485}" presName="childText" presStyleLbl="revTx" presStyleIdx="0" presStyleCnt="2">
        <dgm:presLayoutVars>
          <dgm:bulletEnabled val="1"/>
        </dgm:presLayoutVars>
      </dgm:prSet>
      <dgm:spPr/>
      <dgm:t>
        <a:bodyPr/>
        <a:lstStyle/>
        <a:p>
          <a:endParaRPr lang="en-US"/>
        </a:p>
      </dgm:t>
    </dgm:pt>
    <dgm:pt modelId="{9475586A-E23D-4110-83C7-D3BB5D18FB36}" type="pres">
      <dgm:prSet presAssocID="{961E3EFA-7C20-4FA3-A2E5-4A5272175785}" presName="parentText" presStyleLbl="node1" presStyleIdx="1" presStyleCnt="2">
        <dgm:presLayoutVars>
          <dgm:chMax val="0"/>
          <dgm:bulletEnabled val="1"/>
        </dgm:presLayoutVars>
      </dgm:prSet>
      <dgm:spPr/>
      <dgm:t>
        <a:bodyPr/>
        <a:lstStyle/>
        <a:p>
          <a:endParaRPr lang="en-US"/>
        </a:p>
      </dgm:t>
    </dgm:pt>
    <dgm:pt modelId="{AC91297C-4811-4FC5-A0F2-8F5E81C92444}" type="pres">
      <dgm:prSet presAssocID="{961E3EFA-7C20-4FA3-A2E5-4A5272175785}" presName="childText" presStyleLbl="revTx" presStyleIdx="1" presStyleCnt="2">
        <dgm:presLayoutVars>
          <dgm:bulletEnabled val="1"/>
        </dgm:presLayoutVars>
      </dgm:prSet>
      <dgm:spPr/>
      <dgm:t>
        <a:bodyPr/>
        <a:lstStyle/>
        <a:p>
          <a:endParaRPr lang="en-US"/>
        </a:p>
      </dgm:t>
    </dgm:pt>
  </dgm:ptLst>
  <dgm:cxnLst>
    <dgm:cxn modelId="{A559745C-9056-4607-9ACB-EC35A6C0C841}" srcId="{961E3EFA-7C20-4FA3-A2E5-4A5272175785}" destId="{01697808-51F9-4E17-A56C-FAD4E51BF240}" srcOrd="0" destOrd="0" parTransId="{FBFB5C2A-A9F8-4A16-95BF-5BB135D189E5}" sibTransId="{92420A92-EC5F-4C08-B242-B69320FB470A}"/>
    <dgm:cxn modelId="{0B631F9B-7550-418E-BDBE-8390771191BE}" srcId="{961E3EFA-7C20-4FA3-A2E5-4A5272175785}" destId="{9546D5C5-AEC8-45AE-80CC-98C30D0148A2}" srcOrd="1" destOrd="0" parTransId="{2CE1A1A6-F0AC-4627-AFE3-1420E21E05CD}" sibTransId="{8EAC4E1B-C905-418E-8856-3BAEF24E8A20}"/>
    <dgm:cxn modelId="{1D490A36-C41B-4255-8BA2-0EB187385F09}" type="presOf" srcId="{C621BCB4-ACFB-48B4-925C-AB18604600CD}" destId="{AC91297C-4811-4FC5-A0F2-8F5E81C92444}" srcOrd="0" destOrd="1" presId="urn:microsoft.com/office/officeart/2005/8/layout/vList2"/>
    <dgm:cxn modelId="{B2AB7A24-E602-4EB4-B01D-224D3C87E974}" srcId="{8E33D1FE-8E42-475D-ADEE-0271F84E6F27}" destId="{961E3EFA-7C20-4FA3-A2E5-4A5272175785}" srcOrd="1" destOrd="0" parTransId="{78CAFAC1-C9C7-4227-993D-B00F45F6D144}" sibTransId="{FCB74E26-C777-4407-B37B-A562BF463C57}"/>
    <dgm:cxn modelId="{EDE524DD-6021-4FA9-BCF7-5B87E16577E2}" srcId="{80804508-07E3-4789-8FAE-E6068C768485}" destId="{ADD977A0-3AF4-40AA-8D6D-152A53B98866}" srcOrd="4" destOrd="0" parTransId="{B9A56DA0-CD9E-4E5F-B7CD-00DF666525FB}" sibTransId="{1CCCD1A7-62E6-4927-9A7F-4A6A3B882235}"/>
    <dgm:cxn modelId="{59AECF42-B809-4FE6-B558-121643372190}" srcId="{80804508-07E3-4789-8FAE-E6068C768485}" destId="{BF3FF7A8-0F8A-47CC-8ECE-9C253C77FF1E}" srcOrd="5" destOrd="0" parTransId="{C53146F3-AF26-4E3A-B6DD-98ECAB90E848}" sibTransId="{C11E1104-582D-47DC-8A0C-6E3B2C68471F}"/>
    <dgm:cxn modelId="{3B6FA2F4-2F4A-47AC-BD32-14CB9F6148E6}" type="presOf" srcId="{A2952CBF-8D38-4C13-A0E3-4AE8404BBDA8}" destId="{C910DE39-7AD2-4875-83B2-FB83D6D1B554}" srcOrd="0" destOrd="1" presId="urn:microsoft.com/office/officeart/2005/8/layout/vList2"/>
    <dgm:cxn modelId="{2AF13438-E355-4331-9FB3-8E76D108DBCD}" srcId="{80804508-07E3-4789-8FAE-E6068C768485}" destId="{6B94E794-57A2-48AD-8B73-F6A8023C2252}" srcOrd="3" destOrd="0" parTransId="{FDE5D5D0-CB95-419C-91C7-E21146D05146}" sibTransId="{28CF64DE-54F7-4112-92E6-B947B3476046}"/>
    <dgm:cxn modelId="{77C49352-DB11-444E-BE13-F7524027B2C6}" srcId="{961E3EFA-7C20-4FA3-A2E5-4A5272175785}" destId="{20024CC0-CC34-461D-AB4E-58834F1912F1}" srcOrd="2" destOrd="0" parTransId="{06E6D595-9D5E-47D6-98C1-40D77AB4441E}" sibTransId="{9AA19020-999A-43EB-B815-AD425E71029B}"/>
    <dgm:cxn modelId="{0DAECE43-0675-4E61-88FE-9887ECD6416C}" type="presOf" srcId="{F094623D-638D-4B1B-8B21-96ABA2352D93}" destId="{AC91297C-4811-4FC5-A0F2-8F5E81C92444}" srcOrd="0" destOrd="2" presId="urn:microsoft.com/office/officeart/2005/8/layout/vList2"/>
    <dgm:cxn modelId="{E83BD9F7-D3B5-401C-B3A6-DBDA4D377FC4}" type="presOf" srcId="{6B94E794-57A2-48AD-8B73-F6A8023C2252}" destId="{C910DE39-7AD2-4875-83B2-FB83D6D1B554}" srcOrd="0" destOrd="3" presId="urn:microsoft.com/office/officeart/2005/8/layout/vList2"/>
    <dgm:cxn modelId="{44CF471B-16C2-43C3-BDA0-FD16E2DEB287}" type="presOf" srcId="{8E33D1FE-8E42-475D-ADEE-0271F84E6F27}" destId="{58E742EE-DA2E-4A52-9AC6-0100537067CA}" srcOrd="0" destOrd="0" presId="urn:microsoft.com/office/officeart/2005/8/layout/vList2"/>
    <dgm:cxn modelId="{EF4B6919-260F-469F-A6E8-A798B4411434}" srcId="{8E33D1FE-8E42-475D-ADEE-0271F84E6F27}" destId="{80804508-07E3-4789-8FAE-E6068C768485}" srcOrd="0" destOrd="0" parTransId="{082D91A2-7936-4546-A967-6BE4EA875343}" sibTransId="{98AF74F5-5415-48A0-9B3B-D4F3FDDF8FDE}"/>
    <dgm:cxn modelId="{8502CE8C-4D92-4860-8401-A4765CFB9DFD}" srcId="{9546D5C5-AEC8-45AE-80CC-98C30D0148A2}" destId="{32473371-E76C-4637-BD95-7DBBBA773E72}" srcOrd="0" destOrd="0" parTransId="{8F025534-2544-4885-B57C-0A7AB618CA07}" sibTransId="{E50997DD-589C-436F-84C0-13D68EB2B537}"/>
    <dgm:cxn modelId="{2074C1CC-5B2B-4F46-B725-33513E86F357}" srcId="{01697808-51F9-4E17-A56C-FAD4E51BF240}" destId="{F094623D-638D-4B1B-8B21-96ABA2352D93}" srcOrd="1" destOrd="0" parTransId="{16C12069-BFDC-4644-8222-5A01D1689461}" sibTransId="{2A6F8D42-60BD-4779-A2DD-98F4914A708D}"/>
    <dgm:cxn modelId="{FD872FA4-C7D6-408C-BB44-0A53ED5FE6B1}" type="presOf" srcId="{9546D5C5-AEC8-45AE-80CC-98C30D0148A2}" destId="{AC91297C-4811-4FC5-A0F2-8F5E81C92444}" srcOrd="0" destOrd="3" presId="urn:microsoft.com/office/officeart/2005/8/layout/vList2"/>
    <dgm:cxn modelId="{8F767ED2-368D-4BDA-A53B-C4CAEE6B7A1C}" type="presOf" srcId="{01697808-51F9-4E17-A56C-FAD4E51BF240}" destId="{AC91297C-4811-4FC5-A0F2-8F5E81C92444}" srcOrd="0" destOrd="0" presId="urn:microsoft.com/office/officeart/2005/8/layout/vList2"/>
    <dgm:cxn modelId="{7FFE428C-1E39-4807-8798-FE6FDF334F89}" type="presOf" srcId="{32473371-E76C-4637-BD95-7DBBBA773E72}" destId="{AC91297C-4811-4FC5-A0F2-8F5E81C92444}" srcOrd="0" destOrd="4" presId="urn:microsoft.com/office/officeart/2005/8/layout/vList2"/>
    <dgm:cxn modelId="{153EB060-B724-4DEB-A5B1-06D293D876BD}" type="presOf" srcId="{BF3FF7A8-0F8A-47CC-8ECE-9C253C77FF1E}" destId="{C910DE39-7AD2-4875-83B2-FB83D6D1B554}" srcOrd="0" destOrd="5" presId="urn:microsoft.com/office/officeart/2005/8/layout/vList2"/>
    <dgm:cxn modelId="{36188F08-DA0D-4D79-BE22-09BAF919DF8F}" srcId="{80804508-07E3-4789-8FAE-E6068C768485}" destId="{76BE3D43-1A77-4B1C-9C66-E3F8B70A9B28}" srcOrd="2" destOrd="0" parTransId="{1434E2AF-70DA-40B1-B69E-82182F757419}" sibTransId="{29CA2F4A-4C5E-43B5-8090-DFCE8C7E69A3}"/>
    <dgm:cxn modelId="{40C919B5-C94C-4863-9965-28E128D8EFDC}" type="presOf" srcId="{80804508-07E3-4789-8FAE-E6068C768485}" destId="{D1835F52-63B2-4D39-852B-99A8FD1CD27C}" srcOrd="0" destOrd="0" presId="urn:microsoft.com/office/officeart/2005/8/layout/vList2"/>
    <dgm:cxn modelId="{8A2EF4FD-BCB0-42A9-ABE2-B3AF3BF1D580}" srcId="{20024CC0-CC34-461D-AB4E-58834F1912F1}" destId="{13E1B482-5AC2-469F-8D3E-4E492D7F9F2C}" srcOrd="0" destOrd="0" parTransId="{F1F8C309-8CEA-48B7-9693-A2180C808175}" sibTransId="{D6C99BF2-F324-4FE4-8B2C-3206A18206CB}"/>
    <dgm:cxn modelId="{781B7BA6-D34A-4F16-9665-01F6C0476A2D}" srcId="{80804508-07E3-4789-8FAE-E6068C768485}" destId="{A2952CBF-8D38-4C13-A0E3-4AE8404BBDA8}" srcOrd="1" destOrd="0" parTransId="{36583F98-2119-41D1-9E16-C38AE5E8CEDE}" sibTransId="{DBCEE781-F90E-4010-9234-81F555573BC3}"/>
    <dgm:cxn modelId="{CB7F8D8A-CF41-4311-BD9E-C696770DBD66}" type="presOf" srcId="{E7016167-65EC-40BE-9538-C21CC8C07D9A}" destId="{C910DE39-7AD2-4875-83B2-FB83D6D1B554}" srcOrd="0" destOrd="0" presId="urn:microsoft.com/office/officeart/2005/8/layout/vList2"/>
    <dgm:cxn modelId="{DADB0FC8-9ADF-4AF9-87DC-7B4030638D88}" srcId="{80804508-07E3-4789-8FAE-E6068C768485}" destId="{E7016167-65EC-40BE-9538-C21CC8C07D9A}" srcOrd="0" destOrd="0" parTransId="{4C3BBEBA-0C9D-4FF3-A55D-A10F7EE04069}" sibTransId="{4AF2028A-09AC-4CFE-9E4D-CF8EECC0FECD}"/>
    <dgm:cxn modelId="{35B515BA-D403-419F-BD55-57D18CB4BFFF}" type="presOf" srcId="{ADD977A0-3AF4-40AA-8D6D-152A53B98866}" destId="{C910DE39-7AD2-4875-83B2-FB83D6D1B554}" srcOrd="0" destOrd="4" presId="urn:microsoft.com/office/officeart/2005/8/layout/vList2"/>
    <dgm:cxn modelId="{930C1088-2214-4AA1-BFC5-6759AA261650}" type="presOf" srcId="{76BE3D43-1A77-4B1C-9C66-E3F8B70A9B28}" destId="{C910DE39-7AD2-4875-83B2-FB83D6D1B554}" srcOrd="0" destOrd="2" presId="urn:microsoft.com/office/officeart/2005/8/layout/vList2"/>
    <dgm:cxn modelId="{56699710-9A75-4394-9C43-2C52126AF397}" type="presOf" srcId="{20024CC0-CC34-461D-AB4E-58834F1912F1}" destId="{AC91297C-4811-4FC5-A0F2-8F5E81C92444}" srcOrd="0" destOrd="5" presId="urn:microsoft.com/office/officeart/2005/8/layout/vList2"/>
    <dgm:cxn modelId="{1CC5F615-0C5F-4423-8DFF-EA9213DFBA73}" type="presOf" srcId="{13E1B482-5AC2-469F-8D3E-4E492D7F9F2C}" destId="{AC91297C-4811-4FC5-A0F2-8F5E81C92444}" srcOrd="0" destOrd="6" presId="urn:microsoft.com/office/officeart/2005/8/layout/vList2"/>
    <dgm:cxn modelId="{4F2FFF35-D483-4700-A016-B226283967C1}" srcId="{01697808-51F9-4E17-A56C-FAD4E51BF240}" destId="{C621BCB4-ACFB-48B4-925C-AB18604600CD}" srcOrd="0" destOrd="0" parTransId="{700C902B-2D30-40D2-83A1-EEAEDE40A05F}" sibTransId="{980D92FB-9259-4402-BC9D-CBA25FB65AC7}"/>
    <dgm:cxn modelId="{1D4E7D4F-8BAC-47BD-8675-40C12C46B818}" type="presOf" srcId="{961E3EFA-7C20-4FA3-A2E5-4A5272175785}" destId="{9475586A-E23D-4110-83C7-D3BB5D18FB36}" srcOrd="0" destOrd="0" presId="urn:microsoft.com/office/officeart/2005/8/layout/vList2"/>
    <dgm:cxn modelId="{AF9B012F-0D76-45B3-BFC5-7B8736A2AA21}" type="presParOf" srcId="{58E742EE-DA2E-4A52-9AC6-0100537067CA}" destId="{D1835F52-63B2-4D39-852B-99A8FD1CD27C}" srcOrd="0" destOrd="0" presId="urn:microsoft.com/office/officeart/2005/8/layout/vList2"/>
    <dgm:cxn modelId="{0FC71CC1-2F79-40C6-B7A0-70C49F5388D8}" type="presParOf" srcId="{58E742EE-DA2E-4A52-9AC6-0100537067CA}" destId="{C910DE39-7AD2-4875-83B2-FB83D6D1B554}" srcOrd="1" destOrd="0" presId="urn:microsoft.com/office/officeart/2005/8/layout/vList2"/>
    <dgm:cxn modelId="{7E7840A9-F8E9-4843-AB5C-1E61B0FCF4E3}" type="presParOf" srcId="{58E742EE-DA2E-4A52-9AC6-0100537067CA}" destId="{9475586A-E23D-4110-83C7-D3BB5D18FB36}" srcOrd="2" destOrd="0" presId="urn:microsoft.com/office/officeart/2005/8/layout/vList2"/>
    <dgm:cxn modelId="{7A62C119-D18A-48B1-B6EF-35639793FAD8}" type="presParOf" srcId="{58E742EE-DA2E-4A52-9AC6-0100537067CA}" destId="{AC91297C-4811-4FC5-A0F2-8F5E81C9244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5338CA-10A8-497F-953A-84CAAA02DFF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D9DFC2-B9CC-4709-940F-FD1C73F6EAB5}">
      <dgm:prSet custT="1"/>
      <dgm:spPr/>
      <dgm:t>
        <a:bodyPr/>
        <a:lstStyle/>
        <a:p>
          <a:pPr rtl="0"/>
          <a:r>
            <a:rPr lang="en-US" sz="1600" dirty="0" smtClean="0"/>
            <a:t>Symantec Management Platform features</a:t>
          </a:r>
          <a:endParaRPr lang="en-US" sz="1600" dirty="0"/>
        </a:p>
      </dgm:t>
    </dgm:pt>
    <dgm:pt modelId="{B36D5358-4881-4D41-8990-157CFDA6D9B3}" type="parTrans" cxnId="{45A8A5F2-F030-4101-A666-6E6C0B3F1FAA}">
      <dgm:prSet/>
      <dgm:spPr/>
      <dgm:t>
        <a:bodyPr/>
        <a:lstStyle/>
        <a:p>
          <a:endParaRPr lang="en-US" sz="2000"/>
        </a:p>
      </dgm:t>
    </dgm:pt>
    <dgm:pt modelId="{E257C46B-D256-47C3-AD54-72F1F00EF90B}" type="sibTrans" cxnId="{45A8A5F2-F030-4101-A666-6E6C0B3F1FAA}">
      <dgm:prSet/>
      <dgm:spPr/>
      <dgm:t>
        <a:bodyPr/>
        <a:lstStyle/>
        <a:p>
          <a:endParaRPr lang="en-US" sz="2000"/>
        </a:p>
      </dgm:t>
    </dgm:pt>
    <dgm:pt modelId="{6A0C7FFC-F2EF-4365-9120-201FEC45144A}">
      <dgm:prSet custT="1"/>
      <dgm:spPr/>
      <dgm:t>
        <a:bodyPr/>
        <a:lstStyle/>
        <a:p>
          <a:pPr rtl="0"/>
          <a:r>
            <a:rPr lang="en-US" sz="1200" dirty="0" smtClean="0"/>
            <a:t>Reporting (inventory)</a:t>
          </a:r>
          <a:endParaRPr lang="en-US" sz="1200" dirty="0"/>
        </a:p>
      </dgm:t>
    </dgm:pt>
    <dgm:pt modelId="{D7B5F6B8-7076-42EF-8A33-96806E878C18}" type="parTrans" cxnId="{8BDD7BF7-401C-4122-ABA0-54DC2569565A}">
      <dgm:prSet/>
      <dgm:spPr/>
      <dgm:t>
        <a:bodyPr/>
        <a:lstStyle/>
        <a:p>
          <a:endParaRPr lang="en-US" sz="2000"/>
        </a:p>
      </dgm:t>
    </dgm:pt>
    <dgm:pt modelId="{0F6B0838-1A23-4E2A-96F4-4173F27350FC}" type="sibTrans" cxnId="{8BDD7BF7-401C-4122-ABA0-54DC2569565A}">
      <dgm:prSet/>
      <dgm:spPr/>
      <dgm:t>
        <a:bodyPr/>
        <a:lstStyle/>
        <a:p>
          <a:endParaRPr lang="en-US" sz="2000"/>
        </a:p>
      </dgm:t>
    </dgm:pt>
    <dgm:pt modelId="{5A94A7B8-DC70-4187-B123-587DECF08B39}">
      <dgm:prSet custT="1"/>
      <dgm:spPr/>
      <dgm:t>
        <a:bodyPr/>
        <a:lstStyle/>
        <a:p>
          <a:pPr rtl="0"/>
          <a:r>
            <a:rPr lang="en-US" sz="1200" dirty="0" smtClean="0"/>
            <a:t>Policy management (create, edit, delete, </a:t>
          </a:r>
          <a:br>
            <a:rPr lang="en-US" sz="1200" dirty="0" smtClean="0"/>
          </a:br>
          <a:r>
            <a:rPr lang="en-US" sz="1200" dirty="0" smtClean="0"/>
            <a:t>and assign) by device group</a:t>
          </a:r>
          <a:endParaRPr lang="en-US" sz="1200" dirty="0"/>
        </a:p>
      </dgm:t>
    </dgm:pt>
    <dgm:pt modelId="{DED897C8-DF2B-4776-BF11-F3D284BA1B49}" type="parTrans" cxnId="{CF05667D-2462-4B6A-8619-4E9F08D4D5C9}">
      <dgm:prSet/>
      <dgm:spPr/>
      <dgm:t>
        <a:bodyPr/>
        <a:lstStyle/>
        <a:p>
          <a:endParaRPr lang="en-US" sz="2000"/>
        </a:p>
      </dgm:t>
    </dgm:pt>
    <dgm:pt modelId="{67D0E706-EEE4-4AA5-835B-8E2241CD065E}" type="sibTrans" cxnId="{CF05667D-2462-4B6A-8619-4E9F08D4D5C9}">
      <dgm:prSet/>
      <dgm:spPr/>
      <dgm:t>
        <a:bodyPr/>
        <a:lstStyle/>
        <a:p>
          <a:endParaRPr lang="en-US" sz="2000"/>
        </a:p>
      </dgm:t>
    </dgm:pt>
    <dgm:pt modelId="{E31A2D5B-BAB0-4284-BB85-51DDD18DA9E4}">
      <dgm:prSet custT="1"/>
      <dgm:spPr/>
      <dgm:t>
        <a:bodyPr/>
        <a:lstStyle/>
        <a:p>
          <a:pPr rtl="0"/>
          <a:r>
            <a:rPr lang="en-US" sz="1600" dirty="0" smtClean="0"/>
            <a:t>Monitored inventory/asset values</a:t>
          </a:r>
          <a:endParaRPr lang="en-US" sz="1600" dirty="0"/>
        </a:p>
      </dgm:t>
    </dgm:pt>
    <dgm:pt modelId="{59642C73-5B6E-4723-A7BB-93129F6B8CD5}" type="parTrans" cxnId="{58498415-AA05-4BA3-B696-F00672A3B983}">
      <dgm:prSet/>
      <dgm:spPr/>
      <dgm:t>
        <a:bodyPr/>
        <a:lstStyle/>
        <a:p>
          <a:endParaRPr lang="en-US" sz="2000"/>
        </a:p>
      </dgm:t>
    </dgm:pt>
    <dgm:pt modelId="{30EE810B-3833-4BFD-8D79-23414F82D8D6}" type="sibTrans" cxnId="{58498415-AA05-4BA3-B696-F00672A3B983}">
      <dgm:prSet/>
      <dgm:spPr/>
      <dgm:t>
        <a:bodyPr/>
        <a:lstStyle/>
        <a:p>
          <a:endParaRPr lang="en-US" sz="2000"/>
        </a:p>
      </dgm:t>
    </dgm:pt>
    <dgm:pt modelId="{3F0DE54D-5AE3-4161-BBC7-AFE63A6D0BE5}">
      <dgm:prSet custT="1"/>
      <dgm:spPr/>
      <dgm:t>
        <a:bodyPr/>
        <a:lstStyle/>
        <a:p>
          <a:pPr rtl="0"/>
          <a:r>
            <a:rPr lang="en-US" sz="1200" dirty="0" smtClean="0"/>
            <a:t>Device model</a:t>
          </a:r>
          <a:endParaRPr lang="en-US" sz="1200" dirty="0"/>
        </a:p>
      </dgm:t>
    </dgm:pt>
    <dgm:pt modelId="{191DD4C6-A8A3-4369-92E0-4E2421F0F724}" type="parTrans" cxnId="{28285B10-3DAE-4EEB-B641-F800ECEF61BD}">
      <dgm:prSet/>
      <dgm:spPr/>
      <dgm:t>
        <a:bodyPr/>
        <a:lstStyle/>
        <a:p>
          <a:endParaRPr lang="en-US" sz="2000"/>
        </a:p>
      </dgm:t>
    </dgm:pt>
    <dgm:pt modelId="{52B02E1A-A44A-4F57-BDC8-2417A3085140}" type="sibTrans" cxnId="{28285B10-3DAE-4EEB-B641-F800ECEF61BD}">
      <dgm:prSet/>
      <dgm:spPr/>
      <dgm:t>
        <a:bodyPr/>
        <a:lstStyle/>
        <a:p>
          <a:endParaRPr lang="en-US" sz="2000"/>
        </a:p>
      </dgm:t>
    </dgm:pt>
    <dgm:pt modelId="{C928E79B-63AB-4D5E-856F-B7B8ACDFDE98}">
      <dgm:prSet custT="1"/>
      <dgm:spPr/>
      <dgm:t>
        <a:bodyPr/>
        <a:lstStyle/>
        <a:p>
          <a:pPr rtl="0"/>
          <a:r>
            <a:rPr lang="en-US" sz="1200" dirty="0" smtClean="0"/>
            <a:t>Device OS</a:t>
          </a:r>
          <a:endParaRPr lang="en-US" sz="1200" dirty="0"/>
        </a:p>
      </dgm:t>
    </dgm:pt>
    <dgm:pt modelId="{D964307D-8D08-4CBC-A68C-4A79494A98EE}" type="parTrans" cxnId="{BEA5A77C-F20A-40F0-A8E9-F5BFB68919E6}">
      <dgm:prSet/>
      <dgm:spPr/>
      <dgm:t>
        <a:bodyPr/>
        <a:lstStyle/>
        <a:p>
          <a:endParaRPr lang="en-US" sz="2000"/>
        </a:p>
      </dgm:t>
    </dgm:pt>
    <dgm:pt modelId="{F33B8A75-AD59-4F59-9582-1D843EF622EA}" type="sibTrans" cxnId="{BEA5A77C-F20A-40F0-A8E9-F5BFB68919E6}">
      <dgm:prSet/>
      <dgm:spPr/>
      <dgm:t>
        <a:bodyPr/>
        <a:lstStyle/>
        <a:p>
          <a:endParaRPr lang="en-US" sz="2000"/>
        </a:p>
      </dgm:t>
    </dgm:pt>
    <dgm:pt modelId="{14E7C7D6-1F2E-4961-9D48-BCE9AF070C68}">
      <dgm:prSet custT="1"/>
      <dgm:spPr/>
      <dgm:t>
        <a:bodyPr/>
        <a:lstStyle/>
        <a:p>
          <a:pPr rtl="0"/>
          <a:r>
            <a:rPr lang="en-US" sz="1200" dirty="0" smtClean="0"/>
            <a:t>DeviceID</a:t>
          </a:r>
          <a:endParaRPr lang="en-US" sz="1200" dirty="0"/>
        </a:p>
      </dgm:t>
    </dgm:pt>
    <dgm:pt modelId="{EE8FEBFE-C3C6-4AFB-9605-B7BE50871EF3}" type="parTrans" cxnId="{ADA5C886-13C7-45D2-948D-CF3FE6720156}">
      <dgm:prSet/>
      <dgm:spPr/>
      <dgm:t>
        <a:bodyPr/>
        <a:lstStyle/>
        <a:p>
          <a:endParaRPr lang="en-US" sz="2000"/>
        </a:p>
      </dgm:t>
    </dgm:pt>
    <dgm:pt modelId="{11C509FD-690F-4BD3-BCD9-A39A423BB9C2}" type="sibTrans" cxnId="{ADA5C886-13C7-45D2-948D-CF3FE6720156}">
      <dgm:prSet/>
      <dgm:spPr/>
      <dgm:t>
        <a:bodyPr/>
        <a:lstStyle/>
        <a:p>
          <a:endParaRPr lang="en-US" sz="2000"/>
        </a:p>
      </dgm:t>
    </dgm:pt>
    <dgm:pt modelId="{FDDC6CD2-D0D0-47CF-A43D-5E2EA9A44239}">
      <dgm:prSet custT="1"/>
      <dgm:spPr/>
      <dgm:t>
        <a:bodyPr/>
        <a:lstStyle/>
        <a:p>
          <a:pPr rtl="0"/>
          <a:r>
            <a:rPr lang="en-US" sz="1200" dirty="0" smtClean="0"/>
            <a:t>Device IMEI</a:t>
          </a:r>
          <a:endParaRPr lang="en-US" sz="1200" dirty="0"/>
        </a:p>
      </dgm:t>
    </dgm:pt>
    <dgm:pt modelId="{21D5377E-6BB9-4F83-8EB5-F208565720C7}" type="parTrans" cxnId="{3D05C85C-B5A7-4A16-9A35-0FC286625A46}">
      <dgm:prSet/>
      <dgm:spPr/>
      <dgm:t>
        <a:bodyPr/>
        <a:lstStyle/>
        <a:p>
          <a:endParaRPr lang="en-US" sz="2000"/>
        </a:p>
      </dgm:t>
    </dgm:pt>
    <dgm:pt modelId="{94CCBDB0-FE37-4967-986B-04356486CB44}" type="sibTrans" cxnId="{3D05C85C-B5A7-4A16-9A35-0FC286625A46}">
      <dgm:prSet/>
      <dgm:spPr/>
      <dgm:t>
        <a:bodyPr/>
        <a:lstStyle/>
        <a:p>
          <a:endParaRPr lang="en-US" sz="2000"/>
        </a:p>
      </dgm:t>
    </dgm:pt>
    <dgm:pt modelId="{C6043346-021A-4199-A3B8-D9D8BB02440C}">
      <dgm:prSet custT="1"/>
      <dgm:spPr/>
      <dgm:t>
        <a:bodyPr/>
        <a:lstStyle/>
        <a:p>
          <a:pPr rtl="0"/>
          <a:r>
            <a:rPr lang="en-US" sz="1200" dirty="0" smtClean="0"/>
            <a:t>Phone number</a:t>
          </a:r>
          <a:endParaRPr lang="en-US" sz="1200" dirty="0"/>
        </a:p>
      </dgm:t>
    </dgm:pt>
    <dgm:pt modelId="{13E25AED-CBB3-4CAE-A717-A37E397ABDE9}" type="parTrans" cxnId="{E00C9381-6973-4CAD-B890-60E9D59EBBBE}">
      <dgm:prSet/>
      <dgm:spPr/>
      <dgm:t>
        <a:bodyPr/>
        <a:lstStyle/>
        <a:p>
          <a:endParaRPr lang="en-US" sz="2000"/>
        </a:p>
      </dgm:t>
    </dgm:pt>
    <dgm:pt modelId="{B11EE2F4-C460-45DE-9F52-D0CACE963741}" type="sibTrans" cxnId="{E00C9381-6973-4CAD-B890-60E9D59EBBBE}">
      <dgm:prSet/>
      <dgm:spPr/>
      <dgm:t>
        <a:bodyPr/>
        <a:lstStyle/>
        <a:p>
          <a:endParaRPr lang="en-US" sz="2000"/>
        </a:p>
      </dgm:t>
    </dgm:pt>
    <dgm:pt modelId="{58A60538-96A3-4880-8A54-21F583732ED8}">
      <dgm:prSet custT="1"/>
      <dgm:spPr/>
      <dgm:t>
        <a:bodyPr/>
        <a:lstStyle/>
        <a:p>
          <a:pPr rtl="0"/>
          <a:r>
            <a:rPr lang="en-US" sz="1200" dirty="0" smtClean="0"/>
            <a:t>Email</a:t>
          </a:r>
          <a:endParaRPr lang="en-US" sz="1200" dirty="0"/>
        </a:p>
      </dgm:t>
    </dgm:pt>
    <dgm:pt modelId="{DC0C1C23-372C-48EA-8255-6BEAEC05B37A}" type="parTrans" cxnId="{B4A76AEA-CC20-49EC-BAE1-F905D56BEE84}">
      <dgm:prSet/>
      <dgm:spPr/>
      <dgm:t>
        <a:bodyPr/>
        <a:lstStyle/>
        <a:p>
          <a:endParaRPr lang="en-US" sz="2000"/>
        </a:p>
      </dgm:t>
    </dgm:pt>
    <dgm:pt modelId="{FC546187-8ABB-4E03-A41D-B8174436D226}" type="sibTrans" cxnId="{B4A76AEA-CC20-49EC-BAE1-F905D56BEE84}">
      <dgm:prSet/>
      <dgm:spPr/>
      <dgm:t>
        <a:bodyPr/>
        <a:lstStyle/>
        <a:p>
          <a:endParaRPr lang="en-US" sz="2000"/>
        </a:p>
      </dgm:t>
    </dgm:pt>
    <dgm:pt modelId="{17BE4883-A0E0-4D88-8731-0D016B79EA2C}">
      <dgm:prSet custT="1"/>
      <dgm:spPr/>
      <dgm:t>
        <a:bodyPr/>
        <a:lstStyle/>
        <a:p>
          <a:pPr rtl="0"/>
          <a:r>
            <a:rPr lang="en-US" sz="1200" dirty="0" smtClean="0"/>
            <a:t>Email name</a:t>
          </a:r>
          <a:endParaRPr lang="en-US" sz="1200" dirty="0"/>
        </a:p>
      </dgm:t>
    </dgm:pt>
    <dgm:pt modelId="{C9301C9B-8D71-4061-86F9-FF3FE3E86DED}" type="parTrans" cxnId="{A36395AF-786D-4739-858F-212115903638}">
      <dgm:prSet/>
      <dgm:spPr/>
      <dgm:t>
        <a:bodyPr/>
        <a:lstStyle/>
        <a:p>
          <a:endParaRPr lang="en-US" sz="2000"/>
        </a:p>
      </dgm:t>
    </dgm:pt>
    <dgm:pt modelId="{B26CFD5D-98D1-4278-A048-10BD1AE93244}" type="sibTrans" cxnId="{A36395AF-786D-4739-858F-212115903638}">
      <dgm:prSet/>
      <dgm:spPr/>
      <dgm:t>
        <a:bodyPr/>
        <a:lstStyle/>
        <a:p>
          <a:endParaRPr lang="en-US" sz="2000"/>
        </a:p>
      </dgm:t>
    </dgm:pt>
    <dgm:pt modelId="{01DAED4F-FC09-4380-A1EE-F0DCCE3F622C}">
      <dgm:prSet custT="1"/>
      <dgm:spPr/>
      <dgm:t>
        <a:bodyPr/>
        <a:lstStyle/>
        <a:p>
          <a:pPr rtl="0"/>
          <a:r>
            <a:rPr lang="en-US" sz="1200" dirty="0" smtClean="0"/>
            <a:t>Operator network  </a:t>
          </a:r>
          <a:endParaRPr lang="en-US" sz="1200" dirty="0"/>
        </a:p>
      </dgm:t>
    </dgm:pt>
    <dgm:pt modelId="{91F74D9D-1816-4A91-8934-4C3822B1865D}" type="parTrans" cxnId="{3B9AD3F1-FE64-412F-844E-2677C5205EBF}">
      <dgm:prSet/>
      <dgm:spPr/>
      <dgm:t>
        <a:bodyPr/>
        <a:lstStyle/>
        <a:p>
          <a:endParaRPr lang="en-US" sz="2000"/>
        </a:p>
      </dgm:t>
    </dgm:pt>
    <dgm:pt modelId="{3D743E5A-78ED-4763-A256-4502A67933A7}" type="sibTrans" cxnId="{3B9AD3F1-FE64-412F-844E-2677C5205EBF}">
      <dgm:prSet/>
      <dgm:spPr/>
      <dgm:t>
        <a:bodyPr/>
        <a:lstStyle/>
        <a:p>
          <a:endParaRPr lang="en-US" sz="2000"/>
        </a:p>
      </dgm:t>
    </dgm:pt>
    <dgm:pt modelId="{662DBB79-DB42-4A84-ABDC-E1A337DDE89B}">
      <dgm:prSet custT="1"/>
      <dgm:spPr/>
      <dgm:t>
        <a:bodyPr/>
        <a:lstStyle/>
        <a:p>
          <a:pPr rtl="0"/>
          <a:r>
            <a:rPr lang="en-US" sz="1200" dirty="0" smtClean="0"/>
            <a:t>Device OS language</a:t>
          </a:r>
          <a:endParaRPr lang="en-US" sz="1200" dirty="0"/>
        </a:p>
      </dgm:t>
    </dgm:pt>
    <dgm:pt modelId="{D7FF959C-F7DA-42D8-972A-4BB615C00120}" type="parTrans" cxnId="{A1D00D2F-8633-4B73-9875-13370AE86D50}">
      <dgm:prSet/>
      <dgm:spPr/>
      <dgm:t>
        <a:bodyPr/>
        <a:lstStyle/>
        <a:p>
          <a:endParaRPr lang="en-US" sz="2000"/>
        </a:p>
      </dgm:t>
    </dgm:pt>
    <dgm:pt modelId="{004DAF73-5A90-47B8-9025-565E9D03D0BB}" type="sibTrans" cxnId="{A1D00D2F-8633-4B73-9875-13370AE86D50}">
      <dgm:prSet/>
      <dgm:spPr/>
      <dgm:t>
        <a:bodyPr/>
        <a:lstStyle/>
        <a:p>
          <a:endParaRPr lang="en-US" sz="2000"/>
        </a:p>
      </dgm:t>
    </dgm:pt>
    <dgm:pt modelId="{964CFCC9-7D24-43DD-8226-7C3230A0F98F}">
      <dgm:prSet custT="1"/>
      <dgm:spPr/>
      <dgm:t>
        <a:bodyPr/>
        <a:lstStyle/>
        <a:p>
          <a:pPr rtl="0"/>
          <a:r>
            <a:rPr lang="en-US" sz="1200" dirty="0" smtClean="0"/>
            <a:t>Last sync time</a:t>
          </a:r>
          <a:endParaRPr lang="en-US" sz="1200" dirty="0"/>
        </a:p>
      </dgm:t>
    </dgm:pt>
    <dgm:pt modelId="{2E6A4562-9AAD-4D1A-8C26-E98CC8101569}" type="parTrans" cxnId="{E797D994-6E8B-4B18-811A-C2764193F09F}">
      <dgm:prSet/>
      <dgm:spPr/>
      <dgm:t>
        <a:bodyPr/>
        <a:lstStyle/>
        <a:p>
          <a:endParaRPr lang="en-US" sz="2000"/>
        </a:p>
      </dgm:t>
    </dgm:pt>
    <dgm:pt modelId="{52EFF6C6-C10E-47BA-A655-07F8B8590CA5}" type="sibTrans" cxnId="{E797D994-6E8B-4B18-811A-C2764193F09F}">
      <dgm:prSet/>
      <dgm:spPr/>
      <dgm:t>
        <a:bodyPr/>
        <a:lstStyle/>
        <a:p>
          <a:endParaRPr lang="en-US" sz="2000"/>
        </a:p>
      </dgm:t>
    </dgm:pt>
    <dgm:pt modelId="{9CB1BB83-C10D-4E3F-9476-9F18A5EC7BF3}">
      <dgm:prSet custT="1"/>
      <dgm:spPr/>
      <dgm:t>
        <a:bodyPr/>
        <a:lstStyle/>
        <a:p>
          <a:pPr rtl="0"/>
          <a:r>
            <a:rPr lang="en-US" sz="1200" dirty="0" smtClean="0"/>
            <a:t>Last update time</a:t>
          </a:r>
          <a:endParaRPr lang="en-US" sz="1200" dirty="0"/>
        </a:p>
      </dgm:t>
    </dgm:pt>
    <dgm:pt modelId="{EBC87E10-7A00-4711-8FD3-3B2FFF9B6EC0}" type="parTrans" cxnId="{5692A87A-89A7-40C1-9825-A29E395D51B6}">
      <dgm:prSet/>
      <dgm:spPr/>
      <dgm:t>
        <a:bodyPr/>
        <a:lstStyle/>
        <a:p>
          <a:endParaRPr lang="en-US" sz="2000"/>
        </a:p>
      </dgm:t>
    </dgm:pt>
    <dgm:pt modelId="{DAFFB839-C6EA-4CED-80CE-77D957BCBBCD}" type="sibTrans" cxnId="{5692A87A-89A7-40C1-9825-A29E395D51B6}">
      <dgm:prSet/>
      <dgm:spPr/>
      <dgm:t>
        <a:bodyPr/>
        <a:lstStyle/>
        <a:p>
          <a:endParaRPr lang="en-US" sz="2000"/>
        </a:p>
      </dgm:t>
    </dgm:pt>
    <dgm:pt modelId="{52B8AE82-D9AA-4BF0-BB5E-0271E4628358}">
      <dgm:prSet custT="1"/>
      <dgm:spPr/>
      <dgm:t>
        <a:bodyPr/>
        <a:lstStyle/>
        <a:p>
          <a:pPr rtl="0"/>
          <a:r>
            <a:rPr lang="en-US" sz="1200" dirty="0" smtClean="0"/>
            <a:t>Device wipe </a:t>
          </a:r>
          <a:r>
            <a:rPr lang="en-US" sz="1200" dirty="0" err="1" smtClean="0"/>
            <a:t>ack</a:t>
          </a:r>
          <a:r>
            <a:rPr lang="en-US" sz="1200" dirty="0" smtClean="0"/>
            <a:t> time</a:t>
          </a:r>
          <a:endParaRPr lang="en-US" sz="1200" dirty="0"/>
        </a:p>
      </dgm:t>
    </dgm:pt>
    <dgm:pt modelId="{3BBA955B-F052-4620-BE25-51290E860B3B}" type="parTrans" cxnId="{C6DC26D3-CEB5-4059-9A4C-70607091F208}">
      <dgm:prSet/>
      <dgm:spPr/>
      <dgm:t>
        <a:bodyPr/>
        <a:lstStyle/>
        <a:p>
          <a:endParaRPr lang="en-US" sz="2000"/>
        </a:p>
      </dgm:t>
    </dgm:pt>
    <dgm:pt modelId="{CB721A80-5967-4608-9C93-2FDC6CA3BB44}" type="sibTrans" cxnId="{C6DC26D3-CEB5-4059-9A4C-70607091F208}">
      <dgm:prSet/>
      <dgm:spPr/>
      <dgm:t>
        <a:bodyPr/>
        <a:lstStyle/>
        <a:p>
          <a:endParaRPr lang="en-US" sz="2000"/>
        </a:p>
      </dgm:t>
    </dgm:pt>
    <dgm:pt modelId="{B40912BB-8331-4225-95D0-E7A78522910D}">
      <dgm:prSet custT="1"/>
      <dgm:spPr/>
      <dgm:t>
        <a:bodyPr/>
        <a:lstStyle/>
        <a:p>
          <a:pPr rtl="0"/>
          <a:r>
            <a:rPr lang="en-US" sz="1200" dirty="0" smtClean="0"/>
            <a:t>Exchange server name</a:t>
          </a:r>
          <a:endParaRPr lang="en-US" sz="1200" dirty="0"/>
        </a:p>
      </dgm:t>
    </dgm:pt>
    <dgm:pt modelId="{78DE85BD-923A-49EB-BF27-DB8EBFB50B3D}" type="parTrans" cxnId="{35FBD5C5-FF32-4F9D-B66B-4F5428D1C004}">
      <dgm:prSet/>
      <dgm:spPr/>
      <dgm:t>
        <a:bodyPr/>
        <a:lstStyle/>
        <a:p>
          <a:endParaRPr lang="en-US" sz="2000"/>
        </a:p>
      </dgm:t>
    </dgm:pt>
    <dgm:pt modelId="{3068172F-CBB4-42E5-8147-543134E24A88}" type="sibTrans" cxnId="{35FBD5C5-FF32-4F9D-B66B-4F5428D1C004}">
      <dgm:prSet/>
      <dgm:spPr/>
      <dgm:t>
        <a:bodyPr/>
        <a:lstStyle/>
        <a:p>
          <a:endParaRPr lang="en-US" sz="2000"/>
        </a:p>
      </dgm:t>
    </dgm:pt>
    <dgm:pt modelId="{1E5AD78B-2E9C-4302-A153-AD6F7603CD83}">
      <dgm:prSet custT="1"/>
      <dgm:spPr/>
      <dgm:t>
        <a:bodyPr/>
        <a:lstStyle/>
        <a:p>
          <a:pPr rtl="0"/>
          <a:r>
            <a:rPr lang="en-US" sz="1200" dirty="0" smtClean="0"/>
            <a:t>Exchange server version</a:t>
          </a:r>
          <a:endParaRPr lang="en-US" sz="1200" dirty="0"/>
        </a:p>
      </dgm:t>
    </dgm:pt>
    <dgm:pt modelId="{72432388-6EB6-41C1-AFE8-8F85FD8E1F21}" type="parTrans" cxnId="{99CF8126-F61D-4D67-BBA4-5734A53F74AF}">
      <dgm:prSet/>
      <dgm:spPr/>
      <dgm:t>
        <a:bodyPr/>
        <a:lstStyle/>
        <a:p>
          <a:endParaRPr lang="en-US" sz="2000"/>
        </a:p>
      </dgm:t>
    </dgm:pt>
    <dgm:pt modelId="{C7568204-8B2D-465E-9B5D-CCA0F6079DCB}" type="sibTrans" cxnId="{99CF8126-F61D-4D67-BBA4-5734A53F74AF}">
      <dgm:prSet/>
      <dgm:spPr/>
      <dgm:t>
        <a:bodyPr/>
        <a:lstStyle/>
        <a:p>
          <a:endParaRPr lang="en-US" sz="2000"/>
        </a:p>
      </dgm:t>
    </dgm:pt>
    <dgm:pt modelId="{98A5C934-F6A8-46FF-AC8B-5000EC407A65}" type="pres">
      <dgm:prSet presAssocID="{255338CA-10A8-497F-953A-84CAAA02DFFB}" presName="linear" presStyleCnt="0">
        <dgm:presLayoutVars>
          <dgm:animLvl val="lvl"/>
          <dgm:resizeHandles val="exact"/>
        </dgm:presLayoutVars>
      </dgm:prSet>
      <dgm:spPr/>
      <dgm:t>
        <a:bodyPr/>
        <a:lstStyle/>
        <a:p>
          <a:endParaRPr lang="en-US"/>
        </a:p>
      </dgm:t>
    </dgm:pt>
    <dgm:pt modelId="{E1A14B76-2E26-4CA4-B9A4-0DC4C3EC625B}" type="pres">
      <dgm:prSet presAssocID="{02D9DFC2-B9CC-4709-940F-FD1C73F6EAB5}" presName="parentText" presStyleLbl="node1" presStyleIdx="0" presStyleCnt="2">
        <dgm:presLayoutVars>
          <dgm:chMax val="0"/>
          <dgm:bulletEnabled val="1"/>
        </dgm:presLayoutVars>
      </dgm:prSet>
      <dgm:spPr/>
      <dgm:t>
        <a:bodyPr/>
        <a:lstStyle/>
        <a:p>
          <a:endParaRPr lang="en-US"/>
        </a:p>
      </dgm:t>
    </dgm:pt>
    <dgm:pt modelId="{DF0A69C5-D6BD-4A84-B803-A44D525A85E3}" type="pres">
      <dgm:prSet presAssocID="{02D9DFC2-B9CC-4709-940F-FD1C73F6EAB5}" presName="childText" presStyleLbl="revTx" presStyleIdx="0" presStyleCnt="2">
        <dgm:presLayoutVars>
          <dgm:bulletEnabled val="1"/>
        </dgm:presLayoutVars>
      </dgm:prSet>
      <dgm:spPr/>
      <dgm:t>
        <a:bodyPr/>
        <a:lstStyle/>
        <a:p>
          <a:endParaRPr lang="en-US"/>
        </a:p>
      </dgm:t>
    </dgm:pt>
    <dgm:pt modelId="{89F33421-D05F-454A-B506-04E4ACAF7FD5}" type="pres">
      <dgm:prSet presAssocID="{E31A2D5B-BAB0-4284-BB85-51DDD18DA9E4}" presName="parentText" presStyleLbl="node1" presStyleIdx="1" presStyleCnt="2">
        <dgm:presLayoutVars>
          <dgm:chMax val="0"/>
          <dgm:bulletEnabled val="1"/>
        </dgm:presLayoutVars>
      </dgm:prSet>
      <dgm:spPr/>
      <dgm:t>
        <a:bodyPr/>
        <a:lstStyle/>
        <a:p>
          <a:endParaRPr lang="en-US"/>
        </a:p>
      </dgm:t>
    </dgm:pt>
    <dgm:pt modelId="{E8AFE3B6-CDAD-49F6-847A-3FA1E67382B5}" type="pres">
      <dgm:prSet presAssocID="{E31A2D5B-BAB0-4284-BB85-51DDD18DA9E4}" presName="childText" presStyleLbl="revTx" presStyleIdx="1" presStyleCnt="2">
        <dgm:presLayoutVars>
          <dgm:bulletEnabled val="1"/>
        </dgm:presLayoutVars>
      </dgm:prSet>
      <dgm:spPr/>
      <dgm:t>
        <a:bodyPr/>
        <a:lstStyle/>
        <a:p>
          <a:endParaRPr lang="en-US"/>
        </a:p>
      </dgm:t>
    </dgm:pt>
  </dgm:ptLst>
  <dgm:cxnLst>
    <dgm:cxn modelId="{ADA5C886-13C7-45D2-948D-CF3FE6720156}" srcId="{E31A2D5B-BAB0-4284-BB85-51DDD18DA9E4}" destId="{14E7C7D6-1F2E-4961-9D48-BCE9AF070C68}" srcOrd="2" destOrd="0" parTransId="{EE8FEBFE-C3C6-4AFB-9605-B7BE50871EF3}" sibTransId="{11C509FD-690F-4BD3-BCD9-A39A423BB9C2}"/>
    <dgm:cxn modelId="{C6097370-ABB5-493F-A8F1-4AF9AA75C6D4}" type="presOf" srcId="{662DBB79-DB42-4A84-ABDC-E1A337DDE89B}" destId="{E8AFE3B6-CDAD-49F6-847A-3FA1E67382B5}" srcOrd="0" destOrd="8" presId="urn:microsoft.com/office/officeart/2005/8/layout/vList2"/>
    <dgm:cxn modelId="{1D547987-80B2-444F-A6CA-91321702896D}" type="presOf" srcId="{C928E79B-63AB-4D5E-856F-B7B8ACDFDE98}" destId="{E8AFE3B6-CDAD-49F6-847A-3FA1E67382B5}" srcOrd="0" destOrd="1" presId="urn:microsoft.com/office/officeart/2005/8/layout/vList2"/>
    <dgm:cxn modelId="{3D05C85C-B5A7-4A16-9A35-0FC286625A46}" srcId="{E31A2D5B-BAB0-4284-BB85-51DDD18DA9E4}" destId="{FDDC6CD2-D0D0-47CF-A43D-5E2EA9A44239}" srcOrd="3" destOrd="0" parTransId="{21D5377E-6BB9-4F83-8EB5-F208565720C7}" sibTransId="{94CCBDB0-FE37-4967-986B-04356486CB44}"/>
    <dgm:cxn modelId="{65B4F574-40FE-450B-9961-5422A1F0B3AC}" type="presOf" srcId="{01DAED4F-FC09-4380-A1EE-F0DCCE3F622C}" destId="{E8AFE3B6-CDAD-49F6-847A-3FA1E67382B5}" srcOrd="0" destOrd="7" presId="urn:microsoft.com/office/officeart/2005/8/layout/vList2"/>
    <dgm:cxn modelId="{8209AD30-D70D-4C2B-A6F2-101E84ED02C3}" type="presOf" srcId="{6A0C7FFC-F2EF-4365-9120-201FEC45144A}" destId="{DF0A69C5-D6BD-4A84-B803-A44D525A85E3}" srcOrd="0" destOrd="0" presId="urn:microsoft.com/office/officeart/2005/8/layout/vList2"/>
    <dgm:cxn modelId="{58498415-AA05-4BA3-B696-F00672A3B983}" srcId="{255338CA-10A8-497F-953A-84CAAA02DFFB}" destId="{E31A2D5B-BAB0-4284-BB85-51DDD18DA9E4}" srcOrd="1" destOrd="0" parTransId="{59642C73-5B6E-4723-A7BB-93129F6B8CD5}" sibTransId="{30EE810B-3833-4BFD-8D79-23414F82D8D6}"/>
    <dgm:cxn modelId="{B4A76AEA-CC20-49EC-BAE1-F905D56BEE84}" srcId="{E31A2D5B-BAB0-4284-BB85-51DDD18DA9E4}" destId="{58A60538-96A3-4880-8A54-21F583732ED8}" srcOrd="5" destOrd="0" parTransId="{DC0C1C23-372C-48EA-8255-6BEAEC05B37A}" sibTransId="{FC546187-8ABB-4E03-A41D-B8174436D226}"/>
    <dgm:cxn modelId="{B9DE9E01-C569-4922-8F0A-655E5F667533}" type="presOf" srcId="{C6043346-021A-4199-A3B8-D9D8BB02440C}" destId="{E8AFE3B6-CDAD-49F6-847A-3FA1E67382B5}" srcOrd="0" destOrd="4" presId="urn:microsoft.com/office/officeart/2005/8/layout/vList2"/>
    <dgm:cxn modelId="{C6DC26D3-CEB5-4059-9A4C-70607091F208}" srcId="{E31A2D5B-BAB0-4284-BB85-51DDD18DA9E4}" destId="{52B8AE82-D9AA-4BF0-BB5E-0271E4628358}" srcOrd="11" destOrd="0" parTransId="{3BBA955B-F052-4620-BE25-51290E860B3B}" sibTransId="{CB721A80-5967-4608-9C93-2FDC6CA3BB44}"/>
    <dgm:cxn modelId="{8BDD7BF7-401C-4122-ABA0-54DC2569565A}" srcId="{02D9DFC2-B9CC-4709-940F-FD1C73F6EAB5}" destId="{6A0C7FFC-F2EF-4365-9120-201FEC45144A}" srcOrd="0" destOrd="0" parTransId="{D7B5F6B8-7076-42EF-8A33-96806E878C18}" sibTransId="{0F6B0838-1A23-4E2A-96F4-4173F27350FC}"/>
    <dgm:cxn modelId="{26407F39-494C-47F6-A3DD-4F9670651831}" type="presOf" srcId="{02D9DFC2-B9CC-4709-940F-FD1C73F6EAB5}" destId="{E1A14B76-2E26-4CA4-B9A4-0DC4C3EC625B}" srcOrd="0" destOrd="0" presId="urn:microsoft.com/office/officeart/2005/8/layout/vList2"/>
    <dgm:cxn modelId="{A74CD522-5708-4CAC-BF35-2EE4B091FF78}" type="presOf" srcId="{B40912BB-8331-4225-95D0-E7A78522910D}" destId="{E8AFE3B6-CDAD-49F6-847A-3FA1E67382B5}" srcOrd="0" destOrd="12" presId="urn:microsoft.com/office/officeart/2005/8/layout/vList2"/>
    <dgm:cxn modelId="{BEA5A77C-F20A-40F0-A8E9-F5BFB68919E6}" srcId="{E31A2D5B-BAB0-4284-BB85-51DDD18DA9E4}" destId="{C928E79B-63AB-4D5E-856F-B7B8ACDFDE98}" srcOrd="1" destOrd="0" parTransId="{D964307D-8D08-4CBC-A68C-4A79494A98EE}" sibTransId="{F33B8A75-AD59-4F59-9582-1D843EF622EA}"/>
    <dgm:cxn modelId="{03DCD9EA-3F8B-4FA3-A51B-84287C8A4AA8}" type="presOf" srcId="{52B8AE82-D9AA-4BF0-BB5E-0271E4628358}" destId="{E8AFE3B6-CDAD-49F6-847A-3FA1E67382B5}" srcOrd="0" destOrd="11" presId="urn:microsoft.com/office/officeart/2005/8/layout/vList2"/>
    <dgm:cxn modelId="{D7B4EB82-EAF8-46BA-9C49-14CD4183818E}" type="presOf" srcId="{58A60538-96A3-4880-8A54-21F583732ED8}" destId="{E8AFE3B6-CDAD-49F6-847A-3FA1E67382B5}" srcOrd="0" destOrd="5" presId="urn:microsoft.com/office/officeart/2005/8/layout/vList2"/>
    <dgm:cxn modelId="{43862727-5673-4008-9AD2-BF1773E15DFD}" type="presOf" srcId="{964CFCC9-7D24-43DD-8226-7C3230A0F98F}" destId="{E8AFE3B6-CDAD-49F6-847A-3FA1E67382B5}" srcOrd="0" destOrd="9" presId="urn:microsoft.com/office/officeart/2005/8/layout/vList2"/>
    <dgm:cxn modelId="{A1D00D2F-8633-4B73-9875-13370AE86D50}" srcId="{E31A2D5B-BAB0-4284-BB85-51DDD18DA9E4}" destId="{662DBB79-DB42-4A84-ABDC-E1A337DDE89B}" srcOrd="8" destOrd="0" parTransId="{D7FF959C-F7DA-42D8-972A-4BB615C00120}" sibTransId="{004DAF73-5A90-47B8-9025-565E9D03D0BB}"/>
    <dgm:cxn modelId="{32A641AD-4D00-472D-B495-56EE3B104E4E}" type="presOf" srcId="{3F0DE54D-5AE3-4161-BBC7-AFE63A6D0BE5}" destId="{E8AFE3B6-CDAD-49F6-847A-3FA1E67382B5}" srcOrd="0" destOrd="0" presId="urn:microsoft.com/office/officeart/2005/8/layout/vList2"/>
    <dgm:cxn modelId="{7A4994C3-306E-4E08-B830-65BD2CBF27B2}" type="presOf" srcId="{5A94A7B8-DC70-4187-B123-587DECF08B39}" destId="{DF0A69C5-D6BD-4A84-B803-A44D525A85E3}" srcOrd="0" destOrd="1" presId="urn:microsoft.com/office/officeart/2005/8/layout/vList2"/>
    <dgm:cxn modelId="{0873273A-ADDF-49CD-9FA9-4246C06864E0}" type="presOf" srcId="{1E5AD78B-2E9C-4302-A153-AD6F7603CD83}" destId="{E8AFE3B6-CDAD-49F6-847A-3FA1E67382B5}" srcOrd="0" destOrd="13" presId="urn:microsoft.com/office/officeart/2005/8/layout/vList2"/>
    <dgm:cxn modelId="{5692A87A-89A7-40C1-9825-A29E395D51B6}" srcId="{E31A2D5B-BAB0-4284-BB85-51DDD18DA9E4}" destId="{9CB1BB83-C10D-4E3F-9476-9F18A5EC7BF3}" srcOrd="10" destOrd="0" parTransId="{EBC87E10-7A00-4711-8FD3-3B2FFF9B6EC0}" sibTransId="{DAFFB839-C6EA-4CED-80CE-77D957BCBBCD}"/>
    <dgm:cxn modelId="{31EC8F52-EFD5-4081-A8EA-3C3A8D78429B}" type="presOf" srcId="{FDDC6CD2-D0D0-47CF-A43D-5E2EA9A44239}" destId="{E8AFE3B6-CDAD-49F6-847A-3FA1E67382B5}" srcOrd="0" destOrd="3" presId="urn:microsoft.com/office/officeart/2005/8/layout/vList2"/>
    <dgm:cxn modelId="{35FBD5C5-FF32-4F9D-B66B-4F5428D1C004}" srcId="{E31A2D5B-BAB0-4284-BB85-51DDD18DA9E4}" destId="{B40912BB-8331-4225-95D0-E7A78522910D}" srcOrd="12" destOrd="0" parTransId="{78DE85BD-923A-49EB-BF27-DB8EBFB50B3D}" sibTransId="{3068172F-CBB4-42E5-8147-543134E24A88}"/>
    <dgm:cxn modelId="{B527A706-C48A-4FD5-A19E-3A4FCF335F89}" type="presOf" srcId="{14E7C7D6-1F2E-4961-9D48-BCE9AF070C68}" destId="{E8AFE3B6-CDAD-49F6-847A-3FA1E67382B5}" srcOrd="0" destOrd="2" presId="urn:microsoft.com/office/officeart/2005/8/layout/vList2"/>
    <dgm:cxn modelId="{A36395AF-786D-4739-858F-212115903638}" srcId="{E31A2D5B-BAB0-4284-BB85-51DDD18DA9E4}" destId="{17BE4883-A0E0-4D88-8731-0D016B79EA2C}" srcOrd="6" destOrd="0" parTransId="{C9301C9B-8D71-4061-86F9-FF3FE3E86DED}" sibTransId="{B26CFD5D-98D1-4278-A048-10BD1AE93244}"/>
    <dgm:cxn modelId="{E00C9381-6973-4CAD-B890-60E9D59EBBBE}" srcId="{E31A2D5B-BAB0-4284-BB85-51DDD18DA9E4}" destId="{C6043346-021A-4199-A3B8-D9D8BB02440C}" srcOrd="4" destOrd="0" parTransId="{13E25AED-CBB3-4CAE-A717-A37E397ABDE9}" sibTransId="{B11EE2F4-C460-45DE-9F52-D0CACE963741}"/>
    <dgm:cxn modelId="{40997B69-1B5F-4FC6-A642-3D6807601ED8}" type="presOf" srcId="{17BE4883-A0E0-4D88-8731-0D016B79EA2C}" destId="{E8AFE3B6-CDAD-49F6-847A-3FA1E67382B5}" srcOrd="0" destOrd="6" presId="urn:microsoft.com/office/officeart/2005/8/layout/vList2"/>
    <dgm:cxn modelId="{28285B10-3DAE-4EEB-B641-F800ECEF61BD}" srcId="{E31A2D5B-BAB0-4284-BB85-51DDD18DA9E4}" destId="{3F0DE54D-5AE3-4161-BBC7-AFE63A6D0BE5}" srcOrd="0" destOrd="0" parTransId="{191DD4C6-A8A3-4369-92E0-4E2421F0F724}" sibTransId="{52B02E1A-A44A-4F57-BDC8-2417A3085140}"/>
    <dgm:cxn modelId="{45A8A5F2-F030-4101-A666-6E6C0B3F1FAA}" srcId="{255338CA-10A8-497F-953A-84CAAA02DFFB}" destId="{02D9DFC2-B9CC-4709-940F-FD1C73F6EAB5}" srcOrd="0" destOrd="0" parTransId="{B36D5358-4881-4D41-8990-157CFDA6D9B3}" sibTransId="{E257C46B-D256-47C3-AD54-72F1F00EF90B}"/>
    <dgm:cxn modelId="{0F99B8CB-C1D0-4F5A-9DD3-E67BE6BBF901}" type="presOf" srcId="{9CB1BB83-C10D-4E3F-9476-9F18A5EC7BF3}" destId="{E8AFE3B6-CDAD-49F6-847A-3FA1E67382B5}" srcOrd="0" destOrd="10" presId="urn:microsoft.com/office/officeart/2005/8/layout/vList2"/>
    <dgm:cxn modelId="{5E5B7EB9-963D-4B27-9211-38CAB27C6C33}" type="presOf" srcId="{255338CA-10A8-497F-953A-84CAAA02DFFB}" destId="{98A5C934-F6A8-46FF-AC8B-5000EC407A65}" srcOrd="0" destOrd="0" presId="urn:microsoft.com/office/officeart/2005/8/layout/vList2"/>
    <dgm:cxn modelId="{CF05667D-2462-4B6A-8619-4E9F08D4D5C9}" srcId="{02D9DFC2-B9CC-4709-940F-FD1C73F6EAB5}" destId="{5A94A7B8-DC70-4187-B123-587DECF08B39}" srcOrd="1" destOrd="0" parTransId="{DED897C8-DF2B-4776-BF11-F3D284BA1B49}" sibTransId="{67D0E706-EEE4-4AA5-835B-8E2241CD065E}"/>
    <dgm:cxn modelId="{E797D994-6E8B-4B18-811A-C2764193F09F}" srcId="{E31A2D5B-BAB0-4284-BB85-51DDD18DA9E4}" destId="{964CFCC9-7D24-43DD-8226-7C3230A0F98F}" srcOrd="9" destOrd="0" parTransId="{2E6A4562-9AAD-4D1A-8C26-E98CC8101569}" sibTransId="{52EFF6C6-C10E-47BA-A655-07F8B8590CA5}"/>
    <dgm:cxn modelId="{8860CC29-74B6-4767-AEFE-07CF37966448}" type="presOf" srcId="{E31A2D5B-BAB0-4284-BB85-51DDD18DA9E4}" destId="{89F33421-D05F-454A-B506-04E4ACAF7FD5}" srcOrd="0" destOrd="0" presId="urn:microsoft.com/office/officeart/2005/8/layout/vList2"/>
    <dgm:cxn modelId="{3B9AD3F1-FE64-412F-844E-2677C5205EBF}" srcId="{E31A2D5B-BAB0-4284-BB85-51DDD18DA9E4}" destId="{01DAED4F-FC09-4380-A1EE-F0DCCE3F622C}" srcOrd="7" destOrd="0" parTransId="{91F74D9D-1816-4A91-8934-4C3822B1865D}" sibTransId="{3D743E5A-78ED-4763-A256-4502A67933A7}"/>
    <dgm:cxn modelId="{99CF8126-F61D-4D67-BBA4-5734A53F74AF}" srcId="{E31A2D5B-BAB0-4284-BB85-51DDD18DA9E4}" destId="{1E5AD78B-2E9C-4302-A153-AD6F7603CD83}" srcOrd="13" destOrd="0" parTransId="{72432388-6EB6-41C1-AFE8-8F85FD8E1F21}" sibTransId="{C7568204-8B2D-465E-9B5D-CCA0F6079DCB}"/>
    <dgm:cxn modelId="{83254110-C66F-4895-B1BB-DECE5A9C0908}" type="presParOf" srcId="{98A5C934-F6A8-46FF-AC8B-5000EC407A65}" destId="{E1A14B76-2E26-4CA4-B9A4-0DC4C3EC625B}" srcOrd="0" destOrd="0" presId="urn:microsoft.com/office/officeart/2005/8/layout/vList2"/>
    <dgm:cxn modelId="{539314F6-3553-4CD5-BDE2-DC895A9AC696}" type="presParOf" srcId="{98A5C934-F6A8-46FF-AC8B-5000EC407A65}" destId="{DF0A69C5-D6BD-4A84-B803-A44D525A85E3}" srcOrd="1" destOrd="0" presId="urn:microsoft.com/office/officeart/2005/8/layout/vList2"/>
    <dgm:cxn modelId="{EE08864A-A9BA-4F69-962D-FE1F3F44E181}" type="presParOf" srcId="{98A5C934-F6A8-46FF-AC8B-5000EC407A65}" destId="{89F33421-D05F-454A-B506-04E4ACAF7FD5}" srcOrd="2" destOrd="0" presId="urn:microsoft.com/office/officeart/2005/8/layout/vList2"/>
    <dgm:cxn modelId="{C6E2CF21-B945-4AE4-A90B-F056C09E8872}" type="presParOf" srcId="{98A5C934-F6A8-46FF-AC8B-5000EC407A65}" destId="{E8AFE3B6-CDAD-49F6-847A-3FA1E67382B5}"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75DE59-0E1B-4E27-8507-3F6D735D44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1F25E0-C5A1-422E-874E-CD26C242F694}">
      <dgm:prSet custT="1"/>
      <dgm:spPr/>
      <dgm:t>
        <a:bodyPr/>
        <a:lstStyle/>
        <a:p>
          <a:pPr rtl="0"/>
          <a:r>
            <a:rPr lang="en-US" sz="1600" dirty="0" smtClean="0"/>
            <a:t>Security configuration policy settings</a:t>
          </a:r>
          <a:endParaRPr lang="en-US" sz="1600" dirty="0"/>
        </a:p>
      </dgm:t>
    </dgm:pt>
    <dgm:pt modelId="{FD7F960B-92EF-4873-A51B-2A8E967109FE}" type="parTrans" cxnId="{990BDC8C-3623-42D2-B221-4147DC78642F}">
      <dgm:prSet/>
      <dgm:spPr/>
      <dgm:t>
        <a:bodyPr/>
        <a:lstStyle/>
        <a:p>
          <a:endParaRPr lang="en-US"/>
        </a:p>
      </dgm:t>
    </dgm:pt>
    <dgm:pt modelId="{B759A12B-121E-4717-8C4F-554A013DF636}" type="sibTrans" cxnId="{990BDC8C-3623-42D2-B221-4147DC78642F}">
      <dgm:prSet/>
      <dgm:spPr/>
      <dgm:t>
        <a:bodyPr/>
        <a:lstStyle/>
        <a:p>
          <a:endParaRPr lang="en-US"/>
        </a:p>
      </dgm:t>
    </dgm:pt>
    <dgm:pt modelId="{01B368F1-BD49-4A34-A7A3-1E0B434195E7}">
      <dgm:prSet custT="1"/>
      <dgm:spPr/>
      <dgm:t>
        <a:bodyPr/>
        <a:lstStyle/>
        <a:p>
          <a:pPr rtl="0"/>
          <a:r>
            <a:rPr lang="en-US" sz="1200" dirty="0" smtClean="0"/>
            <a:t>Remote wipe </a:t>
          </a:r>
          <a:endParaRPr lang="en-US" sz="1200" dirty="0"/>
        </a:p>
      </dgm:t>
    </dgm:pt>
    <dgm:pt modelId="{3BA62C2F-0E32-4C0B-9F31-0F0F7FA5768D}" type="parTrans" cxnId="{31B29622-1151-406C-9EC6-C7E2D2E40687}">
      <dgm:prSet/>
      <dgm:spPr/>
      <dgm:t>
        <a:bodyPr/>
        <a:lstStyle/>
        <a:p>
          <a:endParaRPr lang="en-US"/>
        </a:p>
      </dgm:t>
    </dgm:pt>
    <dgm:pt modelId="{E1DD500A-FCB2-4124-8602-8DED67BDBD7F}" type="sibTrans" cxnId="{31B29622-1151-406C-9EC6-C7E2D2E40687}">
      <dgm:prSet/>
      <dgm:spPr/>
      <dgm:t>
        <a:bodyPr/>
        <a:lstStyle/>
        <a:p>
          <a:endParaRPr lang="en-US"/>
        </a:p>
      </dgm:t>
    </dgm:pt>
    <dgm:pt modelId="{EEFEE93A-5E1B-4092-88DF-17E5187DC1E8}">
      <dgm:prSet custT="1"/>
      <dgm:spPr/>
      <dgm:t>
        <a:bodyPr/>
        <a:lstStyle/>
        <a:p>
          <a:pPr rtl="0"/>
          <a:r>
            <a:rPr lang="en-US" sz="1200" dirty="0" smtClean="0"/>
            <a:t>Enforce password on device </a:t>
          </a:r>
          <a:endParaRPr lang="en-US" sz="1200" dirty="0"/>
        </a:p>
      </dgm:t>
    </dgm:pt>
    <dgm:pt modelId="{44B4C752-BAC7-4AA3-B054-2E4038A343A0}" type="parTrans" cxnId="{068215C4-E960-4AA7-8B14-65D737063E64}">
      <dgm:prSet/>
      <dgm:spPr/>
      <dgm:t>
        <a:bodyPr/>
        <a:lstStyle/>
        <a:p>
          <a:endParaRPr lang="en-US"/>
        </a:p>
      </dgm:t>
    </dgm:pt>
    <dgm:pt modelId="{D03C0CA9-7721-4BE1-916A-E0BC214A00D5}" type="sibTrans" cxnId="{068215C4-E960-4AA7-8B14-65D737063E64}">
      <dgm:prSet/>
      <dgm:spPr/>
      <dgm:t>
        <a:bodyPr/>
        <a:lstStyle/>
        <a:p>
          <a:endParaRPr lang="en-US"/>
        </a:p>
      </dgm:t>
    </dgm:pt>
    <dgm:pt modelId="{C20AE363-999A-42DD-9330-45C04ECA85B7}">
      <dgm:prSet custT="1"/>
      <dgm:spPr/>
      <dgm:t>
        <a:bodyPr/>
        <a:lstStyle/>
        <a:p>
          <a:pPr rtl="0"/>
          <a:r>
            <a:rPr lang="en-US" sz="1200" dirty="0" smtClean="0"/>
            <a:t>Minimum password length </a:t>
          </a:r>
          <a:endParaRPr lang="en-US" sz="1200" dirty="0"/>
        </a:p>
      </dgm:t>
    </dgm:pt>
    <dgm:pt modelId="{7A1397F0-BE1F-4D69-923A-EB0DF5025D31}" type="parTrans" cxnId="{EDFEC7F3-CFB1-4E05-8372-D5BAC72E2D32}">
      <dgm:prSet/>
      <dgm:spPr/>
      <dgm:t>
        <a:bodyPr/>
        <a:lstStyle/>
        <a:p>
          <a:endParaRPr lang="en-US"/>
        </a:p>
      </dgm:t>
    </dgm:pt>
    <dgm:pt modelId="{4A91002C-DC38-467C-BAB9-EAF4FFEB7436}" type="sibTrans" cxnId="{EDFEC7F3-CFB1-4E05-8372-D5BAC72E2D32}">
      <dgm:prSet/>
      <dgm:spPr/>
      <dgm:t>
        <a:bodyPr/>
        <a:lstStyle/>
        <a:p>
          <a:endParaRPr lang="en-US"/>
        </a:p>
      </dgm:t>
    </dgm:pt>
    <dgm:pt modelId="{0BEB5A8B-E604-4905-87DD-C317E1B4FB41}">
      <dgm:prSet custT="1"/>
      <dgm:spPr/>
      <dgm:t>
        <a:bodyPr/>
        <a:lstStyle/>
        <a:p>
          <a:pPr rtl="0"/>
          <a:r>
            <a:rPr lang="en-US" sz="1200" dirty="0" smtClean="0"/>
            <a:t>Maximum failed password attempts </a:t>
          </a:r>
          <a:br>
            <a:rPr lang="en-US" sz="1200" dirty="0" smtClean="0"/>
          </a:br>
          <a:r>
            <a:rPr lang="en-US" sz="1200" dirty="0" smtClean="0"/>
            <a:t>(before local wipe) </a:t>
          </a:r>
          <a:endParaRPr lang="en-US" sz="1200" dirty="0"/>
        </a:p>
      </dgm:t>
    </dgm:pt>
    <dgm:pt modelId="{603720E3-561D-4657-ACE9-0643D65C6647}" type="parTrans" cxnId="{2122F8D2-A322-45C9-B294-5C05EF9ABDCA}">
      <dgm:prSet/>
      <dgm:spPr/>
      <dgm:t>
        <a:bodyPr/>
        <a:lstStyle/>
        <a:p>
          <a:endParaRPr lang="en-US"/>
        </a:p>
      </dgm:t>
    </dgm:pt>
    <dgm:pt modelId="{94D427C6-D4FE-48CA-AC10-7922218A87CC}" type="sibTrans" cxnId="{2122F8D2-A322-45C9-B294-5C05EF9ABDCA}">
      <dgm:prSet/>
      <dgm:spPr/>
      <dgm:t>
        <a:bodyPr/>
        <a:lstStyle/>
        <a:p>
          <a:endParaRPr lang="en-US"/>
        </a:p>
      </dgm:t>
    </dgm:pt>
    <dgm:pt modelId="{449BA44E-DBF0-4180-B334-EB84CD7994B3}">
      <dgm:prSet custT="1"/>
      <dgm:spPr/>
      <dgm:t>
        <a:bodyPr/>
        <a:lstStyle/>
        <a:p>
          <a:pPr rtl="0"/>
          <a:r>
            <a:rPr lang="en-US" sz="1200" dirty="0" smtClean="0"/>
            <a:t>Password requires both numbers and letters </a:t>
          </a:r>
          <a:endParaRPr lang="en-US" sz="1200" dirty="0"/>
        </a:p>
      </dgm:t>
    </dgm:pt>
    <dgm:pt modelId="{12E33242-19D9-4776-A84E-889194763131}" type="parTrans" cxnId="{6296DC3B-C4C6-4A31-9AFC-26095639C3AA}">
      <dgm:prSet/>
      <dgm:spPr/>
      <dgm:t>
        <a:bodyPr/>
        <a:lstStyle/>
        <a:p>
          <a:endParaRPr lang="en-US"/>
        </a:p>
      </dgm:t>
    </dgm:pt>
    <dgm:pt modelId="{8822F65C-9A74-4EC5-852C-D7434A363F27}" type="sibTrans" cxnId="{6296DC3B-C4C6-4A31-9AFC-26095639C3AA}">
      <dgm:prSet/>
      <dgm:spPr/>
      <dgm:t>
        <a:bodyPr/>
        <a:lstStyle/>
        <a:p>
          <a:endParaRPr lang="en-US"/>
        </a:p>
      </dgm:t>
    </dgm:pt>
    <dgm:pt modelId="{5A390F80-718B-4245-A120-CB5DBEBE2E0E}">
      <dgm:prSet custT="1"/>
      <dgm:spPr/>
      <dgm:t>
        <a:bodyPr/>
        <a:lstStyle/>
        <a:p>
          <a:pPr rtl="0"/>
          <a:r>
            <a:rPr lang="en-US" sz="1200" dirty="0" smtClean="0"/>
            <a:t>Allow or prohibit simple password </a:t>
          </a:r>
          <a:endParaRPr lang="en-US" sz="1200" dirty="0"/>
        </a:p>
      </dgm:t>
    </dgm:pt>
    <dgm:pt modelId="{E804FF80-0FD6-4C9E-B9F5-5A49B7D999A2}" type="parTrans" cxnId="{43750E6A-44F6-4114-94CC-87E7D14C9AE7}">
      <dgm:prSet/>
      <dgm:spPr/>
      <dgm:t>
        <a:bodyPr/>
        <a:lstStyle/>
        <a:p>
          <a:endParaRPr lang="en-US"/>
        </a:p>
      </dgm:t>
    </dgm:pt>
    <dgm:pt modelId="{61E3E5FD-D4D4-41A4-990C-B5EDFB1ACA91}" type="sibTrans" cxnId="{43750E6A-44F6-4114-94CC-87E7D14C9AE7}">
      <dgm:prSet/>
      <dgm:spPr/>
      <dgm:t>
        <a:bodyPr/>
        <a:lstStyle/>
        <a:p>
          <a:endParaRPr lang="en-US"/>
        </a:p>
      </dgm:t>
    </dgm:pt>
    <dgm:pt modelId="{F696C735-0163-4386-BF22-B25C5762431E}">
      <dgm:prSet custT="1"/>
      <dgm:spPr/>
      <dgm:t>
        <a:bodyPr/>
        <a:lstStyle/>
        <a:p>
          <a:pPr rtl="0"/>
          <a:r>
            <a:rPr lang="en-US" sz="1200" dirty="0" smtClean="0"/>
            <a:t>Password expiration </a:t>
          </a:r>
          <a:endParaRPr lang="en-US" sz="1200" dirty="0"/>
        </a:p>
      </dgm:t>
    </dgm:pt>
    <dgm:pt modelId="{C80494CC-D6D2-489B-810C-B50915BA1886}" type="parTrans" cxnId="{5E7739DF-F80C-4A29-B847-2A251E1269CA}">
      <dgm:prSet/>
      <dgm:spPr/>
      <dgm:t>
        <a:bodyPr/>
        <a:lstStyle/>
        <a:p>
          <a:endParaRPr lang="en-US"/>
        </a:p>
      </dgm:t>
    </dgm:pt>
    <dgm:pt modelId="{EACC2B39-3A64-49DC-A0C0-6FFFB2ED608D}" type="sibTrans" cxnId="{5E7739DF-F80C-4A29-B847-2A251E1269CA}">
      <dgm:prSet/>
      <dgm:spPr/>
      <dgm:t>
        <a:bodyPr/>
        <a:lstStyle/>
        <a:p>
          <a:endParaRPr lang="en-US"/>
        </a:p>
      </dgm:t>
    </dgm:pt>
    <dgm:pt modelId="{5B8138A7-5396-472D-95C2-5A871D6002DE}">
      <dgm:prSet custT="1"/>
      <dgm:spPr/>
      <dgm:t>
        <a:bodyPr/>
        <a:lstStyle/>
        <a:p>
          <a:pPr rtl="0"/>
          <a:r>
            <a:rPr lang="en-US" sz="1200" dirty="0" smtClean="0"/>
            <a:t>Password history </a:t>
          </a:r>
          <a:endParaRPr lang="en-US" sz="1200" dirty="0"/>
        </a:p>
      </dgm:t>
    </dgm:pt>
    <dgm:pt modelId="{21F7059E-ADFC-456B-B7AD-A1BF9582F1BC}" type="parTrans" cxnId="{45A93AEB-9AED-4FCB-8E20-E0085E74F77B}">
      <dgm:prSet/>
      <dgm:spPr/>
      <dgm:t>
        <a:bodyPr/>
        <a:lstStyle/>
        <a:p>
          <a:endParaRPr lang="en-US"/>
        </a:p>
      </dgm:t>
    </dgm:pt>
    <dgm:pt modelId="{BBDF4850-0262-4229-951F-135E2EDDF117}" type="sibTrans" cxnId="{45A93AEB-9AED-4FCB-8E20-E0085E74F77B}">
      <dgm:prSet/>
      <dgm:spPr/>
      <dgm:t>
        <a:bodyPr/>
        <a:lstStyle/>
        <a:p>
          <a:endParaRPr lang="en-US"/>
        </a:p>
      </dgm:t>
    </dgm:pt>
    <dgm:pt modelId="{4E02B3D5-3FB3-4255-A3EB-70BF4032B5AE}">
      <dgm:prSet custT="1"/>
      <dgm:spPr/>
      <dgm:t>
        <a:bodyPr/>
        <a:lstStyle/>
        <a:p>
          <a:pPr rtl="0"/>
          <a:r>
            <a:rPr lang="en-US" sz="1200" dirty="0" smtClean="0"/>
            <a:t>Inactivity timeout (1 to 60 minutes)</a:t>
          </a:r>
          <a:endParaRPr lang="en-US" sz="1200" dirty="0"/>
        </a:p>
      </dgm:t>
    </dgm:pt>
    <dgm:pt modelId="{DAEA7C03-7230-4CD9-95F4-A2E2DD4D2A18}" type="parTrans" cxnId="{6A8EE483-59AE-4CE6-992A-16995C8EE57C}">
      <dgm:prSet/>
      <dgm:spPr/>
      <dgm:t>
        <a:bodyPr/>
        <a:lstStyle/>
        <a:p>
          <a:endParaRPr lang="en-US"/>
        </a:p>
      </dgm:t>
    </dgm:pt>
    <dgm:pt modelId="{358B9C6D-1075-4FE7-97C4-594771AFC0AB}" type="sibTrans" cxnId="{6A8EE483-59AE-4CE6-992A-16995C8EE57C}">
      <dgm:prSet/>
      <dgm:spPr/>
      <dgm:t>
        <a:bodyPr/>
        <a:lstStyle/>
        <a:p>
          <a:endParaRPr lang="en-US"/>
        </a:p>
      </dgm:t>
    </dgm:pt>
    <dgm:pt modelId="{16301813-2561-44F4-B139-99751BDB11F5}">
      <dgm:prSet custT="1"/>
      <dgm:spPr/>
      <dgm:t>
        <a:bodyPr/>
        <a:lstStyle/>
        <a:p>
          <a:pPr rtl="0"/>
          <a:r>
            <a:rPr lang="en-US" sz="1200" dirty="0" smtClean="0"/>
            <a:t>Policy refresh interval</a:t>
          </a:r>
          <a:endParaRPr lang="en-US" sz="1200" dirty="0"/>
        </a:p>
      </dgm:t>
    </dgm:pt>
    <dgm:pt modelId="{F32F3C51-EEC3-4EC8-BFAB-1215D68CF610}" type="parTrans" cxnId="{11A948F8-520A-4661-88C0-9958633B1B6D}">
      <dgm:prSet/>
      <dgm:spPr/>
      <dgm:t>
        <a:bodyPr/>
        <a:lstStyle/>
        <a:p>
          <a:endParaRPr lang="en-US"/>
        </a:p>
      </dgm:t>
    </dgm:pt>
    <dgm:pt modelId="{A4E295FD-1E0F-45E2-B236-DF6F04061708}" type="sibTrans" cxnId="{11A948F8-520A-4661-88C0-9958633B1B6D}">
      <dgm:prSet/>
      <dgm:spPr/>
      <dgm:t>
        <a:bodyPr/>
        <a:lstStyle/>
        <a:p>
          <a:endParaRPr lang="en-US"/>
        </a:p>
      </dgm:t>
    </dgm:pt>
    <dgm:pt modelId="{26FFB79D-C24D-4A88-A718-6985C1A20FF1}">
      <dgm:prSet custT="1"/>
      <dgm:spPr/>
      <dgm:t>
        <a:bodyPr/>
        <a:lstStyle/>
        <a:p>
          <a:pPr rtl="0"/>
          <a:r>
            <a:rPr lang="en-US" sz="1200" dirty="0" smtClean="0"/>
            <a:t>Minimum number of complex characters in password</a:t>
          </a:r>
          <a:endParaRPr lang="en-US" sz="1200" dirty="0"/>
        </a:p>
      </dgm:t>
    </dgm:pt>
    <dgm:pt modelId="{F4DBB34D-6EA6-47DF-A856-6D871BFEFD94}" type="parTrans" cxnId="{9A26860E-7016-42E9-B703-48F4AB856B16}">
      <dgm:prSet/>
      <dgm:spPr/>
      <dgm:t>
        <a:bodyPr/>
        <a:lstStyle/>
        <a:p>
          <a:endParaRPr lang="en-US"/>
        </a:p>
      </dgm:t>
    </dgm:pt>
    <dgm:pt modelId="{04BC6E4F-E5D2-4DAE-AE9E-EFC638EE78EA}" type="sibTrans" cxnId="{9A26860E-7016-42E9-B703-48F4AB856B16}">
      <dgm:prSet/>
      <dgm:spPr/>
      <dgm:t>
        <a:bodyPr/>
        <a:lstStyle/>
        <a:p>
          <a:endParaRPr lang="en-US"/>
        </a:p>
      </dgm:t>
    </dgm:pt>
    <dgm:pt modelId="{37CEFF0F-F440-4114-AF76-2CD7011168C5}">
      <dgm:prSet custT="1"/>
      <dgm:spPr/>
      <dgm:t>
        <a:bodyPr/>
        <a:lstStyle/>
        <a:p>
          <a:pPr rtl="0"/>
          <a:r>
            <a:rPr lang="en-US" sz="1200" dirty="0" smtClean="0"/>
            <a:t>Require manual syncing while roaming </a:t>
          </a:r>
          <a:endParaRPr lang="en-US" sz="1200" dirty="0"/>
        </a:p>
      </dgm:t>
    </dgm:pt>
    <dgm:pt modelId="{60CA804E-0240-4291-B312-BAF30EB9A726}" type="parTrans" cxnId="{C308AE2B-FB7F-4C26-878B-3A760EB7F617}">
      <dgm:prSet/>
      <dgm:spPr/>
      <dgm:t>
        <a:bodyPr/>
        <a:lstStyle/>
        <a:p>
          <a:endParaRPr lang="en-US"/>
        </a:p>
      </dgm:t>
    </dgm:pt>
    <dgm:pt modelId="{2EDCDCA3-5083-451A-AFAD-99C939AE555B}" type="sibTrans" cxnId="{C308AE2B-FB7F-4C26-878B-3A760EB7F617}">
      <dgm:prSet/>
      <dgm:spPr/>
      <dgm:t>
        <a:bodyPr/>
        <a:lstStyle/>
        <a:p>
          <a:endParaRPr lang="en-US"/>
        </a:p>
      </dgm:t>
    </dgm:pt>
    <dgm:pt modelId="{194B6AF5-1123-411B-90A9-C3157FD3D28F}">
      <dgm:prSet custT="1"/>
      <dgm:spPr/>
      <dgm:t>
        <a:bodyPr/>
        <a:lstStyle/>
        <a:p>
          <a:pPr rtl="0"/>
          <a:r>
            <a:rPr lang="en-US" sz="1200" dirty="0" smtClean="0"/>
            <a:t>Allow camera</a:t>
          </a:r>
          <a:endParaRPr lang="en-US" sz="1200" dirty="0"/>
        </a:p>
      </dgm:t>
    </dgm:pt>
    <dgm:pt modelId="{8F45F8C1-B3FB-4050-A421-5674B1F0A7C6}" type="parTrans" cxnId="{40BD4F96-863A-4A84-98E2-692E18FFCA0A}">
      <dgm:prSet/>
      <dgm:spPr/>
      <dgm:t>
        <a:bodyPr/>
        <a:lstStyle/>
        <a:p>
          <a:endParaRPr lang="en-US"/>
        </a:p>
      </dgm:t>
    </dgm:pt>
    <dgm:pt modelId="{F98941EF-9328-4D93-8D8A-237DDF247081}" type="sibTrans" cxnId="{40BD4F96-863A-4A84-98E2-692E18FFCA0A}">
      <dgm:prSet/>
      <dgm:spPr/>
      <dgm:t>
        <a:bodyPr/>
        <a:lstStyle/>
        <a:p>
          <a:endParaRPr lang="en-US"/>
        </a:p>
      </dgm:t>
    </dgm:pt>
    <dgm:pt modelId="{B379C992-A684-4B97-B7B5-06DDBA1F94A9}">
      <dgm:prSet custT="1"/>
      <dgm:spPr/>
      <dgm:t>
        <a:bodyPr/>
        <a:lstStyle/>
        <a:p>
          <a:pPr rtl="0"/>
          <a:r>
            <a:rPr lang="en-US" sz="1200" dirty="0" smtClean="0"/>
            <a:t>Allow web browsing</a:t>
          </a:r>
          <a:endParaRPr lang="en-US" sz="1200" dirty="0"/>
        </a:p>
      </dgm:t>
    </dgm:pt>
    <dgm:pt modelId="{E69E1B5A-07D6-4299-AF80-98AB32422DA8}" type="parTrans" cxnId="{5FD3206C-88DC-4368-8C0F-91E13D19E2DD}">
      <dgm:prSet/>
      <dgm:spPr/>
      <dgm:t>
        <a:bodyPr/>
        <a:lstStyle/>
        <a:p>
          <a:endParaRPr lang="en-US"/>
        </a:p>
      </dgm:t>
    </dgm:pt>
    <dgm:pt modelId="{F8511811-70A4-40C4-87C8-64E8FC72A9A9}" type="sibTrans" cxnId="{5FD3206C-88DC-4368-8C0F-91E13D19E2DD}">
      <dgm:prSet/>
      <dgm:spPr/>
      <dgm:t>
        <a:bodyPr/>
        <a:lstStyle/>
        <a:p>
          <a:endParaRPr lang="en-US"/>
        </a:p>
      </dgm:t>
    </dgm:pt>
    <dgm:pt modelId="{39EA2201-42A4-46E2-8CC2-78F37ED6B9E1}">
      <dgm:prSet custT="1"/>
      <dgm:spPr/>
      <dgm:t>
        <a:bodyPr/>
        <a:lstStyle/>
        <a:p>
          <a:pPr rtl="0"/>
          <a:r>
            <a:rPr lang="en-US" sz="1600" dirty="0" smtClean="0"/>
            <a:t>Supported platforms</a:t>
          </a:r>
          <a:endParaRPr lang="en-US" sz="1600" dirty="0"/>
        </a:p>
      </dgm:t>
    </dgm:pt>
    <dgm:pt modelId="{A68A51EF-ED05-43F4-BA6A-EB5D153D9005}" type="parTrans" cxnId="{56CC6321-C1AC-47FB-A894-36F6CAEF9A31}">
      <dgm:prSet/>
      <dgm:spPr/>
      <dgm:t>
        <a:bodyPr/>
        <a:lstStyle/>
        <a:p>
          <a:endParaRPr lang="en-US"/>
        </a:p>
      </dgm:t>
    </dgm:pt>
    <dgm:pt modelId="{01788453-D24E-47B1-BF64-7A39226F525D}" type="sibTrans" cxnId="{56CC6321-C1AC-47FB-A894-36F6CAEF9A31}">
      <dgm:prSet/>
      <dgm:spPr/>
      <dgm:t>
        <a:bodyPr/>
        <a:lstStyle/>
        <a:p>
          <a:endParaRPr lang="en-US"/>
        </a:p>
      </dgm:t>
    </dgm:pt>
    <dgm:pt modelId="{C9274D0D-7AAA-4DDB-A23F-1E49EE2F4714}">
      <dgm:prSet custT="1"/>
      <dgm:spPr/>
      <dgm:t>
        <a:bodyPr/>
        <a:lstStyle/>
        <a:p>
          <a:pPr rtl="0"/>
          <a:r>
            <a:rPr lang="en-US" sz="1200" dirty="0" smtClean="0"/>
            <a:t>Apple iOS</a:t>
          </a:r>
          <a:endParaRPr lang="en-US" sz="1200" dirty="0"/>
        </a:p>
      </dgm:t>
    </dgm:pt>
    <dgm:pt modelId="{ED428172-4B31-48AC-A870-10998409083C}" type="parTrans" cxnId="{1FD1EDA7-2477-43CE-B87E-C7BBB46A50F6}">
      <dgm:prSet/>
      <dgm:spPr/>
      <dgm:t>
        <a:bodyPr/>
        <a:lstStyle/>
        <a:p>
          <a:endParaRPr lang="en-US"/>
        </a:p>
      </dgm:t>
    </dgm:pt>
    <dgm:pt modelId="{F5EDCA02-5705-4948-864E-1DC49B8E1D49}" type="sibTrans" cxnId="{1FD1EDA7-2477-43CE-B87E-C7BBB46A50F6}">
      <dgm:prSet/>
      <dgm:spPr/>
      <dgm:t>
        <a:bodyPr/>
        <a:lstStyle/>
        <a:p>
          <a:endParaRPr lang="en-US"/>
        </a:p>
      </dgm:t>
    </dgm:pt>
    <dgm:pt modelId="{69A1FE2E-754B-4EC9-80B1-E6A67847CF2A}">
      <dgm:prSet custT="1"/>
      <dgm:spPr/>
      <dgm:t>
        <a:bodyPr/>
        <a:lstStyle/>
        <a:p>
          <a:pPr rtl="0"/>
          <a:r>
            <a:rPr lang="en-US" sz="1200" dirty="0" smtClean="0"/>
            <a:t>Google Android</a:t>
          </a:r>
          <a:endParaRPr lang="en-US" sz="1200" dirty="0"/>
        </a:p>
      </dgm:t>
    </dgm:pt>
    <dgm:pt modelId="{6351F29E-2FE4-4CE1-B77B-1F5542442315}" type="parTrans" cxnId="{1875A0F9-B771-498B-9828-12732B9B7C1F}">
      <dgm:prSet/>
      <dgm:spPr/>
      <dgm:t>
        <a:bodyPr/>
        <a:lstStyle/>
        <a:p>
          <a:endParaRPr lang="en-US"/>
        </a:p>
      </dgm:t>
    </dgm:pt>
    <dgm:pt modelId="{B44D21DD-3AA6-4953-B4F9-38BFF1EDC362}" type="sibTrans" cxnId="{1875A0F9-B771-498B-9828-12732B9B7C1F}">
      <dgm:prSet/>
      <dgm:spPr/>
      <dgm:t>
        <a:bodyPr/>
        <a:lstStyle/>
        <a:p>
          <a:endParaRPr lang="en-US"/>
        </a:p>
      </dgm:t>
    </dgm:pt>
    <dgm:pt modelId="{7F5DCCC8-D2EF-4A21-8201-977030D82D51}">
      <dgm:prSet custT="1"/>
      <dgm:spPr/>
      <dgm:t>
        <a:bodyPr/>
        <a:lstStyle/>
        <a:p>
          <a:pPr rtl="0"/>
          <a:r>
            <a:rPr lang="en-US" sz="1200" dirty="0" smtClean="0"/>
            <a:t>Windows Mobile</a:t>
          </a:r>
          <a:endParaRPr lang="en-US" sz="1200" dirty="0"/>
        </a:p>
      </dgm:t>
    </dgm:pt>
    <dgm:pt modelId="{046FE1A6-C3A1-4ABC-8B97-2218E20D0A9D}" type="parTrans" cxnId="{1CE66A14-E920-44F2-A44D-D261DF61AA6E}">
      <dgm:prSet/>
      <dgm:spPr/>
      <dgm:t>
        <a:bodyPr/>
        <a:lstStyle/>
        <a:p>
          <a:endParaRPr lang="en-US"/>
        </a:p>
      </dgm:t>
    </dgm:pt>
    <dgm:pt modelId="{A5BB3E27-A4D6-4B38-8BBD-15BA4154E486}" type="sibTrans" cxnId="{1CE66A14-E920-44F2-A44D-D261DF61AA6E}">
      <dgm:prSet/>
      <dgm:spPr/>
      <dgm:t>
        <a:bodyPr/>
        <a:lstStyle/>
        <a:p>
          <a:endParaRPr lang="en-US"/>
        </a:p>
      </dgm:t>
    </dgm:pt>
    <dgm:pt modelId="{1882DF41-59D8-438F-8523-2DD518959838}">
      <dgm:prSet custT="1"/>
      <dgm:spPr/>
      <dgm:t>
        <a:bodyPr/>
        <a:lstStyle/>
        <a:p>
          <a:pPr rtl="0"/>
          <a:r>
            <a:rPr lang="en-US" sz="1200" dirty="0" smtClean="0"/>
            <a:t>Other platforms that should work include:  Symbian, </a:t>
          </a:r>
          <a:r>
            <a:rPr lang="en-US" sz="1200" dirty="0" err="1" smtClean="0"/>
            <a:t>WebOS</a:t>
          </a:r>
          <a:r>
            <a:rPr lang="en-US" sz="1200" dirty="0" smtClean="0"/>
            <a:t> and Phone 7.</a:t>
          </a:r>
          <a:endParaRPr lang="en-US" sz="1200" dirty="0"/>
        </a:p>
      </dgm:t>
    </dgm:pt>
    <dgm:pt modelId="{0BCEA5E4-1613-4306-A28E-F856A790AE35}" type="parTrans" cxnId="{C7C5D433-A2E4-47A5-B6A6-26F1003D0055}">
      <dgm:prSet/>
      <dgm:spPr/>
    </dgm:pt>
    <dgm:pt modelId="{A76E946F-9B39-4134-A42A-EA32E4C8105F}" type="sibTrans" cxnId="{C7C5D433-A2E4-47A5-B6A6-26F1003D0055}">
      <dgm:prSet/>
      <dgm:spPr/>
    </dgm:pt>
    <dgm:pt modelId="{0DFA7ABF-AABA-45D7-B893-26631329A69B}" type="pres">
      <dgm:prSet presAssocID="{0975DE59-0E1B-4E27-8507-3F6D735D44E9}" presName="linear" presStyleCnt="0">
        <dgm:presLayoutVars>
          <dgm:animLvl val="lvl"/>
          <dgm:resizeHandles val="exact"/>
        </dgm:presLayoutVars>
      </dgm:prSet>
      <dgm:spPr/>
      <dgm:t>
        <a:bodyPr/>
        <a:lstStyle/>
        <a:p>
          <a:endParaRPr lang="en-US"/>
        </a:p>
      </dgm:t>
    </dgm:pt>
    <dgm:pt modelId="{C61F3908-542B-4310-92A1-1CA1BC1F358C}" type="pres">
      <dgm:prSet presAssocID="{AB1F25E0-C5A1-422E-874E-CD26C242F694}" presName="parentText" presStyleLbl="node1" presStyleIdx="0" presStyleCnt="2" custLinFactNeighborY="0">
        <dgm:presLayoutVars>
          <dgm:chMax val="0"/>
          <dgm:bulletEnabled val="1"/>
        </dgm:presLayoutVars>
      </dgm:prSet>
      <dgm:spPr/>
      <dgm:t>
        <a:bodyPr/>
        <a:lstStyle/>
        <a:p>
          <a:endParaRPr lang="en-US"/>
        </a:p>
      </dgm:t>
    </dgm:pt>
    <dgm:pt modelId="{65F1774A-4728-4C5C-9376-DE1E0E4B4F5C}" type="pres">
      <dgm:prSet presAssocID="{AB1F25E0-C5A1-422E-874E-CD26C242F694}" presName="childText" presStyleLbl="revTx" presStyleIdx="0" presStyleCnt="2">
        <dgm:presLayoutVars>
          <dgm:bulletEnabled val="1"/>
        </dgm:presLayoutVars>
      </dgm:prSet>
      <dgm:spPr/>
      <dgm:t>
        <a:bodyPr/>
        <a:lstStyle/>
        <a:p>
          <a:endParaRPr lang="en-US"/>
        </a:p>
      </dgm:t>
    </dgm:pt>
    <dgm:pt modelId="{3AAE226E-CE37-40DB-A11C-ACEF88D8710E}" type="pres">
      <dgm:prSet presAssocID="{39EA2201-42A4-46E2-8CC2-78F37ED6B9E1}" presName="parentText" presStyleLbl="node1" presStyleIdx="1" presStyleCnt="2">
        <dgm:presLayoutVars>
          <dgm:chMax val="0"/>
          <dgm:bulletEnabled val="1"/>
        </dgm:presLayoutVars>
      </dgm:prSet>
      <dgm:spPr/>
      <dgm:t>
        <a:bodyPr/>
        <a:lstStyle/>
        <a:p>
          <a:endParaRPr lang="en-US"/>
        </a:p>
      </dgm:t>
    </dgm:pt>
    <dgm:pt modelId="{2BB6264A-B87D-4268-952F-398B5942425A}" type="pres">
      <dgm:prSet presAssocID="{39EA2201-42A4-46E2-8CC2-78F37ED6B9E1}" presName="childText" presStyleLbl="revTx" presStyleIdx="1" presStyleCnt="2">
        <dgm:presLayoutVars>
          <dgm:bulletEnabled val="1"/>
        </dgm:presLayoutVars>
      </dgm:prSet>
      <dgm:spPr/>
      <dgm:t>
        <a:bodyPr/>
        <a:lstStyle/>
        <a:p>
          <a:endParaRPr lang="en-US"/>
        </a:p>
      </dgm:t>
    </dgm:pt>
  </dgm:ptLst>
  <dgm:cxnLst>
    <dgm:cxn modelId="{1B591C17-D0D3-43F5-A67C-CDF76A4079E1}" type="presOf" srcId="{EEFEE93A-5E1B-4092-88DF-17E5187DC1E8}" destId="{65F1774A-4728-4C5C-9376-DE1E0E4B4F5C}" srcOrd="0" destOrd="1" presId="urn:microsoft.com/office/officeart/2005/8/layout/vList2"/>
    <dgm:cxn modelId="{45A93AEB-9AED-4FCB-8E20-E0085E74F77B}" srcId="{AB1F25E0-C5A1-422E-874E-CD26C242F694}" destId="{5B8138A7-5396-472D-95C2-5A871D6002DE}" srcOrd="7" destOrd="0" parTransId="{21F7059E-ADFC-456B-B7AD-A1BF9582F1BC}" sibTransId="{BBDF4850-0262-4229-951F-135E2EDDF117}"/>
    <dgm:cxn modelId="{56CC6321-C1AC-47FB-A894-36F6CAEF9A31}" srcId="{0975DE59-0E1B-4E27-8507-3F6D735D44E9}" destId="{39EA2201-42A4-46E2-8CC2-78F37ED6B9E1}" srcOrd="1" destOrd="0" parTransId="{A68A51EF-ED05-43F4-BA6A-EB5D153D9005}" sibTransId="{01788453-D24E-47B1-BF64-7A39226F525D}"/>
    <dgm:cxn modelId="{DFB020A3-04AF-4A30-97C0-11DABFAD31D4}" type="presOf" srcId="{C9274D0D-7AAA-4DDB-A23F-1E49EE2F4714}" destId="{2BB6264A-B87D-4268-952F-398B5942425A}" srcOrd="0" destOrd="0" presId="urn:microsoft.com/office/officeart/2005/8/layout/vList2"/>
    <dgm:cxn modelId="{C7C5D433-A2E4-47A5-B6A6-26F1003D0055}" srcId="{39EA2201-42A4-46E2-8CC2-78F37ED6B9E1}" destId="{1882DF41-59D8-438F-8523-2DD518959838}" srcOrd="3" destOrd="0" parTransId="{0BCEA5E4-1613-4306-A28E-F856A790AE35}" sibTransId="{A76E946F-9B39-4134-A42A-EA32E4C8105F}"/>
    <dgm:cxn modelId="{C308AE2B-FB7F-4C26-878B-3A760EB7F617}" srcId="{AB1F25E0-C5A1-422E-874E-CD26C242F694}" destId="{37CEFF0F-F440-4114-AF76-2CD7011168C5}" srcOrd="11" destOrd="0" parTransId="{60CA804E-0240-4291-B312-BAF30EB9A726}" sibTransId="{2EDCDCA3-5083-451A-AFAD-99C939AE555B}"/>
    <dgm:cxn modelId="{5FD3206C-88DC-4368-8C0F-91E13D19E2DD}" srcId="{AB1F25E0-C5A1-422E-874E-CD26C242F694}" destId="{B379C992-A684-4B97-B7B5-06DDBA1F94A9}" srcOrd="13" destOrd="0" parTransId="{E69E1B5A-07D6-4299-AF80-98AB32422DA8}" sibTransId="{F8511811-70A4-40C4-87C8-64E8FC72A9A9}"/>
    <dgm:cxn modelId="{9E64DA3A-73DD-4D53-B7DE-151231560165}" type="presOf" srcId="{39EA2201-42A4-46E2-8CC2-78F37ED6B9E1}" destId="{3AAE226E-CE37-40DB-A11C-ACEF88D8710E}" srcOrd="0" destOrd="0" presId="urn:microsoft.com/office/officeart/2005/8/layout/vList2"/>
    <dgm:cxn modelId="{6B40F992-4EE1-475A-8603-31403D54531A}" type="presOf" srcId="{16301813-2561-44F4-B139-99751BDB11F5}" destId="{65F1774A-4728-4C5C-9376-DE1E0E4B4F5C}" srcOrd="0" destOrd="9" presId="urn:microsoft.com/office/officeart/2005/8/layout/vList2"/>
    <dgm:cxn modelId="{6296DC3B-C4C6-4A31-9AFC-26095639C3AA}" srcId="{AB1F25E0-C5A1-422E-874E-CD26C242F694}" destId="{449BA44E-DBF0-4180-B334-EB84CD7994B3}" srcOrd="4" destOrd="0" parTransId="{12E33242-19D9-4776-A84E-889194763131}" sibTransId="{8822F65C-9A74-4EC5-852C-D7434A363F27}"/>
    <dgm:cxn modelId="{1CE66A14-E920-44F2-A44D-D261DF61AA6E}" srcId="{39EA2201-42A4-46E2-8CC2-78F37ED6B9E1}" destId="{7F5DCCC8-D2EF-4A21-8201-977030D82D51}" srcOrd="2" destOrd="0" parTransId="{046FE1A6-C3A1-4ABC-8B97-2218E20D0A9D}" sibTransId="{A5BB3E27-A4D6-4B38-8BBD-15BA4154E486}"/>
    <dgm:cxn modelId="{33A6FB33-6CA1-4F5C-9B47-2AC7A5948747}" type="presOf" srcId="{449BA44E-DBF0-4180-B334-EB84CD7994B3}" destId="{65F1774A-4728-4C5C-9376-DE1E0E4B4F5C}" srcOrd="0" destOrd="4" presId="urn:microsoft.com/office/officeart/2005/8/layout/vList2"/>
    <dgm:cxn modelId="{5E7739DF-F80C-4A29-B847-2A251E1269CA}" srcId="{AB1F25E0-C5A1-422E-874E-CD26C242F694}" destId="{F696C735-0163-4386-BF22-B25C5762431E}" srcOrd="6" destOrd="0" parTransId="{C80494CC-D6D2-489B-810C-B50915BA1886}" sibTransId="{EACC2B39-3A64-49DC-A0C0-6FFFB2ED608D}"/>
    <dgm:cxn modelId="{068215C4-E960-4AA7-8B14-65D737063E64}" srcId="{AB1F25E0-C5A1-422E-874E-CD26C242F694}" destId="{EEFEE93A-5E1B-4092-88DF-17E5187DC1E8}" srcOrd="1" destOrd="0" parTransId="{44B4C752-BAC7-4AA3-B054-2E4038A343A0}" sibTransId="{D03C0CA9-7721-4BE1-916A-E0BC214A00D5}"/>
    <dgm:cxn modelId="{48113A95-01E8-4771-8927-091A98C2C7CE}" type="presOf" srcId="{01B368F1-BD49-4A34-A7A3-1E0B434195E7}" destId="{65F1774A-4728-4C5C-9376-DE1E0E4B4F5C}" srcOrd="0" destOrd="0" presId="urn:microsoft.com/office/officeart/2005/8/layout/vList2"/>
    <dgm:cxn modelId="{165E1DB5-D983-4562-83BA-1C40FA06440F}" type="presOf" srcId="{4E02B3D5-3FB3-4255-A3EB-70BF4032B5AE}" destId="{65F1774A-4728-4C5C-9376-DE1E0E4B4F5C}" srcOrd="0" destOrd="8" presId="urn:microsoft.com/office/officeart/2005/8/layout/vList2"/>
    <dgm:cxn modelId="{4F0198F7-9701-4B4C-868D-0C0FF968C5F5}" type="presOf" srcId="{AB1F25E0-C5A1-422E-874E-CD26C242F694}" destId="{C61F3908-542B-4310-92A1-1CA1BC1F358C}" srcOrd="0" destOrd="0" presId="urn:microsoft.com/office/officeart/2005/8/layout/vList2"/>
    <dgm:cxn modelId="{F014B001-FF3F-4E99-9984-456747EF4584}" type="presOf" srcId="{5B8138A7-5396-472D-95C2-5A871D6002DE}" destId="{65F1774A-4728-4C5C-9376-DE1E0E4B4F5C}" srcOrd="0" destOrd="7" presId="urn:microsoft.com/office/officeart/2005/8/layout/vList2"/>
    <dgm:cxn modelId="{2122F8D2-A322-45C9-B294-5C05EF9ABDCA}" srcId="{AB1F25E0-C5A1-422E-874E-CD26C242F694}" destId="{0BEB5A8B-E604-4905-87DD-C317E1B4FB41}" srcOrd="3" destOrd="0" parTransId="{603720E3-561D-4657-ACE9-0643D65C6647}" sibTransId="{94D427C6-D4FE-48CA-AC10-7922218A87CC}"/>
    <dgm:cxn modelId="{11A948F8-520A-4661-88C0-9958633B1B6D}" srcId="{AB1F25E0-C5A1-422E-874E-CD26C242F694}" destId="{16301813-2561-44F4-B139-99751BDB11F5}" srcOrd="9" destOrd="0" parTransId="{F32F3C51-EEC3-4EC8-BFAB-1215D68CF610}" sibTransId="{A4E295FD-1E0F-45E2-B236-DF6F04061708}"/>
    <dgm:cxn modelId="{EDFEC7F3-CFB1-4E05-8372-D5BAC72E2D32}" srcId="{AB1F25E0-C5A1-422E-874E-CD26C242F694}" destId="{C20AE363-999A-42DD-9330-45C04ECA85B7}" srcOrd="2" destOrd="0" parTransId="{7A1397F0-BE1F-4D69-923A-EB0DF5025D31}" sibTransId="{4A91002C-DC38-467C-BAB9-EAF4FFEB7436}"/>
    <dgm:cxn modelId="{6A8EE483-59AE-4CE6-992A-16995C8EE57C}" srcId="{AB1F25E0-C5A1-422E-874E-CD26C242F694}" destId="{4E02B3D5-3FB3-4255-A3EB-70BF4032B5AE}" srcOrd="8" destOrd="0" parTransId="{DAEA7C03-7230-4CD9-95F4-A2E2DD4D2A18}" sibTransId="{358B9C6D-1075-4FE7-97C4-594771AFC0AB}"/>
    <dgm:cxn modelId="{43750E6A-44F6-4114-94CC-87E7D14C9AE7}" srcId="{AB1F25E0-C5A1-422E-874E-CD26C242F694}" destId="{5A390F80-718B-4245-A120-CB5DBEBE2E0E}" srcOrd="5" destOrd="0" parTransId="{E804FF80-0FD6-4C9E-B9F5-5A49B7D999A2}" sibTransId="{61E3E5FD-D4D4-41A4-990C-B5EDFB1ACA91}"/>
    <dgm:cxn modelId="{C3BEBD79-F67F-4DDF-91CA-065096078672}" type="presOf" srcId="{7F5DCCC8-D2EF-4A21-8201-977030D82D51}" destId="{2BB6264A-B87D-4268-952F-398B5942425A}" srcOrd="0" destOrd="2" presId="urn:microsoft.com/office/officeart/2005/8/layout/vList2"/>
    <dgm:cxn modelId="{990BDC8C-3623-42D2-B221-4147DC78642F}" srcId="{0975DE59-0E1B-4E27-8507-3F6D735D44E9}" destId="{AB1F25E0-C5A1-422E-874E-CD26C242F694}" srcOrd="0" destOrd="0" parTransId="{FD7F960B-92EF-4873-A51B-2A8E967109FE}" sibTransId="{B759A12B-121E-4717-8C4F-554A013DF636}"/>
    <dgm:cxn modelId="{31B29622-1151-406C-9EC6-C7E2D2E40687}" srcId="{AB1F25E0-C5A1-422E-874E-CD26C242F694}" destId="{01B368F1-BD49-4A34-A7A3-1E0B434195E7}" srcOrd="0" destOrd="0" parTransId="{3BA62C2F-0E32-4C0B-9F31-0F0F7FA5768D}" sibTransId="{E1DD500A-FCB2-4124-8602-8DED67BDBD7F}"/>
    <dgm:cxn modelId="{BD6D042D-A251-496E-96EA-9239129DBA35}" type="presOf" srcId="{37CEFF0F-F440-4114-AF76-2CD7011168C5}" destId="{65F1774A-4728-4C5C-9376-DE1E0E4B4F5C}" srcOrd="0" destOrd="11" presId="urn:microsoft.com/office/officeart/2005/8/layout/vList2"/>
    <dgm:cxn modelId="{3C28F97B-EB28-4CC1-B94C-3A3A9EDA68BF}" type="presOf" srcId="{0BEB5A8B-E604-4905-87DD-C317E1B4FB41}" destId="{65F1774A-4728-4C5C-9376-DE1E0E4B4F5C}" srcOrd="0" destOrd="3" presId="urn:microsoft.com/office/officeart/2005/8/layout/vList2"/>
    <dgm:cxn modelId="{1FD1EDA7-2477-43CE-B87E-C7BBB46A50F6}" srcId="{39EA2201-42A4-46E2-8CC2-78F37ED6B9E1}" destId="{C9274D0D-7AAA-4DDB-A23F-1E49EE2F4714}" srcOrd="0" destOrd="0" parTransId="{ED428172-4B31-48AC-A870-10998409083C}" sibTransId="{F5EDCA02-5705-4948-864E-1DC49B8E1D49}"/>
    <dgm:cxn modelId="{3E676AB8-6E38-4C30-A0CD-61503303D253}" type="presOf" srcId="{C20AE363-999A-42DD-9330-45C04ECA85B7}" destId="{65F1774A-4728-4C5C-9376-DE1E0E4B4F5C}" srcOrd="0" destOrd="2" presId="urn:microsoft.com/office/officeart/2005/8/layout/vList2"/>
    <dgm:cxn modelId="{9A26860E-7016-42E9-B703-48F4AB856B16}" srcId="{AB1F25E0-C5A1-422E-874E-CD26C242F694}" destId="{26FFB79D-C24D-4A88-A718-6985C1A20FF1}" srcOrd="10" destOrd="0" parTransId="{F4DBB34D-6EA6-47DF-A856-6D871BFEFD94}" sibTransId="{04BC6E4F-E5D2-4DAE-AE9E-EFC638EE78EA}"/>
    <dgm:cxn modelId="{1875A0F9-B771-498B-9828-12732B9B7C1F}" srcId="{39EA2201-42A4-46E2-8CC2-78F37ED6B9E1}" destId="{69A1FE2E-754B-4EC9-80B1-E6A67847CF2A}" srcOrd="1" destOrd="0" parTransId="{6351F29E-2FE4-4CE1-B77B-1F5542442315}" sibTransId="{B44D21DD-3AA6-4953-B4F9-38BFF1EDC362}"/>
    <dgm:cxn modelId="{14D51205-B01F-4317-A997-04760C2F589F}" type="presOf" srcId="{194B6AF5-1123-411B-90A9-C3157FD3D28F}" destId="{65F1774A-4728-4C5C-9376-DE1E0E4B4F5C}" srcOrd="0" destOrd="12" presId="urn:microsoft.com/office/officeart/2005/8/layout/vList2"/>
    <dgm:cxn modelId="{603446E1-6AE7-4F6E-8453-FFD27D37F48C}" type="presOf" srcId="{5A390F80-718B-4245-A120-CB5DBEBE2E0E}" destId="{65F1774A-4728-4C5C-9376-DE1E0E4B4F5C}" srcOrd="0" destOrd="5" presId="urn:microsoft.com/office/officeart/2005/8/layout/vList2"/>
    <dgm:cxn modelId="{ED564520-4511-43E5-A6FA-463CC92705B1}" type="presOf" srcId="{26FFB79D-C24D-4A88-A718-6985C1A20FF1}" destId="{65F1774A-4728-4C5C-9376-DE1E0E4B4F5C}" srcOrd="0" destOrd="10" presId="urn:microsoft.com/office/officeart/2005/8/layout/vList2"/>
    <dgm:cxn modelId="{40BD4F96-863A-4A84-98E2-692E18FFCA0A}" srcId="{AB1F25E0-C5A1-422E-874E-CD26C242F694}" destId="{194B6AF5-1123-411B-90A9-C3157FD3D28F}" srcOrd="12" destOrd="0" parTransId="{8F45F8C1-B3FB-4050-A421-5674B1F0A7C6}" sibTransId="{F98941EF-9328-4D93-8D8A-237DDF247081}"/>
    <dgm:cxn modelId="{9F1C8103-F313-40CF-8D22-F53FD28FA055}" type="presOf" srcId="{0975DE59-0E1B-4E27-8507-3F6D735D44E9}" destId="{0DFA7ABF-AABA-45D7-B893-26631329A69B}" srcOrd="0" destOrd="0" presId="urn:microsoft.com/office/officeart/2005/8/layout/vList2"/>
    <dgm:cxn modelId="{789EC16C-36EF-4302-B73B-685A200BC878}" type="presOf" srcId="{F696C735-0163-4386-BF22-B25C5762431E}" destId="{65F1774A-4728-4C5C-9376-DE1E0E4B4F5C}" srcOrd="0" destOrd="6" presId="urn:microsoft.com/office/officeart/2005/8/layout/vList2"/>
    <dgm:cxn modelId="{516830CC-361D-47BB-BB3D-303AD265EBB3}" type="presOf" srcId="{1882DF41-59D8-438F-8523-2DD518959838}" destId="{2BB6264A-B87D-4268-952F-398B5942425A}" srcOrd="0" destOrd="3" presId="urn:microsoft.com/office/officeart/2005/8/layout/vList2"/>
    <dgm:cxn modelId="{7E321C01-5EBC-435C-8D72-A8D2141A13CB}" type="presOf" srcId="{B379C992-A684-4B97-B7B5-06DDBA1F94A9}" destId="{65F1774A-4728-4C5C-9376-DE1E0E4B4F5C}" srcOrd="0" destOrd="13" presId="urn:microsoft.com/office/officeart/2005/8/layout/vList2"/>
    <dgm:cxn modelId="{5CACCF55-561A-442E-A156-4266CD422819}" type="presOf" srcId="{69A1FE2E-754B-4EC9-80B1-E6A67847CF2A}" destId="{2BB6264A-B87D-4268-952F-398B5942425A}" srcOrd="0" destOrd="1" presId="urn:microsoft.com/office/officeart/2005/8/layout/vList2"/>
    <dgm:cxn modelId="{37E6C066-0B0E-4F04-AD7C-BB98D4E7645E}" type="presParOf" srcId="{0DFA7ABF-AABA-45D7-B893-26631329A69B}" destId="{C61F3908-542B-4310-92A1-1CA1BC1F358C}" srcOrd="0" destOrd="0" presId="urn:microsoft.com/office/officeart/2005/8/layout/vList2"/>
    <dgm:cxn modelId="{9653147D-7311-47F2-A064-45E393757E00}" type="presParOf" srcId="{0DFA7ABF-AABA-45D7-B893-26631329A69B}" destId="{65F1774A-4728-4C5C-9376-DE1E0E4B4F5C}" srcOrd="1" destOrd="0" presId="urn:microsoft.com/office/officeart/2005/8/layout/vList2"/>
    <dgm:cxn modelId="{356B22F2-3473-4EAD-A1CB-EAA1D67AD3F7}" type="presParOf" srcId="{0DFA7ABF-AABA-45D7-B893-26631329A69B}" destId="{3AAE226E-CE37-40DB-A11C-ACEF88D8710E}" srcOrd="2" destOrd="0" presId="urn:microsoft.com/office/officeart/2005/8/layout/vList2"/>
    <dgm:cxn modelId="{82849CD4-506E-4AF9-9D2E-93F9F63D011A}" type="presParOf" srcId="{0DFA7ABF-AABA-45D7-B893-26631329A69B}" destId="{2BB6264A-B87D-4268-952F-398B5942425A}" srcOrd="3"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6D377-0FE4-4E3D-977C-D7FDFDFCFF84}"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A31F00DF-66FE-4CFA-84FB-D76F148026AE}">
      <dgm:prSet custT="1"/>
      <dgm:spPr/>
      <dgm:t>
        <a:bodyPr/>
        <a:lstStyle/>
        <a:p>
          <a:pPr rtl="0"/>
          <a:r>
            <a:rPr lang="en-US" sz="2000" dirty="0" smtClean="0"/>
            <a:t>Native iOS integration</a:t>
          </a:r>
          <a:endParaRPr lang="en-US" sz="2000" dirty="0"/>
        </a:p>
      </dgm:t>
    </dgm:pt>
    <dgm:pt modelId="{A5793AAA-43E0-42DF-AB4C-15966A847D47}" type="parTrans" cxnId="{5BB818FD-13F4-4783-9033-D069D06A40DC}">
      <dgm:prSet/>
      <dgm:spPr/>
      <dgm:t>
        <a:bodyPr/>
        <a:lstStyle/>
        <a:p>
          <a:endParaRPr lang="en-US"/>
        </a:p>
      </dgm:t>
    </dgm:pt>
    <dgm:pt modelId="{13A82C45-26FC-4BF4-B693-5752F55CD2B6}" type="sibTrans" cxnId="{5BB818FD-13F4-4783-9033-D069D06A40DC}">
      <dgm:prSet/>
      <dgm:spPr/>
      <dgm:t>
        <a:bodyPr/>
        <a:lstStyle/>
        <a:p>
          <a:endParaRPr lang="en-US"/>
        </a:p>
      </dgm:t>
    </dgm:pt>
    <dgm:pt modelId="{67E0E808-2F1F-475F-995F-945A0CE3EE23}">
      <dgm:prSet/>
      <dgm:spPr/>
      <dgm:t>
        <a:bodyPr/>
        <a:lstStyle/>
        <a:p>
          <a:pPr marL="228600" indent="-228600" rtl="0">
            <a:lnSpc>
              <a:spcPct val="80000"/>
            </a:lnSpc>
            <a:spcAft>
              <a:spcPct val="20000"/>
            </a:spcAft>
          </a:pPr>
          <a:r>
            <a:rPr lang="en-US" sz="1600" dirty="0" smtClean="0"/>
            <a:t>Removal of MS Exchange dependency </a:t>
          </a:r>
          <a:endParaRPr lang="en-US" sz="1600" dirty="0"/>
        </a:p>
      </dgm:t>
    </dgm:pt>
    <dgm:pt modelId="{45C8ACE0-E6C2-40BD-8190-F3AB3719F367}" type="parTrans" cxnId="{AF2D85FC-CB90-4992-A75C-A6ABB935F160}">
      <dgm:prSet/>
      <dgm:spPr/>
      <dgm:t>
        <a:bodyPr/>
        <a:lstStyle/>
        <a:p>
          <a:endParaRPr lang="en-US"/>
        </a:p>
      </dgm:t>
    </dgm:pt>
    <dgm:pt modelId="{AF7A7A52-4489-4E8C-A729-8D143F61C40F}" type="sibTrans" cxnId="{AF2D85FC-CB90-4992-A75C-A6ABB935F160}">
      <dgm:prSet/>
      <dgm:spPr/>
      <dgm:t>
        <a:bodyPr/>
        <a:lstStyle/>
        <a:p>
          <a:endParaRPr lang="en-US"/>
        </a:p>
      </dgm:t>
    </dgm:pt>
    <dgm:pt modelId="{1C80BE24-3B67-4E38-B53A-8A9275963FD8}">
      <dgm:prSet/>
      <dgm:spPr/>
      <dgm:t>
        <a:bodyPr/>
        <a:lstStyle/>
        <a:p>
          <a:pPr marL="228600" indent="-228600" rtl="0">
            <a:lnSpc>
              <a:spcPct val="80000"/>
            </a:lnSpc>
            <a:spcAft>
              <a:spcPct val="20000"/>
            </a:spcAft>
          </a:pPr>
          <a:r>
            <a:rPr lang="en-US" sz="1600" dirty="0" smtClean="0"/>
            <a:t>Easy user enrollment of device into our Mobile Management solution</a:t>
          </a:r>
          <a:endParaRPr lang="en-US" sz="1600" dirty="0"/>
        </a:p>
      </dgm:t>
    </dgm:pt>
    <dgm:pt modelId="{050F1A8A-4F2C-4087-91EA-06CBC394BBA9}" type="parTrans" cxnId="{33554F78-DFC1-4428-9C59-C42B0522DAEF}">
      <dgm:prSet/>
      <dgm:spPr/>
      <dgm:t>
        <a:bodyPr/>
        <a:lstStyle/>
        <a:p>
          <a:endParaRPr lang="en-US"/>
        </a:p>
      </dgm:t>
    </dgm:pt>
    <dgm:pt modelId="{DDA565C2-426C-426D-947C-0EEA81EDFA65}" type="sibTrans" cxnId="{33554F78-DFC1-4428-9C59-C42B0522DAEF}">
      <dgm:prSet/>
      <dgm:spPr/>
      <dgm:t>
        <a:bodyPr/>
        <a:lstStyle/>
        <a:p>
          <a:endParaRPr lang="en-US"/>
        </a:p>
      </dgm:t>
    </dgm:pt>
    <dgm:pt modelId="{223E7B62-E949-416E-947C-3F2DFB8C3706}">
      <dgm:prSet custT="1"/>
      <dgm:spPr/>
      <dgm:t>
        <a:bodyPr/>
        <a:lstStyle/>
        <a:p>
          <a:pPr marL="457200" indent="-228600" rtl="0">
            <a:lnSpc>
              <a:spcPct val="80000"/>
            </a:lnSpc>
            <a:spcAft>
              <a:spcPct val="20000"/>
            </a:spcAft>
          </a:pPr>
          <a:r>
            <a:rPr lang="en-US" sz="1400" dirty="0" smtClean="0"/>
            <a:t>Automatic download of a device certificate</a:t>
          </a:r>
          <a:endParaRPr lang="en-US" sz="1400" dirty="0"/>
        </a:p>
      </dgm:t>
    </dgm:pt>
    <dgm:pt modelId="{F1FF8BB0-2D58-4E3C-ADB7-E6387ECC4C96}" type="parTrans" cxnId="{1265C5AB-676D-481C-A3D0-4C414DB3FA7A}">
      <dgm:prSet/>
      <dgm:spPr/>
      <dgm:t>
        <a:bodyPr/>
        <a:lstStyle/>
        <a:p>
          <a:endParaRPr lang="en-US"/>
        </a:p>
      </dgm:t>
    </dgm:pt>
    <dgm:pt modelId="{98D18A6B-755D-4601-A004-2C4CA4BC2900}" type="sibTrans" cxnId="{1265C5AB-676D-481C-A3D0-4C414DB3FA7A}">
      <dgm:prSet/>
      <dgm:spPr/>
      <dgm:t>
        <a:bodyPr/>
        <a:lstStyle/>
        <a:p>
          <a:endParaRPr lang="en-US"/>
        </a:p>
      </dgm:t>
    </dgm:pt>
    <dgm:pt modelId="{7A8148DD-D9D6-48EA-8CEA-EA043B69D9E9}">
      <dgm:prSet custT="1"/>
      <dgm:spPr/>
      <dgm:t>
        <a:bodyPr/>
        <a:lstStyle/>
        <a:p>
          <a:pPr marL="457200" indent="-228600" rtl="0">
            <a:lnSpc>
              <a:spcPct val="80000"/>
            </a:lnSpc>
            <a:spcAft>
              <a:spcPct val="20000"/>
            </a:spcAft>
          </a:pPr>
          <a:r>
            <a:rPr lang="en-US" sz="1400" dirty="0" smtClean="0"/>
            <a:t>Identify and block </a:t>
          </a:r>
          <a:r>
            <a:rPr lang="en-US" sz="1400" dirty="0" err="1" smtClean="0"/>
            <a:t>jailbroken</a:t>
          </a:r>
          <a:r>
            <a:rPr lang="en-US" sz="1400" dirty="0" smtClean="0"/>
            <a:t> and other non-compliant devices</a:t>
          </a:r>
          <a:endParaRPr lang="en-US" sz="1400" dirty="0"/>
        </a:p>
      </dgm:t>
    </dgm:pt>
    <dgm:pt modelId="{81267527-013D-4109-90BE-BC98E24E79D8}" type="parTrans" cxnId="{0AE294D8-36CE-433A-A623-627037C15F92}">
      <dgm:prSet/>
      <dgm:spPr/>
      <dgm:t>
        <a:bodyPr/>
        <a:lstStyle/>
        <a:p>
          <a:endParaRPr lang="en-US"/>
        </a:p>
      </dgm:t>
    </dgm:pt>
    <dgm:pt modelId="{1708770D-F57F-4BB5-B743-7300294F7EC7}" type="sibTrans" cxnId="{0AE294D8-36CE-433A-A623-627037C15F92}">
      <dgm:prSet/>
      <dgm:spPr/>
      <dgm:t>
        <a:bodyPr/>
        <a:lstStyle/>
        <a:p>
          <a:endParaRPr lang="en-US"/>
        </a:p>
      </dgm:t>
    </dgm:pt>
    <dgm:pt modelId="{12AE43DF-67B3-43CF-9943-6D76CEF8D5DD}">
      <dgm:prSet/>
      <dgm:spPr/>
      <dgm:t>
        <a:bodyPr/>
        <a:lstStyle/>
        <a:p>
          <a:pPr marL="228600" indent="-228600" rtl="0">
            <a:lnSpc>
              <a:spcPct val="80000"/>
            </a:lnSpc>
            <a:spcAft>
              <a:spcPct val="20000"/>
            </a:spcAft>
          </a:pPr>
          <a:r>
            <a:rPr lang="en-US" sz="1600" dirty="0" smtClean="0"/>
            <a:t>Collection of detailed asset information, e.g. device is </a:t>
          </a:r>
          <a:r>
            <a:rPr lang="en-US" sz="1600" dirty="0" err="1" smtClean="0"/>
            <a:t>jailbroken</a:t>
          </a:r>
          <a:r>
            <a:rPr lang="en-US" sz="1600" dirty="0" smtClean="0"/>
            <a:t>, what apps are installed, etc.</a:t>
          </a:r>
          <a:endParaRPr lang="en-US" sz="1600" dirty="0"/>
        </a:p>
      </dgm:t>
    </dgm:pt>
    <dgm:pt modelId="{64CFB691-CE6A-48AC-B993-7A04C9ED0337}" type="parTrans" cxnId="{643C849C-EEA0-4035-981E-9B2DDDE6A4EC}">
      <dgm:prSet/>
      <dgm:spPr/>
      <dgm:t>
        <a:bodyPr/>
        <a:lstStyle/>
        <a:p>
          <a:endParaRPr lang="en-US"/>
        </a:p>
      </dgm:t>
    </dgm:pt>
    <dgm:pt modelId="{EBFCF56F-6157-4F21-9C2F-75DB6C6B136F}" type="sibTrans" cxnId="{643C849C-EEA0-4035-981E-9B2DDDE6A4EC}">
      <dgm:prSet/>
      <dgm:spPr/>
      <dgm:t>
        <a:bodyPr/>
        <a:lstStyle/>
        <a:p>
          <a:endParaRPr lang="en-US"/>
        </a:p>
      </dgm:t>
    </dgm:pt>
    <dgm:pt modelId="{FEDAFAF1-9180-4F2C-B0FC-800EEA8A5235}">
      <dgm:prSet/>
      <dgm:spPr/>
      <dgm:t>
        <a:bodyPr/>
        <a:lstStyle/>
        <a:p>
          <a:pPr marL="228600" indent="-228600" rtl="0">
            <a:lnSpc>
              <a:spcPct val="80000"/>
            </a:lnSpc>
            <a:spcAft>
              <a:spcPts val="900"/>
            </a:spcAft>
          </a:pPr>
          <a:r>
            <a:rPr lang="en-US" sz="1600" dirty="0" smtClean="0"/>
            <a:t>Confirm that all security and management policies have been applied to the device</a:t>
          </a:r>
          <a:endParaRPr lang="en-US" sz="1600" dirty="0"/>
        </a:p>
      </dgm:t>
    </dgm:pt>
    <dgm:pt modelId="{DBC5C837-D48F-43FF-A275-F9895C80D54F}" type="parTrans" cxnId="{6D629441-8B67-45CD-89C9-42B14123DF8F}">
      <dgm:prSet/>
      <dgm:spPr/>
      <dgm:t>
        <a:bodyPr/>
        <a:lstStyle/>
        <a:p>
          <a:endParaRPr lang="en-US"/>
        </a:p>
      </dgm:t>
    </dgm:pt>
    <dgm:pt modelId="{BCEE1CEC-87D7-4386-BB6D-E029B1B06B9E}" type="sibTrans" cxnId="{6D629441-8B67-45CD-89C9-42B14123DF8F}">
      <dgm:prSet/>
      <dgm:spPr/>
      <dgm:t>
        <a:bodyPr/>
        <a:lstStyle/>
        <a:p>
          <a:endParaRPr lang="en-US"/>
        </a:p>
      </dgm:t>
    </dgm:pt>
    <dgm:pt modelId="{510A4B9D-9186-4E37-BC77-C41C10CC1C13}">
      <dgm:prSet custT="1"/>
      <dgm:spPr/>
      <dgm:t>
        <a:bodyPr/>
        <a:lstStyle/>
        <a:p>
          <a:pPr rtl="0"/>
          <a:r>
            <a:rPr lang="en-US" sz="2000" dirty="0" smtClean="0"/>
            <a:t>Apple Configuration in Mobile Management Console</a:t>
          </a:r>
          <a:endParaRPr lang="en-US" sz="2000" dirty="0"/>
        </a:p>
      </dgm:t>
    </dgm:pt>
    <dgm:pt modelId="{1DE5A24F-0D63-4DFF-957E-A70E2F03DE48}" type="parTrans" cxnId="{714AFAFA-0DEE-42D9-8600-B67BDBE55ED8}">
      <dgm:prSet/>
      <dgm:spPr/>
      <dgm:t>
        <a:bodyPr/>
        <a:lstStyle/>
        <a:p>
          <a:endParaRPr lang="en-US"/>
        </a:p>
      </dgm:t>
    </dgm:pt>
    <dgm:pt modelId="{CA1B3270-F13C-476A-9B09-57D8B0048C1C}" type="sibTrans" cxnId="{714AFAFA-0DEE-42D9-8600-B67BDBE55ED8}">
      <dgm:prSet/>
      <dgm:spPr/>
      <dgm:t>
        <a:bodyPr/>
        <a:lstStyle/>
        <a:p>
          <a:endParaRPr lang="en-US"/>
        </a:p>
      </dgm:t>
    </dgm:pt>
    <dgm:pt modelId="{6F272E96-A5BB-4924-AB9D-20F30F95A10A}">
      <dgm:prSet custT="1"/>
      <dgm:spPr/>
      <dgm:t>
        <a:bodyPr/>
        <a:lstStyle/>
        <a:p>
          <a:pPr marL="228600" indent="-228600" rtl="0"/>
          <a:r>
            <a:rPr lang="en-US" sz="1600" dirty="0" smtClean="0"/>
            <a:t>Ability to define and deploy Apple configuration settings from Mobile Management console</a:t>
          </a:r>
          <a:endParaRPr lang="en-US" sz="1600" dirty="0"/>
        </a:p>
      </dgm:t>
    </dgm:pt>
    <dgm:pt modelId="{0A64D1D9-06C3-4D50-8880-A205CE8C0CA2}" type="parTrans" cxnId="{3E2C6C7D-CA1B-4B53-AEA2-F78DF33DF019}">
      <dgm:prSet/>
      <dgm:spPr/>
      <dgm:t>
        <a:bodyPr/>
        <a:lstStyle/>
        <a:p>
          <a:endParaRPr lang="en-US"/>
        </a:p>
      </dgm:t>
    </dgm:pt>
    <dgm:pt modelId="{CA1BF352-7FCA-4E73-8C1B-DE6675DF92BA}" type="sibTrans" cxnId="{3E2C6C7D-CA1B-4B53-AEA2-F78DF33DF019}">
      <dgm:prSet/>
      <dgm:spPr/>
      <dgm:t>
        <a:bodyPr/>
        <a:lstStyle/>
        <a:p>
          <a:endParaRPr lang="en-US"/>
        </a:p>
      </dgm:t>
    </dgm:pt>
    <dgm:pt modelId="{EB5CE420-FAAE-4661-8A60-A6DAD7B1511D}">
      <dgm:prSet custT="1"/>
      <dgm:spPr/>
      <dgm:t>
        <a:bodyPr/>
        <a:lstStyle/>
        <a:p>
          <a:pPr marL="228600" indent="-228600" rtl="0"/>
          <a:r>
            <a:rPr lang="en-US" sz="1600" dirty="0" smtClean="0"/>
            <a:t>Automatic download and application of new policies</a:t>
          </a:r>
          <a:endParaRPr lang="en-US" sz="1600" dirty="0"/>
        </a:p>
      </dgm:t>
    </dgm:pt>
    <dgm:pt modelId="{2A2D5285-481B-4601-BBA5-11FBF192FD59}" type="parTrans" cxnId="{B1DE456B-06B9-4AD8-8A20-7B917EB8EA99}">
      <dgm:prSet/>
      <dgm:spPr/>
      <dgm:t>
        <a:bodyPr/>
        <a:lstStyle/>
        <a:p>
          <a:endParaRPr lang="en-US"/>
        </a:p>
      </dgm:t>
    </dgm:pt>
    <dgm:pt modelId="{E8F1E652-81F8-49E2-BDDB-7F212E651DF8}" type="sibTrans" cxnId="{B1DE456B-06B9-4AD8-8A20-7B917EB8EA99}">
      <dgm:prSet/>
      <dgm:spPr/>
      <dgm:t>
        <a:bodyPr/>
        <a:lstStyle/>
        <a:p>
          <a:endParaRPr lang="en-US"/>
        </a:p>
      </dgm:t>
    </dgm:pt>
    <dgm:pt modelId="{5B553485-ADA0-43E1-A6AA-E9C61DC4F972}">
      <dgm:prSet custT="1"/>
      <dgm:spPr/>
      <dgm:t>
        <a:bodyPr/>
        <a:lstStyle/>
        <a:p>
          <a:pPr marL="228600" indent="-228600" rtl="0"/>
          <a:r>
            <a:rPr lang="en-US" sz="1600" dirty="0" smtClean="0"/>
            <a:t>Enterprise app store management</a:t>
          </a:r>
          <a:endParaRPr lang="en-US" sz="1600" dirty="0"/>
        </a:p>
      </dgm:t>
    </dgm:pt>
    <dgm:pt modelId="{C70FAB01-D828-4D06-96E2-4CD2EE89AA75}" type="parTrans" cxnId="{8F66BFBB-69B4-4F64-9281-8A91847D0C30}">
      <dgm:prSet/>
      <dgm:spPr/>
      <dgm:t>
        <a:bodyPr/>
        <a:lstStyle/>
        <a:p>
          <a:endParaRPr lang="en-US"/>
        </a:p>
      </dgm:t>
    </dgm:pt>
    <dgm:pt modelId="{A4EAC704-0667-4EB3-9A2D-1C84EC1367EE}" type="sibTrans" cxnId="{8F66BFBB-69B4-4F64-9281-8A91847D0C30}">
      <dgm:prSet/>
      <dgm:spPr/>
      <dgm:t>
        <a:bodyPr/>
        <a:lstStyle/>
        <a:p>
          <a:endParaRPr lang="en-US"/>
        </a:p>
      </dgm:t>
    </dgm:pt>
    <dgm:pt modelId="{3FBBE7DC-4D7A-4046-B584-DF7898718172}">
      <dgm:prSet/>
      <dgm:spPr/>
      <dgm:t>
        <a:bodyPr/>
        <a:lstStyle/>
        <a:p>
          <a:pPr marL="228600" indent="-228600" rtl="0">
            <a:lnSpc>
              <a:spcPct val="80000"/>
            </a:lnSpc>
            <a:spcAft>
              <a:spcPct val="20000"/>
            </a:spcAft>
          </a:pPr>
          <a:r>
            <a:rPr lang="en-US" sz="1600" dirty="0" smtClean="0"/>
            <a:t>Native agent with support for all native iOS MDM features</a:t>
          </a:r>
          <a:endParaRPr lang="en-US" sz="1600" dirty="0"/>
        </a:p>
      </dgm:t>
    </dgm:pt>
    <dgm:pt modelId="{A8436FAD-110F-4DF2-A45C-0FB0E884FDDB}" type="parTrans" cxnId="{CBACF375-4FC9-4FD1-92B9-3472E6A2DA2F}">
      <dgm:prSet/>
      <dgm:spPr/>
      <dgm:t>
        <a:bodyPr/>
        <a:lstStyle/>
        <a:p>
          <a:endParaRPr lang="en-US"/>
        </a:p>
      </dgm:t>
    </dgm:pt>
    <dgm:pt modelId="{0A5E2F56-EB36-4DD6-9A3D-F4CA54D48B52}" type="sibTrans" cxnId="{CBACF375-4FC9-4FD1-92B9-3472E6A2DA2F}">
      <dgm:prSet/>
      <dgm:spPr/>
      <dgm:t>
        <a:bodyPr/>
        <a:lstStyle/>
        <a:p>
          <a:endParaRPr lang="en-US"/>
        </a:p>
      </dgm:t>
    </dgm:pt>
    <dgm:pt modelId="{43C1234A-EEE6-412E-BF36-13074E31674B}">
      <dgm:prSet custT="1"/>
      <dgm:spPr/>
      <dgm:t>
        <a:bodyPr/>
        <a:lstStyle/>
        <a:p>
          <a:pPr marL="457200" indent="-228600" rtl="0">
            <a:lnSpc>
              <a:spcPct val="80000"/>
            </a:lnSpc>
            <a:spcAft>
              <a:spcPct val="20000"/>
            </a:spcAft>
          </a:pPr>
          <a:r>
            <a:rPr lang="en-US" sz="1400" dirty="0" smtClean="0"/>
            <a:t>Initial delivery of management and security policies, including all Apple Configuration Utility settings</a:t>
          </a:r>
          <a:endParaRPr lang="en-US" sz="1400" dirty="0"/>
        </a:p>
      </dgm:t>
    </dgm:pt>
    <dgm:pt modelId="{DFFBD2A8-D5B6-4E38-AC14-605C25B425A8}" type="parTrans" cxnId="{5810C9DF-B633-45E1-AA41-6CF83C3696D2}">
      <dgm:prSet/>
      <dgm:spPr/>
      <dgm:t>
        <a:bodyPr/>
        <a:lstStyle/>
        <a:p>
          <a:endParaRPr lang="en-US"/>
        </a:p>
      </dgm:t>
    </dgm:pt>
    <dgm:pt modelId="{647835B1-F034-4D96-8C93-3A95CEDBA0CD}" type="sibTrans" cxnId="{5810C9DF-B633-45E1-AA41-6CF83C3696D2}">
      <dgm:prSet/>
      <dgm:spPr/>
      <dgm:t>
        <a:bodyPr/>
        <a:lstStyle/>
        <a:p>
          <a:endParaRPr lang="en-US"/>
        </a:p>
      </dgm:t>
    </dgm:pt>
    <dgm:pt modelId="{D850CE73-9F20-4FDA-ADB8-53756944A6BF}">
      <dgm:prSet custT="1"/>
      <dgm:spPr/>
      <dgm:t>
        <a:bodyPr/>
        <a:lstStyle/>
        <a:p>
          <a:pPr marL="228600" indent="0" rtl="0"/>
          <a:r>
            <a:rPr lang="en-US" sz="1400" dirty="0" smtClean="0"/>
            <a:t> Device restrictions - Control iTunes, Safari and other features, etc.</a:t>
          </a:r>
          <a:endParaRPr lang="en-US" sz="1400" dirty="0"/>
        </a:p>
      </dgm:t>
    </dgm:pt>
    <dgm:pt modelId="{1BEE5D22-27FC-4134-9663-172AF40074C0}" type="parTrans" cxnId="{8F2A9A6E-6CC9-4173-9521-F06421DF94C0}">
      <dgm:prSet/>
      <dgm:spPr/>
      <dgm:t>
        <a:bodyPr/>
        <a:lstStyle/>
        <a:p>
          <a:endParaRPr lang="en-US"/>
        </a:p>
      </dgm:t>
    </dgm:pt>
    <dgm:pt modelId="{4503141D-56F2-4E3E-A913-B2726B6D7A00}" type="sibTrans" cxnId="{8F2A9A6E-6CC9-4173-9521-F06421DF94C0}">
      <dgm:prSet/>
      <dgm:spPr/>
      <dgm:t>
        <a:bodyPr/>
        <a:lstStyle/>
        <a:p>
          <a:endParaRPr lang="en-US"/>
        </a:p>
      </dgm:t>
    </dgm:pt>
    <dgm:pt modelId="{5B683990-30E5-4ABF-9394-443F30B5AF4E}">
      <dgm:prSet custT="1"/>
      <dgm:spPr/>
      <dgm:t>
        <a:bodyPr/>
        <a:lstStyle/>
        <a:p>
          <a:pPr marL="228600" indent="0" rtl="0"/>
          <a:r>
            <a:rPr lang="en-US" sz="1400" dirty="0" smtClean="0"/>
            <a:t> Network settings - VPN/Wireless settings, Proxy settings, etc.</a:t>
          </a:r>
          <a:endParaRPr lang="en-US" sz="1400" dirty="0"/>
        </a:p>
      </dgm:t>
    </dgm:pt>
    <dgm:pt modelId="{1B78F65D-2998-495F-B961-3D5F05AACAE4}" type="parTrans" cxnId="{A756A59E-FE81-4C1A-94F6-59876BED5071}">
      <dgm:prSet/>
      <dgm:spPr/>
      <dgm:t>
        <a:bodyPr/>
        <a:lstStyle/>
        <a:p>
          <a:endParaRPr lang="en-US"/>
        </a:p>
      </dgm:t>
    </dgm:pt>
    <dgm:pt modelId="{D08E4B3F-002E-4E90-864A-915C464B731A}" type="sibTrans" cxnId="{A756A59E-FE81-4C1A-94F6-59876BED5071}">
      <dgm:prSet/>
      <dgm:spPr/>
      <dgm:t>
        <a:bodyPr/>
        <a:lstStyle/>
        <a:p>
          <a:endParaRPr lang="en-US"/>
        </a:p>
      </dgm:t>
    </dgm:pt>
    <dgm:pt modelId="{E4CFE332-1DCE-4E79-B66F-89E71EADBE56}">
      <dgm:prSet custT="1"/>
      <dgm:spPr/>
      <dgm:t>
        <a:bodyPr/>
        <a:lstStyle/>
        <a:p>
          <a:pPr marL="457200" indent="-228600" rtl="0">
            <a:lnSpc>
              <a:spcPct val="80000"/>
            </a:lnSpc>
            <a:spcAft>
              <a:spcPct val="20000"/>
            </a:spcAft>
          </a:pPr>
          <a:r>
            <a:rPr lang="en-US" sz="1400" dirty="0" smtClean="0"/>
            <a:t>User authentication vs. AD/LDAP</a:t>
          </a:r>
          <a:endParaRPr lang="en-US" sz="1400" dirty="0"/>
        </a:p>
      </dgm:t>
    </dgm:pt>
    <dgm:pt modelId="{DDC8A4EE-503C-4327-B057-7EEAA65F2947}" type="parTrans" cxnId="{C122A513-A1CE-4674-B9E4-9D84BBD5AA21}">
      <dgm:prSet/>
      <dgm:spPr/>
      <dgm:t>
        <a:bodyPr/>
        <a:lstStyle/>
        <a:p>
          <a:endParaRPr lang="en-US"/>
        </a:p>
      </dgm:t>
    </dgm:pt>
    <dgm:pt modelId="{8FDF40DE-F7B2-4534-ABD4-E11245F4EDFB}" type="sibTrans" cxnId="{C122A513-A1CE-4674-B9E4-9D84BBD5AA21}">
      <dgm:prSet/>
      <dgm:spPr/>
      <dgm:t>
        <a:bodyPr/>
        <a:lstStyle/>
        <a:p>
          <a:endParaRPr lang="en-US"/>
        </a:p>
      </dgm:t>
    </dgm:pt>
    <dgm:pt modelId="{AA469467-61C7-40F5-9E84-6B3B01A16463}">
      <dgm:prSet custT="1"/>
      <dgm:spPr/>
      <dgm:t>
        <a:bodyPr/>
        <a:lstStyle/>
        <a:p>
          <a:pPr marL="228600" indent="0" rtl="0"/>
          <a:r>
            <a:rPr lang="en-US" sz="1400" dirty="0" smtClean="0"/>
            <a:t> Pin/</a:t>
          </a:r>
          <a:r>
            <a:rPr lang="en-US" sz="1400" dirty="0" err="1" smtClean="0"/>
            <a:t>passcode</a:t>
          </a:r>
          <a:r>
            <a:rPr lang="en-US" sz="1400" dirty="0" smtClean="0"/>
            <a:t> requirements</a:t>
          </a:r>
          <a:endParaRPr lang="en-US" sz="1400" dirty="0"/>
        </a:p>
      </dgm:t>
    </dgm:pt>
    <dgm:pt modelId="{8BE38CC6-96FB-47E3-A0EF-1C3B41453D60}" type="parTrans" cxnId="{4F2C3829-266C-48F4-86CD-4D6D67F54A2D}">
      <dgm:prSet/>
      <dgm:spPr/>
      <dgm:t>
        <a:bodyPr/>
        <a:lstStyle/>
        <a:p>
          <a:endParaRPr lang="en-US"/>
        </a:p>
      </dgm:t>
    </dgm:pt>
    <dgm:pt modelId="{2264C619-9966-4465-B4C8-42D595B7E7B0}" type="sibTrans" cxnId="{4F2C3829-266C-48F4-86CD-4D6D67F54A2D}">
      <dgm:prSet/>
      <dgm:spPr/>
      <dgm:t>
        <a:bodyPr/>
        <a:lstStyle/>
        <a:p>
          <a:endParaRPr lang="en-US"/>
        </a:p>
      </dgm:t>
    </dgm:pt>
    <dgm:pt modelId="{45333564-FFF6-4F12-9B25-DB9C98AC4F05}">
      <dgm:prSet custT="1"/>
      <dgm:spPr/>
      <dgm:t>
        <a:bodyPr/>
        <a:lstStyle/>
        <a:p>
          <a:pPr marL="228600" indent="0" rtl="0"/>
          <a:r>
            <a:rPr lang="en-US" sz="1400" dirty="0" smtClean="0"/>
            <a:t> Account and identity – email account, certificates</a:t>
          </a:r>
          <a:endParaRPr lang="en-US" sz="1400" dirty="0"/>
        </a:p>
      </dgm:t>
    </dgm:pt>
    <dgm:pt modelId="{C3A43CC7-1168-4733-9F96-80C57FD1EB3E}" type="parTrans" cxnId="{D7039E39-1AA8-4330-ADA5-EF3DBA3418DF}">
      <dgm:prSet/>
      <dgm:spPr/>
      <dgm:t>
        <a:bodyPr/>
        <a:lstStyle/>
        <a:p>
          <a:endParaRPr lang="en-US"/>
        </a:p>
      </dgm:t>
    </dgm:pt>
    <dgm:pt modelId="{7B521A2B-C8A7-4A96-89CE-5F6E1D3BEEF6}" type="sibTrans" cxnId="{D7039E39-1AA8-4330-ADA5-EF3DBA3418DF}">
      <dgm:prSet/>
      <dgm:spPr/>
      <dgm:t>
        <a:bodyPr/>
        <a:lstStyle/>
        <a:p>
          <a:endParaRPr lang="en-US"/>
        </a:p>
      </dgm:t>
    </dgm:pt>
    <dgm:pt modelId="{7B24A578-0598-4472-A8DB-1DAB3391F53F}">
      <dgm:prSet custT="1"/>
      <dgm:spPr/>
      <dgm:t>
        <a:bodyPr/>
        <a:lstStyle/>
        <a:p>
          <a:pPr marL="228600" indent="-228600" rtl="0"/>
          <a:r>
            <a:rPr lang="en-US" sz="1600" dirty="0" smtClean="0"/>
            <a:t>Targeting of policies and app store content based on AD/LDAP and device attributes</a:t>
          </a:r>
          <a:endParaRPr lang="en-US" sz="1600" dirty="0"/>
        </a:p>
      </dgm:t>
    </dgm:pt>
    <dgm:pt modelId="{AF614017-65A1-429B-A180-9730367052C7}" type="parTrans" cxnId="{04B1FB43-AA9E-41A8-B037-3399A5665F6D}">
      <dgm:prSet/>
      <dgm:spPr/>
      <dgm:t>
        <a:bodyPr/>
        <a:lstStyle/>
        <a:p>
          <a:endParaRPr lang="en-US"/>
        </a:p>
      </dgm:t>
    </dgm:pt>
    <dgm:pt modelId="{7E183E38-AD9F-4C72-8EF6-D157D8097C63}" type="sibTrans" cxnId="{04B1FB43-AA9E-41A8-B037-3399A5665F6D}">
      <dgm:prSet/>
      <dgm:spPr/>
      <dgm:t>
        <a:bodyPr/>
        <a:lstStyle/>
        <a:p>
          <a:endParaRPr lang="en-US"/>
        </a:p>
      </dgm:t>
    </dgm:pt>
    <dgm:pt modelId="{A036F9A9-4810-4D64-BDBA-0D7D454C0D8B}" type="pres">
      <dgm:prSet presAssocID="{6946D377-0FE4-4E3D-977C-D7FDFDFCFF84}" presName="linear" presStyleCnt="0">
        <dgm:presLayoutVars>
          <dgm:animLvl val="lvl"/>
          <dgm:resizeHandles val="exact"/>
        </dgm:presLayoutVars>
      </dgm:prSet>
      <dgm:spPr/>
      <dgm:t>
        <a:bodyPr/>
        <a:lstStyle/>
        <a:p>
          <a:endParaRPr lang="en-US"/>
        </a:p>
      </dgm:t>
    </dgm:pt>
    <dgm:pt modelId="{263435BD-3DB0-4A3E-A545-931710953A1D}" type="pres">
      <dgm:prSet presAssocID="{A31F00DF-66FE-4CFA-84FB-D76F148026AE}" presName="parentText" presStyleLbl="node1" presStyleIdx="0" presStyleCnt="2">
        <dgm:presLayoutVars>
          <dgm:chMax val="0"/>
          <dgm:bulletEnabled val="1"/>
        </dgm:presLayoutVars>
      </dgm:prSet>
      <dgm:spPr/>
      <dgm:t>
        <a:bodyPr/>
        <a:lstStyle/>
        <a:p>
          <a:endParaRPr lang="en-US"/>
        </a:p>
      </dgm:t>
    </dgm:pt>
    <dgm:pt modelId="{11FFAF3B-B5CC-488E-A046-5A45B762A953}" type="pres">
      <dgm:prSet presAssocID="{A31F00DF-66FE-4CFA-84FB-D76F148026AE}" presName="childText" presStyleLbl="revTx" presStyleIdx="0" presStyleCnt="2">
        <dgm:presLayoutVars>
          <dgm:bulletEnabled val="1"/>
        </dgm:presLayoutVars>
      </dgm:prSet>
      <dgm:spPr/>
      <dgm:t>
        <a:bodyPr/>
        <a:lstStyle/>
        <a:p>
          <a:endParaRPr lang="en-US"/>
        </a:p>
      </dgm:t>
    </dgm:pt>
    <dgm:pt modelId="{0A3DD66D-8E36-4FCF-8A1B-76C65A8E55F2}" type="pres">
      <dgm:prSet presAssocID="{510A4B9D-9186-4E37-BC77-C41C10CC1C13}" presName="parentText" presStyleLbl="node1" presStyleIdx="1" presStyleCnt="2">
        <dgm:presLayoutVars>
          <dgm:chMax val="0"/>
          <dgm:bulletEnabled val="1"/>
        </dgm:presLayoutVars>
      </dgm:prSet>
      <dgm:spPr/>
      <dgm:t>
        <a:bodyPr/>
        <a:lstStyle/>
        <a:p>
          <a:endParaRPr lang="en-US"/>
        </a:p>
      </dgm:t>
    </dgm:pt>
    <dgm:pt modelId="{A0D50703-FE1A-4F66-B23D-A44D3993C0A0}" type="pres">
      <dgm:prSet presAssocID="{510A4B9D-9186-4E37-BC77-C41C10CC1C13}" presName="childText" presStyleLbl="revTx" presStyleIdx="1" presStyleCnt="2">
        <dgm:presLayoutVars>
          <dgm:bulletEnabled val="1"/>
        </dgm:presLayoutVars>
      </dgm:prSet>
      <dgm:spPr/>
      <dgm:t>
        <a:bodyPr/>
        <a:lstStyle/>
        <a:p>
          <a:endParaRPr lang="en-US"/>
        </a:p>
      </dgm:t>
    </dgm:pt>
  </dgm:ptLst>
  <dgm:cxnLst>
    <dgm:cxn modelId="{A756A59E-FE81-4C1A-94F6-59876BED5071}" srcId="{6F272E96-A5BB-4924-AB9D-20F30F95A10A}" destId="{5B683990-30E5-4ABF-9394-443F30B5AF4E}" srcOrd="1" destOrd="0" parTransId="{1B78F65D-2998-495F-B961-3D5F05AACAE4}" sibTransId="{D08E4B3F-002E-4E90-864A-915C464B731A}"/>
    <dgm:cxn modelId="{E75249FA-B739-48D9-870F-2021A7F1C4AE}" type="presOf" srcId="{EB5CE420-FAAE-4661-8A60-A6DAD7B1511D}" destId="{A0D50703-FE1A-4F66-B23D-A44D3993C0A0}" srcOrd="0" destOrd="5" presId="urn:microsoft.com/office/officeart/2005/8/layout/vList2"/>
    <dgm:cxn modelId="{E22D462B-DCD9-488D-8E6F-1FB8CA697BA1}" type="presOf" srcId="{223E7B62-E949-416E-947C-3F2DFB8C3706}" destId="{11FFAF3B-B5CC-488E-A046-5A45B762A953}" srcOrd="0" destOrd="4" presId="urn:microsoft.com/office/officeart/2005/8/layout/vList2"/>
    <dgm:cxn modelId="{04B1FB43-AA9E-41A8-B037-3399A5665F6D}" srcId="{EB5CE420-FAAE-4661-8A60-A6DAD7B1511D}" destId="{7B24A578-0598-4472-A8DB-1DAB3391F53F}" srcOrd="1" destOrd="0" parTransId="{AF614017-65A1-429B-A180-9730367052C7}" sibTransId="{7E183E38-AD9F-4C72-8EF6-D157D8097C63}"/>
    <dgm:cxn modelId="{D7039E39-1AA8-4330-ADA5-EF3DBA3418DF}" srcId="{6F272E96-A5BB-4924-AB9D-20F30F95A10A}" destId="{45333564-FFF6-4F12-9B25-DB9C98AC4F05}" srcOrd="0" destOrd="0" parTransId="{C3A43CC7-1168-4733-9F96-80C57FD1EB3E}" sibTransId="{7B521A2B-C8A7-4A96-89CE-5F6E1D3BEEF6}"/>
    <dgm:cxn modelId="{9AEB60E1-0C36-43B0-866F-3F0653F3B51A}" type="presOf" srcId="{6F272E96-A5BB-4924-AB9D-20F30F95A10A}" destId="{A0D50703-FE1A-4F66-B23D-A44D3993C0A0}" srcOrd="0" destOrd="0" presId="urn:microsoft.com/office/officeart/2005/8/layout/vList2"/>
    <dgm:cxn modelId="{6FA9F577-244D-406D-97D9-94E9E861A35A}" type="presOf" srcId="{12AE43DF-67B3-43CF-9943-6D76CEF8D5DD}" destId="{11FFAF3B-B5CC-488E-A046-5A45B762A953}" srcOrd="0" destOrd="7" presId="urn:microsoft.com/office/officeart/2005/8/layout/vList2"/>
    <dgm:cxn modelId="{0D14AB6B-EB68-45B5-BE04-0EEBEEE8BEFA}" type="presOf" srcId="{FEDAFAF1-9180-4F2C-B0FC-800EEA8A5235}" destId="{11FFAF3B-B5CC-488E-A046-5A45B762A953}" srcOrd="0" destOrd="8" presId="urn:microsoft.com/office/officeart/2005/8/layout/vList2"/>
    <dgm:cxn modelId="{6D629441-8B67-45CD-89C9-42B14123DF8F}" srcId="{A31F00DF-66FE-4CFA-84FB-D76F148026AE}" destId="{FEDAFAF1-9180-4F2C-B0FC-800EEA8A5235}" srcOrd="6" destOrd="0" parTransId="{DBC5C837-D48F-43FF-A275-F9895C80D54F}" sibTransId="{BCEE1CEC-87D7-4386-BB6D-E029B1B06B9E}"/>
    <dgm:cxn modelId="{E8FA2314-6058-49B6-AD88-C7B726420BAC}" type="presOf" srcId="{1C80BE24-3B67-4E38-B53A-8A9275963FD8}" destId="{11FFAF3B-B5CC-488E-A046-5A45B762A953}" srcOrd="0" destOrd="2" presId="urn:microsoft.com/office/officeart/2005/8/layout/vList2"/>
    <dgm:cxn modelId="{5BB818FD-13F4-4783-9033-D069D06A40DC}" srcId="{6946D377-0FE4-4E3D-977C-D7FDFDFCFF84}" destId="{A31F00DF-66FE-4CFA-84FB-D76F148026AE}" srcOrd="0" destOrd="0" parTransId="{A5793AAA-43E0-42DF-AB4C-15966A847D47}" sibTransId="{13A82C45-26FC-4BF4-B693-5752F55CD2B6}"/>
    <dgm:cxn modelId="{969842A3-2A03-4D00-A72F-0212C290691D}" type="presOf" srcId="{5B553485-ADA0-43E1-A6AA-E9C61DC4F972}" destId="{A0D50703-FE1A-4F66-B23D-A44D3993C0A0}" srcOrd="0" destOrd="6" presId="urn:microsoft.com/office/officeart/2005/8/layout/vList2"/>
    <dgm:cxn modelId="{66744001-C030-452B-BD22-4C3813A20181}" type="presOf" srcId="{7A8148DD-D9D6-48EA-8CEA-EA043B69D9E9}" destId="{11FFAF3B-B5CC-488E-A046-5A45B762A953}" srcOrd="0" destOrd="5" presId="urn:microsoft.com/office/officeart/2005/8/layout/vList2"/>
    <dgm:cxn modelId="{4E537B14-76C9-4044-8D6D-700CFA7C75C7}" type="presOf" srcId="{A31F00DF-66FE-4CFA-84FB-D76F148026AE}" destId="{263435BD-3DB0-4A3E-A545-931710953A1D}" srcOrd="0" destOrd="0" presId="urn:microsoft.com/office/officeart/2005/8/layout/vList2"/>
    <dgm:cxn modelId="{643C849C-EEA0-4035-981E-9B2DDDE6A4EC}" srcId="{A31F00DF-66FE-4CFA-84FB-D76F148026AE}" destId="{12AE43DF-67B3-43CF-9943-6D76CEF8D5DD}" srcOrd="5" destOrd="0" parTransId="{64CFB691-CE6A-48AC-B993-7A04C9ED0337}" sibTransId="{EBFCF56F-6157-4F21-9C2F-75DB6C6B136F}"/>
    <dgm:cxn modelId="{7D7D7582-880C-46DE-BFE4-83E3AC476A36}" type="presOf" srcId="{D850CE73-9F20-4FDA-ADB8-53756944A6BF}" destId="{A0D50703-FE1A-4F66-B23D-A44D3993C0A0}" srcOrd="0" destOrd="3" presId="urn:microsoft.com/office/officeart/2005/8/layout/vList2"/>
    <dgm:cxn modelId="{33554F78-DFC1-4428-9C59-C42B0522DAEF}" srcId="{A31F00DF-66FE-4CFA-84FB-D76F148026AE}" destId="{1C80BE24-3B67-4E38-B53A-8A9275963FD8}" srcOrd="2" destOrd="0" parTransId="{050F1A8A-4F2C-4087-91EA-06CBC394BBA9}" sibTransId="{DDA565C2-426C-426D-947C-0EEA81EDFA65}"/>
    <dgm:cxn modelId="{C8C6BD10-B426-48F2-856A-D8CF27EB05BF}" type="presOf" srcId="{67E0E808-2F1F-475F-995F-945A0CE3EE23}" destId="{11FFAF3B-B5CC-488E-A046-5A45B762A953}" srcOrd="0" destOrd="1" presId="urn:microsoft.com/office/officeart/2005/8/layout/vList2"/>
    <dgm:cxn modelId="{8F2A9A6E-6CC9-4173-9521-F06421DF94C0}" srcId="{510A4B9D-9186-4E37-BC77-C41C10CC1C13}" destId="{D850CE73-9F20-4FDA-ADB8-53756944A6BF}" srcOrd="1" destOrd="0" parTransId="{1BEE5D22-27FC-4134-9663-172AF40074C0}" sibTransId="{4503141D-56F2-4E3E-A913-B2726B6D7A00}"/>
    <dgm:cxn modelId="{0AE294D8-36CE-433A-A623-627037C15F92}" srcId="{A31F00DF-66FE-4CFA-84FB-D76F148026AE}" destId="{7A8148DD-D9D6-48EA-8CEA-EA043B69D9E9}" srcOrd="3" destOrd="0" parTransId="{81267527-013D-4109-90BE-BC98E24E79D8}" sibTransId="{1708770D-F57F-4BB5-B743-7300294F7EC7}"/>
    <dgm:cxn modelId="{E5055228-992D-4652-BC8B-C95BF96CFF8E}" type="presOf" srcId="{5B683990-30E5-4ABF-9394-443F30B5AF4E}" destId="{A0D50703-FE1A-4F66-B23D-A44D3993C0A0}" srcOrd="0" destOrd="2" presId="urn:microsoft.com/office/officeart/2005/8/layout/vList2"/>
    <dgm:cxn modelId="{199227FD-F407-40A7-84F5-962F50F20D24}" type="presOf" srcId="{6946D377-0FE4-4E3D-977C-D7FDFDFCFF84}" destId="{A036F9A9-4810-4D64-BDBA-0D7D454C0D8B}" srcOrd="0" destOrd="0" presId="urn:microsoft.com/office/officeart/2005/8/layout/vList2"/>
    <dgm:cxn modelId="{77344DE2-03E7-445B-A3C9-A96AD65DC222}" type="presOf" srcId="{45333564-FFF6-4F12-9B25-DB9C98AC4F05}" destId="{A0D50703-FE1A-4F66-B23D-A44D3993C0A0}" srcOrd="0" destOrd="1" presId="urn:microsoft.com/office/officeart/2005/8/layout/vList2"/>
    <dgm:cxn modelId="{1265C5AB-676D-481C-A3D0-4C414DB3FA7A}" srcId="{1C80BE24-3B67-4E38-B53A-8A9275963FD8}" destId="{223E7B62-E949-416E-947C-3F2DFB8C3706}" srcOrd="1" destOrd="0" parTransId="{F1FF8BB0-2D58-4E3C-ADB7-E6387ECC4C96}" sibTransId="{98D18A6B-755D-4601-A004-2C4CA4BC2900}"/>
    <dgm:cxn modelId="{AF2D85FC-CB90-4992-A75C-A6ABB935F160}" srcId="{A31F00DF-66FE-4CFA-84FB-D76F148026AE}" destId="{67E0E808-2F1F-475F-995F-945A0CE3EE23}" srcOrd="1" destOrd="0" parTransId="{45C8ACE0-E6C2-40BD-8190-F3AB3719F367}" sibTransId="{AF7A7A52-4489-4E8C-A729-8D143F61C40F}"/>
    <dgm:cxn modelId="{EF51ECD7-40D2-4732-AAB4-1EB08098BEF3}" type="presOf" srcId="{43C1234A-EEE6-412E-BF36-13074E31674B}" destId="{11FFAF3B-B5CC-488E-A046-5A45B762A953}" srcOrd="0" destOrd="6" presId="urn:microsoft.com/office/officeart/2005/8/layout/vList2"/>
    <dgm:cxn modelId="{156708B0-1876-420B-A485-9B4490E894DC}" type="presOf" srcId="{AA469467-61C7-40F5-9E84-6B3B01A16463}" destId="{A0D50703-FE1A-4F66-B23D-A44D3993C0A0}" srcOrd="0" destOrd="4" presId="urn:microsoft.com/office/officeart/2005/8/layout/vList2"/>
    <dgm:cxn modelId="{714AFAFA-0DEE-42D9-8600-B67BDBE55ED8}" srcId="{6946D377-0FE4-4E3D-977C-D7FDFDFCFF84}" destId="{510A4B9D-9186-4E37-BC77-C41C10CC1C13}" srcOrd="1" destOrd="0" parTransId="{1DE5A24F-0D63-4DFF-957E-A70E2F03DE48}" sibTransId="{CA1B3270-F13C-476A-9B09-57D8B0048C1C}"/>
    <dgm:cxn modelId="{8F66BFBB-69B4-4F64-9281-8A91847D0C30}" srcId="{EB5CE420-FAAE-4661-8A60-A6DAD7B1511D}" destId="{5B553485-ADA0-43E1-A6AA-E9C61DC4F972}" srcOrd="0" destOrd="0" parTransId="{C70FAB01-D828-4D06-96E2-4CD2EE89AA75}" sibTransId="{A4EAC704-0667-4EB3-9A2D-1C84EC1367EE}"/>
    <dgm:cxn modelId="{F2E1C5E2-B551-4F22-BE41-F4DAD3130EC5}" type="presOf" srcId="{510A4B9D-9186-4E37-BC77-C41C10CC1C13}" destId="{0A3DD66D-8E36-4FCF-8A1B-76C65A8E55F2}" srcOrd="0" destOrd="0" presId="urn:microsoft.com/office/officeart/2005/8/layout/vList2"/>
    <dgm:cxn modelId="{59A8B559-CA0E-4879-AADA-39F59557130E}" type="presOf" srcId="{3FBBE7DC-4D7A-4046-B584-DF7898718172}" destId="{11FFAF3B-B5CC-488E-A046-5A45B762A953}" srcOrd="0" destOrd="0" presId="urn:microsoft.com/office/officeart/2005/8/layout/vList2"/>
    <dgm:cxn modelId="{4F2C3829-266C-48F4-86CD-4D6D67F54A2D}" srcId="{510A4B9D-9186-4E37-BC77-C41C10CC1C13}" destId="{AA469467-61C7-40F5-9E84-6B3B01A16463}" srcOrd="2" destOrd="0" parTransId="{8BE38CC6-96FB-47E3-A0EF-1C3B41453D60}" sibTransId="{2264C619-9966-4465-B4C8-42D595B7E7B0}"/>
    <dgm:cxn modelId="{5810C9DF-B633-45E1-AA41-6CF83C3696D2}" srcId="{A31F00DF-66FE-4CFA-84FB-D76F148026AE}" destId="{43C1234A-EEE6-412E-BF36-13074E31674B}" srcOrd="4" destOrd="0" parTransId="{DFFBD2A8-D5B6-4E38-AC14-605C25B425A8}" sibTransId="{647835B1-F034-4D96-8C93-3A95CEDBA0CD}"/>
    <dgm:cxn modelId="{8BB2A5AC-413E-4BCB-B481-04206B94381D}" type="presOf" srcId="{E4CFE332-1DCE-4E79-B66F-89E71EADBE56}" destId="{11FFAF3B-B5CC-488E-A046-5A45B762A953}" srcOrd="0" destOrd="3" presId="urn:microsoft.com/office/officeart/2005/8/layout/vList2"/>
    <dgm:cxn modelId="{CBACF375-4FC9-4FD1-92B9-3472E6A2DA2F}" srcId="{A31F00DF-66FE-4CFA-84FB-D76F148026AE}" destId="{3FBBE7DC-4D7A-4046-B584-DF7898718172}" srcOrd="0" destOrd="0" parTransId="{A8436FAD-110F-4DF2-A45C-0FB0E884FDDB}" sibTransId="{0A5E2F56-EB36-4DD6-9A3D-F4CA54D48B52}"/>
    <dgm:cxn modelId="{3E2C6C7D-CA1B-4B53-AEA2-F78DF33DF019}" srcId="{510A4B9D-9186-4E37-BC77-C41C10CC1C13}" destId="{6F272E96-A5BB-4924-AB9D-20F30F95A10A}" srcOrd="0" destOrd="0" parTransId="{0A64D1D9-06C3-4D50-8880-A205CE8C0CA2}" sibTransId="{CA1BF352-7FCA-4E73-8C1B-DE6675DF92BA}"/>
    <dgm:cxn modelId="{C122A513-A1CE-4674-B9E4-9D84BBD5AA21}" srcId="{1C80BE24-3B67-4E38-B53A-8A9275963FD8}" destId="{E4CFE332-1DCE-4E79-B66F-89E71EADBE56}" srcOrd="0" destOrd="0" parTransId="{DDC8A4EE-503C-4327-B057-7EEAA65F2947}" sibTransId="{8FDF40DE-F7B2-4534-ABD4-E11245F4EDFB}"/>
    <dgm:cxn modelId="{FEA09D0C-EF35-4A81-A98E-A84EEAB27DDF}" type="presOf" srcId="{7B24A578-0598-4472-A8DB-1DAB3391F53F}" destId="{A0D50703-FE1A-4F66-B23D-A44D3993C0A0}" srcOrd="0" destOrd="7" presId="urn:microsoft.com/office/officeart/2005/8/layout/vList2"/>
    <dgm:cxn modelId="{B1DE456B-06B9-4AD8-8A20-7B917EB8EA99}" srcId="{510A4B9D-9186-4E37-BC77-C41C10CC1C13}" destId="{EB5CE420-FAAE-4661-8A60-A6DAD7B1511D}" srcOrd="3" destOrd="0" parTransId="{2A2D5285-481B-4601-BBA5-11FBF192FD59}" sibTransId="{E8F1E652-81F8-49E2-BDDB-7F212E651DF8}"/>
    <dgm:cxn modelId="{DE083A3F-DDC7-40B6-A191-6A69F2238018}" type="presParOf" srcId="{A036F9A9-4810-4D64-BDBA-0D7D454C0D8B}" destId="{263435BD-3DB0-4A3E-A545-931710953A1D}" srcOrd="0" destOrd="0" presId="urn:microsoft.com/office/officeart/2005/8/layout/vList2"/>
    <dgm:cxn modelId="{DFF57CD8-1B12-40AB-8463-199376486C97}" type="presParOf" srcId="{A036F9A9-4810-4D64-BDBA-0D7D454C0D8B}" destId="{11FFAF3B-B5CC-488E-A046-5A45B762A953}" srcOrd="1" destOrd="0" presId="urn:microsoft.com/office/officeart/2005/8/layout/vList2"/>
    <dgm:cxn modelId="{996F150D-B07D-4732-B259-1022E94E65D7}" type="presParOf" srcId="{A036F9A9-4810-4D64-BDBA-0D7D454C0D8B}" destId="{0A3DD66D-8E36-4FCF-8A1B-76C65A8E55F2}" srcOrd="2" destOrd="0" presId="urn:microsoft.com/office/officeart/2005/8/layout/vList2"/>
    <dgm:cxn modelId="{DE795F99-C5DB-49BB-8132-0A9E98A09F28}" type="presParOf" srcId="{A036F9A9-4810-4D64-BDBA-0D7D454C0D8B}" destId="{A0D50703-FE1A-4F66-B23D-A44D3993C0A0}"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835F52-63B2-4D39-852B-99A8FD1CD27C}">
      <dsp:nvSpPr>
        <dsp:cNvPr id="0" name=""/>
        <dsp:cNvSpPr/>
      </dsp:nvSpPr>
      <dsp:spPr>
        <a:xfrm>
          <a:off x="0" y="16199"/>
          <a:ext cx="83820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Symantec Platform Requirements for Mobile Management</a:t>
          </a:r>
          <a:endParaRPr lang="en-US" sz="2000" kern="1200" dirty="0"/>
        </a:p>
      </dsp:txBody>
      <dsp:txXfrm>
        <a:off x="0" y="16199"/>
        <a:ext cx="8382000" cy="479700"/>
      </dsp:txXfrm>
    </dsp:sp>
    <dsp:sp modelId="{C910DE39-7AD2-4875-83B2-FB83D6D1B554}">
      <dsp:nvSpPr>
        <dsp:cNvPr id="0" name=""/>
        <dsp:cNvSpPr/>
      </dsp:nvSpPr>
      <dsp:spPr>
        <a:xfrm>
          <a:off x="0" y="495899"/>
          <a:ext cx="8382000"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.NET Framework 3.0</a:t>
          </a:r>
          <a:endParaRPr lang="en-US" sz="1600" kern="1200" dirty="0"/>
        </a:p>
        <a:p>
          <a:pPr marL="171450" lvl="1" indent="-171450" algn="l" defTabSz="711200" rtl="0">
            <a:lnSpc>
              <a:spcPct val="90000"/>
            </a:lnSpc>
            <a:spcBef>
              <a:spcPct val="0"/>
            </a:spcBef>
            <a:spcAft>
              <a:spcPct val="20000"/>
            </a:spcAft>
            <a:buChar char="••"/>
          </a:pPr>
          <a:r>
            <a:rPr lang="en-US" sz="1600" kern="1200" dirty="0" smtClean="0"/>
            <a:t>Internet Explorer 7</a:t>
          </a:r>
          <a:endParaRPr lang="en-US" sz="1600" kern="1200" dirty="0"/>
        </a:p>
        <a:p>
          <a:pPr marL="171450" lvl="1" indent="-171450" algn="l" defTabSz="711200" rtl="0">
            <a:lnSpc>
              <a:spcPct val="90000"/>
            </a:lnSpc>
            <a:spcBef>
              <a:spcPct val="0"/>
            </a:spcBef>
            <a:spcAft>
              <a:spcPct val="20000"/>
            </a:spcAft>
            <a:buChar char="••"/>
          </a:pPr>
          <a:r>
            <a:rPr lang="en-US" sz="1600" kern="1200" dirty="0" smtClean="0"/>
            <a:t>SQL Server 2005</a:t>
          </a:r>
          <a:endParaRPr lang="en-US" sz="1600" kern="1200" dirty="0"/>
        </a:p>
        <a:p>
          <a:pPr marL="171450" lvl="1" indent="-171450" algn="l" defTabSz="711200" rtl="0">
            <a:lnSpc>
              <a:spcPct val="90000"/>
            </a:lnSpc>
            <a:spcBef>
              <a:spcPct val="0"/>
            </a:spcBef>
            <a:spcAft>
              <a:spcPct val="20000"/>
            </a:spcAft>
            <a:buChar char="••"/>
          </a:pPr>
          <a:r>
            <a:rPr lang="en-US" sz="1600" kern="1200" dirty="0" smtClean="0"/>
            <a:t>Windows 2003 Server</a:t>
          </a:r>
          <a:endParaRPr lang="en-US" sz="1600" kern="1200" dirty="0"/>
        </a:p>
        <a:p>
          <a:pPr marL="171450" lvl="1" indent="-171450" algn="l" defTabSz="711200" rtl="0">
            <a:lnSpc>
              <a:spcPct val="90000"/>
            </a:lnSpc>
            <a:spcBef>
              <a:spcPct val="0"/>
            </a:spcBef>
            <a:spcAft>
              <a:spcPct val="20000"/>
            </a:spcAft>
            <a:buChar char="••"/>
          </a:pPr>
          <a:r>
            <a:rPr lang="en-US" sz="1600" kern="1200" dirty="0" smtClean="0"/>
            <a:t>Altiris Notification Server 7.0 SP2</a:t>
          </a:r>
          <a:endParaRPr lang="en-US" sz="1600" kern="1200" dirty="0"/>
        </a:p>
        <a:p>
          <a:pPr marL="171450" lvl="1" indent="-171450" algn="l" defTabSz="711200" rtl="0">
            <a:lnSpc>
              <a:spcPct val="90000"/>
            </a:lnSpc>
            <a:spcBef>
              <a:spcPct val="0"/>
            </a:spcBef>
            <a:spcAft>
              <a:spcPct val="20000"/>
            </a:spcAft>
            <a:buChar char="••"/>
          </a:pPr>
          <a:r>
            <a:rPr lang="en-US" sz="1600" kern="1200" dirty="0" smtClean="0"/>
            <a:t>Microsoft Message Queuing Service</a:t>
          </a:r>
          <a:endParaRPr lang="en-US" sz="1600" kern="1200" dirty="0"/>
        </a:p>
      </dsp:txBody>
      <dsp:txXfrm>
        <a:off x="0" y="495899"/>
        <a:ext cx="8382000" cy="1656000"/>
      </dsp:txXfrm>
    </dsp:sp>
    <dsp:sp modelId="{9475586A-E23D-4110-83C7-D3BB5D18FB36}">
      <dsp:nvSpPr>
        <dsp:cNvPr id="0" name=""/>
        <dsp:cNvSpPr/>
      </dsp:nvSpPr>
      <dsp:spPr>
        <a:xfrm>
          <a:off x="0" y="2151899"/>
          <a:ext cx="83820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Exchange ActiveSync Integration Requirements</a:t>
          </a:r>
          <a:endParaRPr lang="en-US" sz="2000" kern="1200" dirty="0"/>
        </a:p>
      </dsp:txBody>
      <dsp:txXfrm>
        <a:off x="0" y="2151899"/>
        <a:ext cx="8382000" cy="479700"/>
      </dsp:txXfrm>
    </dsp:sp>
    <dsp:sp modelId="{AC91297C-4811-4FC5-A0F2-8F5E81C92444}">
      <dsp:nvSpPr>
        <dsp:cNvPr id="0" name=""/>
        <dsp:cNvSpPr/>
      </dsp:nvSpPr>
      <dsp:spPr>
        <a:xfrm>
          <a:off x="0" y="2631599"/>
          <a:ext cx="8382000" cy="215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5400" rIns="142240" bIns="2540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smtClean="0"/>
            <a:t>Microsoft Exchange 2007 (SP1 or SP2) OR Microsoft Exchange 2010</a:t>
          </a:r>
          <a:endParaRPr lang="en-US" sz="1600" kern="1200" dirty="0"/>
        </a:p>
        <a:p>
          <a:pPr marL="342900" lvl="2" indent="-171450" algn="l" defTabSz="711200" rtl="0">
            <a:lnSpc>
              <a:spcPct val="90000"/>
            </a:lnSpc>
            <a:spcBef>
              <a:spcPct val="0"/>
            </a:spcBef>
            <a:spcAft>
              <a:spcPct val="20000"/>
            </a:spcAft>
            <a:buChar char="••"/>
          </a:pPr>
          <a:r>
            <a:rPr lang="en-US" sz="1600" i="0" kern="1200" dirty="0" smtClean="0"/>
            <a:t>Exchange 2003 and Exchange 2007 RTM are not supported</a:t>
          </a:r>
          <a:endParaRPr lang="en-US" sz="1600" kern="1200" dirty="0"/>
        </a:p>
        <a:p>
          <a:pPr marL="342900" lvl="2" indent="-171450" algn="l" defTabSz="711200" rtl="0">
            <a:lnSpc>
              <a:spcPct val="90000"/>
            </a:lnSpc>
            <a:spcBef>
              <a:spcPct val="0"/>
            </a:spcBef>
            <a:spcAft>
              <a:spcPct val="20000"/>
            </a:spcAft>
            <a:buChar char="••"/>
          </a:pPr>
          <a:r>
            <a:rPr lang="en-US" sz="1600" kern="1200" dirty="0" smtClean="0"/>
            <a:t>The minimum version is: Exchange 2007 SP1</a:t>
          </a:r>
          <a:endParaRPr lang="en-US" sz="1600" kern="1200" dirty="0"/>
        </a:p>
        <a:p>
          <a:pPr marL="171450" lvl="1" indent="-171450" algn="l" defTabSz="711200" rtl="0">
            <a:lnSpc>
              <a:spcPct val="90000"/>
            </a:lnSpc>
            <a:spcBef>
              <a:spcPct val="0"/>
            </a:spcBef>
            <a:spcAft>
              <a:spcPct val="20000"/>
            </a:spcAft>
            <a:buChar char="••"/>
          </a:pPr>
          <a:r>
            <a:rPr lang="en-US" sz="1600" kern="1200" dirty="0" smtClean="0"/>
            <a:t>Microsoft Exchange Server 2007 Management Tools   -OR -   Microsoft Exchange Server 2010 Management Tools</a:t>
          </a:r>
          <a:endParaRPr lang="en-US" sz="1600" kern="1200" dirty="0"/>
        </a:p>
        <a:p>
          <a:pPr marL="342900" lvl="2" indent="-171450" algn="l" defTabSz="711200" rtl="0">
            <a:lnSpc>
              <a:spcPct val="90000"/>
            </a:lnSpc>
            <a:spcBef>
              <a:spcPct val="0"/>
            </a:spcBef>
            <a:spcAft>
              <a:spcPct val="20000"/>
            </a:spcAft>
            <a:buChar char="••"/>
          </a:pPr>
          <a:r>
            <a:rPr lang="en-US" sz="1600" kern="1200" dirty="0" smtClean="0"/>
            <a:t>Required Component - Exchange Management Shell</a:t>
          </a:r>
          <a:endParaRPr lang="en-US" sz="1600" kern="1200" dirty="0"/>
        </a:p>
        <a:p>
          <a:pPr marL="171450" lvl="1" indent="-171450" algn="l" defTabSz="711200" rtl="0">
            <a:lnSpc>
              <a:spcPct val="90000"/>
            </a:lnSpc>
            <a:spcBef>
              <a:spcPct val="0"/>
            </a:spcBef>
            <a:spcAft>
              <a:spcPct val="20000"/>
            </a:spcAft>
            <a:buChar char="••"/>
          </a:pPr>
          <a:r>
            <a:rPr lang="en-US" sz="1600" kern="1200" dirty="0" smtClean="0"/>
            <a:t>Microsoft Windows Management Framework</a:t>
          </a:r>
          <a:endParaRPr lang="en-US" sz="1600" kern="1200" dirty="0"/>
        </a:p>
        <a:p>
          <a:pPr marL="342900" lvl="2" indent="-171450" algn="l" defTabSz="711200" rtl="0">
            <a:lnSpc>
              <a:spcPct val="90000"/>
            </a:lnSpc>
            <a:spcBef>
              <a:spcPct val="0"/>
            </a:spcBef>
            <a:spcAft>
              <a:spcPct val="20000"/>
            </a:spcAft>
            <a:buChar char="••"/>
          </a:pPr>
          <a:r>
            <a:rPr lang="en-US" sz="1600" kern="1200" dirty="0" smtClean="0"/>
            <a:t>Required Component – Windows PowerShell 2.0</a:t>
          </a:r>
          <a:endParaRPr lang="en-US" sz="1600" kern="1200" dirty="0"/>
        </a:p>
      </dsp:txBody>
      <dsp:txXfrm>
        <a:off x="0" y="2631599"/>
        <a:ext cx="8382000" cy="2152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A14B76-2E26-4CA4-B9A4-0DC4C3EC625B}">
      <dsp:nvSpPr>
        <dsp:cNvPr id="0" name=""/>
        <dsp:cNvSpPr/>
      </dsp:nvSpPr>
      <dsp:spPr>
        <a:xfrm>
          <a:off x="0" y="5382"/>
          <a:ext cx="4040188"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Symantec Management Platform features</a:t>
          </a:r>
          <a:endParaRPr lang="en-US" sz="1600" kern="1200" dirty="0"/>
        </a:p>
      </dsp:txBody>
      <dsp:txXfrm>
        <a:off x="0" y="5382"/>
        <a:ext cx="4040188" cy="580320"/>
      </dsp:txXfrm>
    </dsp:sp>
    <dsp:sp modelId="{DF0A69C5-D6BD-4A84-B803-A44D525A85E3}">
      <dsp:nvSpPr>
        <dsp:cNvPr id="0" name=""/>
        <dsp:cNvSpPr/>
      </dsp:nvSpPr>
      <dsp:spPr>
        <a:xfrm>
          <a:off x="0" y="585702"/>
          <a:ext cx="4040188" cy="577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Reporting (inventory)</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Policy management (create, edit, delete, </a:t>
          </a:r>
          <a:br>
            <a:rPr lang="en-US" sz="1200" kern="1200" dirty="0" smtClean="0"/>
          </a:br>
          <a:r>
            <a:rPr lang="en-US" sz="1200" kern="1200" dirty="0" smtClean="0"/>
            <a:t>and assign) by device group</a:t>
          </a:r>
          <a:endParaRPr lang="en-US" sz="1200" kern="1200" dirty="0"/>
        </a:p>
      </dsp:txBody>
      <dsp:txXfrm>
        <a:off x="0" y="585702"/>
        <a:ext cx="4040188" cy="577530"/>
      </dsp:txXfrm>
    </dsp:sp>
    <dsp:sp modelId="{89F33421-D05F-454A-B506-04E4ACAF7FD5}">
      <dsp:nvSpPr>
        <dsp:cNvPr id="0" name=""/>
        <dsp:cNvSpPr/>
      </dsp:nvSpPr>
      <dsp:spPr>
        <a:xfrm>
          <a:off x="0" y="1163232"/>
          <a:ext cx="4040188" cy="580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Monitored inventory/asset values</a:t>
          </a:r>
          <a:endParaRPr lang="en-US" sz="1600" kern="1200" dirty="0"/>
        </a:p>
      </dsp:txBody>
      <dsp:txXfrm>
        <a:off x="0" y="1163232"/>
        <a:ext cx="4040188" cy="580320"/>
      </dsp:txXfrm>
    </dsp:sp>
    <dsp:sp modelId="{E8AFE3B6-CDAD-49F6-847A-3FA1E67382B5}">
      <dsp:nvSpPr>
        <dsp:cNvPr id="0" name=""/>
        <dsp:cNvSpPr/>
      </dsp:nvSpPr>
      <dsp:spPr>
        <a:xfrm>
          <a:off x="0" y="1743552"/>
          <a:ext cx="4040188"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Device model</a:t>
          </a:r>
          <a:endParaRPr lang="en-US" sz="1200" kern="1200" dirty="0"/>
        </a:p>
        <a:p>
          <a:pPr marL="114300" lvl="1" indent="-114300" algn="l" defTabSz="533400" rtl="0">
            <a:lnSpc>
              <a:spcPct val="90000"/>
            </a:lnSpc>
            <a:spcBef>
              <a:spcPct val="0"/>
            </a:spcBef>
            <a:spcAft>
              <a:spcPct val="20000"/>
            </a:spcAft>
            <a:buChar char="••"/>
          </a:pPr>
          <a:r>
            <a:rPr lang="en-US" sz="1200" kern="1200" dirty="0" smtClean="0"/>
            <a:t>Device OS</a:t>
          </a:r>
          <a:endParaRPr lang="en-US" sz="1200" kern="1200" dirty="0"/>
        </a:p>
        <a:p>
          <a:pPr marL="114300" lvl="1" indent="-114300" algn="l" defTabSz="533400" rtl="0">
            <a:lnSpc>
              <a:spcPct val="90000"/>
            </a:lnSpc>
            <a:spcBef>
              <a:spcPct val="0"/>
            </a:spcBef>
            <a:spcAft>
              <a:spcPct val="20000"/>
            </a:spcAft>
            <a:buChar char="••"/>
          </a:pPr>
          <a:r>
            <a:rPr lang="en-US" sz="1200" kern="1200" dirty="0" smtClean="0"/>
            <a:t>DeviceID</a:t>
          </a:r>
          <a:endParaRPr lang="en-US" sz="1200" kern="1200" dirty="0"/>
        </a:p>
        <a:p>
          <a:pPr marL="114300" lvl="1" indent="-114300" algn="l" defTabSz="533400" rtl="0">
            <a:lnSpc>
              <a:spcPct val="90000"/>
            </a:lnSpc>
            <a:spcBef>
              <a:spcPct val="0"/>
            </a:spcBef>
            <a:spcAft>
              <a:spcPct val="20000"/>
            </a:spcAft>
            <a:buChar char="••"/>
          </a:pPr>
          <a:r>
            <a:rPr lang="en-US" sz="1200" kern="1200" dirty="0" smtClean="0"/>
            <a:t>Device IMEI</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Phone number</a:t>
          </a:r>
          <a:endParaRPr lang="en-US" sz="1200" kern="1200" dirty="0"/>
        </a:p>
        <a:p>
          <a:pPr marL="114300" lvl="1" indent="-114300" algn="l" defTabSz="533400" rtl="0">
            <a:lnSpc>
              <a:spcPct val="90000"/>
            </a:lnSpc>
            <a:spcBef>
              <a:spcPct val="0"/>
            </a:spcBef>
            <a:spcAft>
              <a:spcPct val="20000"/>
            </a:spcAft>
            <a:buChar char="••"/>
          </a:pPr>
          <a:r>
            <a:rPr lang="en-US" sz="1200" kern="1200" dirty="0" smtClean="0"/>
            <a:t>Email</a:t>
          </a:r>
          <a:endParaRPr lang="en-US" sz="1200" kern="1200" dirty="0"/>
        </a:p>
        <a:p>
          <a:pPr marL="114300" lvl="1" indent="-114300" algn="l" defTabSz="533400" rtl="0">
            <a:lnSpc>
              <a:spcPct val="90000"/>
            </a:lnSpc>
            <a:spcBef>
              <a:spcPct val="0"/>
            </a:spcBef>
            <a:spcAft>
              <a:spcPct val="20000"/>
            </a:spcAft>
            <a:buChar char="••"/>
          </a:pPr>
          <a:r>
            <a:rPr lang="en-US" sz="1200" kern="1200" dirty="0" smtClean="0"/>
            <a:t>Email name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Operator network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Device OS language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Last sync time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Last update time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Device wipe </a:t>
          </a:r>
          <a:r>
            <a:rPr lang="en-US" sz="1200" kern="1200" dirty="0" err="1" smtClean="0"/>
            <a:t>ack</a:t>
          </a:r>
          <a:r>
            <a:rPr lang="en-US" sz="1200" kern="1200" dirty="0" smtClean="0"/>
            <a:t> time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Exchange server name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Exchange server version</a:t>
          </a:r>
          <a:endParaRPr lang="en-US" sz="1200" kern="1200" dirty="0"/>
        </a:p>
      </dsp:txBody>
      <dsp:txXfrm>
        <a:off x="0" y="1743552"/>
        <a:ext cx="4040188" cy="28876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61F3908-542B-4310-92A1-1CA1BC1F358C}">
      <dsp:nvSpPr>
        <dsp:cNvPr id="0" name=""/>
        <dsp:cNvSpPr/>
      </dsp:nvSpPr>
      <dsp:spPr>
        <a:xfrm>
          <a:off x="0" y="2487"/>
          <a:ext cx="4041775" cy="369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Security configuration policy settings</a:t>
          </a:r>
          <a:endParaRPr lang="en-US" sz="1600" kern="1200" dirty="0"/>
        </a:p>
      </dsp:txBody>
      <dsp:txXfrm>
        <a:off x="0" y="2487"/>
        <a:ext cx="4041775" cy="369525"/>
      </dsp:txXfrm>
    </dsp:sp>
    <dsp:sp modelId="{65F1774A-4728-4C5C-9376-DE1E0E4B4F5C}">
      <dsp:nvSpPr>
        <dsp:cNvPr id="0" name=""/>
        <dsp:cNvSpPr/>
      </dsp:nvSpPr>
      <dsp:spPr>
        <a:xfrm>
          <a:off x="0" y="372013"/>
          <a:ext cx="4041775" cy="2932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2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Remote wipe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Enforce password on device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Minimum password length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Maximum failed password attempts </a:t>
          </a:r>
          <a:br>
            <a:rPr lang="en-US" sz="1200" kern="1200" dirty="0" smtClean="0"/>
          </a:br>
          <a:r>
            <a:rPr lang="en-US" sz="1200" kern="1200" dirty="0" smtClean="0"/>
            <a:t>(before local wipe)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Password requires both numbers and letters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Allow or prohibit simple password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Password expiration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Password history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Inactivity timeout (1 to 60 minutes)</a:t>
          </a:r>
          <a:endParaRPr lang="en-US" sz="1200" kern="1200" dirty="0"/>
        </a:p>
        <a:p>
          <a:pPr marL="114300" lvl="1" indent="-114300" algn="l" defTabSz="533400" rtl="0">
            <a:lnSpc>
              <a:spcPct val="90000"/>
            </a:lnSpc>
            <a:spcBef>
              <a:spcPct val="0"/>
            </a:spcBef>
            <a:spcAft>
              <a:spcPct val="20000"/>
            </a:spcAft>
            <a:buChar char="••"/>
          </a:pPr>
          <a:r>
            <a:rPr lang="en-US" sz="1200" kern="1200" dirty="0" smtClean="0"/>
            <a:t>Policy refresh interval</a:t>
          </a:r>
          <a:endParaRPr lang="en-US" sz="1200" kern="1200" dirty="0"/>
        </a:p>
        <a:p>
          <a:pPr marL="114300" lvl="1" indent="-114300" algn="l" defTabSz="533400" rtl="0">
            <a:lnSpc>
              <a:spcPct val="90000"/>
            </a:lnSpc>
            <a:spcBef>
              <a:spcPct val="0"/>
            </a:spcBef>
            <a:spcAft>
              <a:spcPct val="20000"/>
            </a:spcAft>
            <a:buChar char="••"/>
          </a:pPr>
          <a:r>
            <a:rPr lang="en-US" sz="1200" kern="1200" dirty="0" smtClean="0"/>
            <a:t>Minimum number of complex characters in password</a:t>
          </a:r>
          <a:endParaRPr lang="en-US" sz="1200" kern="1200" dirty="0"/>
        </a:p>
        <a:p>
          <a:pPr marL="114300" lvl="1" indent="-114300" algn="l" defTabSz="533400" rtl="0">
            <a:lnSpc>
              <a:spcPct val="90000"/>
            </a:lnSpc>
            <a:spcBef>
              <a:spcPct val="0"/>
            </a:spcBef>
            <a:spcAft>
              <a:spcPct val="20000"/>
            </a:spcAft>
            <a:buChar char="••"/>
          </a:pPr>
          <a:r>
            <a:rPr lang="en-US" sz="1200" kern="1200" dirty="0" smtClean="0"/>
            <a:t>Require manual syncing while roaming </a:t>
          </a:r>
          <a:endParaRPr lang="en-US" sz="1200" kern="1200" dirty="0"/>
        </a:p>
        <a:p>
          <a:pPr marL="114300" lvl="1" indent="-114300" algn="l" defTabSz="533400" rtl="0">
            <a:lnSpc>
              <a:spcPct val="90000"/>
            </a:lnSpc>
            <a:spcBef>
              <a:spcPct val="0"/>
            </a:spcBef>
            <a:spcAft>
              <a:spcPct val="20000"/>
            </a:spcAft>
            <a:buChar char="••"/>
          </a:pPr>
          <a:r>
            <a:rPr lang="en-US" sz="1200" kern="1200" dirty="0" smtClean="0"/>
            <a:t>Allow camera</a:t>
          </a:r>
          <a:endParaRPr lang="en-US" sz="1200" kern="1200" dirty="0"/>
        </a:p>
        <a:p>
          <a:pPr marL="114300" lvl="1" indent="-114300" algn="l" defTabSz="533400" rtl="0">
            <a:lnSpc>
              <a:spcPct val="90000"/>
            </a:lnSpc>
            <a:spcBef>
              <a:spcPct val="0"/>
            </a:spcBef>
            <a:spcAft>
              <a:spcPct val="20000"/>
            </a:spcAft>
            <a:buChar char="••"/>
          </a:pPr>
          <a:r>
            <a:rPr lang="en-US" sz="1200" kern="1200" dirty="0" smtClean="0"/>
            <a:t>Allow web browsing</a:t>
          </a:r>
          <a:endParaRPr lang="en-US" sz="1200" kern="1200" dirty="0"/>
        </a:p>
      </dsp:txBody>
      <dsp:txXfrm>
        <a:off x="0" y="372013"/>
        <a:ext cx="4041775" cy="2932086"/>
      </dsp:txXfrm>
    </dsp:sp>
    <dsp:sp modelId="{3AAE226E-CE37-40DB-A11C-ACEF88D8710E}">
      <dsp:nvSpPr>
        <dsp:cNvPr id="0" name=""/>
        <dsp:cNvSpPr/>
      </dsp:nvSpPr>
      <dsp:spPr>
        <a:xfrm>
          <a:off x="0" y="3304099"/>
          <a:ext cx="4041775" cy="3695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Supported platforms</a:t>
          </a:r>
          <a:endParaRPr lang="en-US" sz="1600" kern="1200" dirty="0"/>
        </a:p>
      </dsp:txBody>
      <dsp:txXfrm>
        <a:off x="0" y="3304099"/>
        <a:ext cx="4041775" cy="369525"/>
      </dsp:txXfrm>
    </dsp:sp>
    <dsp:sp modelId="{2BB6264A-B87D-4268-952F-398B5942425A}">
      <dsp:nvSpPr>
        <dsp:cNvPr id="0" name=""/>
        <dsp:cNvSpPr/>
      </dsp:nvSpPr>
      <dsp:spPr>
        <a:xfrm>
          <a:off x="0" y="3673625"/>
          <a:ext cx="4041775" cy="950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326" tIns="15240" rIns="85344" bIns="1524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smtClean="0"/>
            <a:t>Apple iOS</a:t>
          </a:r>
          <a:endParaRPr lang="en-US" sz="1200" kern="1200" dirty="0"/>
        </a:p>
        <a:p>
          <a:pPr marL="114300" lvl="1" indent="-114300" algn="l" defTabSz="533400" rtl="0">
            <a:lnSpc>
              <a:spcPct val="90000"/>
            </a:lnSpc>
            <a:spcBef>
              <a:spcPct val="0"/>
            </a:spcBef>
            <a:spcAft>
              <a:spcPct val="20000"/>
            </a:spcAft>
            <a:buChar char="••"/>
          </a:pPr>
          <a:r>
            <a:rPr lang="en-US" sz="1200" kern="1200" dirty="0" smtClean="0"/>
            <a:t>Google Android</a:t>
          </a:r>
          <a:endParaRPr lang="en-US" sz="1200" kern="1200" dirty="0"/>
        </a:p>
        <a:p>
          <a:pPr marL="114300" lvl="1" indent="-114300" algn="l" defTabSz="533400" rtl="0">
            <a:lnSpc>
              <a:spcPct val="90000"/>
            </a:lnSpc>
            <a:spcBef>
              <a:spcPct val="0"/>
            </a:spcBef>
            <a:spcAft>
              <a:spcPct val="20000"/>
            </a:spcAft>
            <a:buChar char="••"/>
          </a:pPr>
          <a:r>
            <a:rPr lang="en-US" sz="1200" kern="1200" dirty="0" smtClean="0"/>
            <a:t>Windows Mobile</a:t>
          </a:r>
          <a:endParaRPr lang="en-US" sz="1200" kern="1200" dirty="0"/>
        </a:p>
        <a:p>
          <a:pPr marL="114300" lvl="1" indent="-114300" algn="l" defTabSz="533400" rtl="0">
            <a:lnSpc>
              <a:spcPct val="90000"/>
            </a:lnSpc>
            <a:spcBef>
              <a:spcPct val="0"/>
            </a:spcBef>
            <a:spcAft>
              <a:spcPct val="20000"/>
            </a:spcAft>
            <a:buChar char="••"/>
          </a:pPr>
          <a:r>
            <a:rPr lang="en-US" sz="1200" kern="1200" dirty="0" smtClean="0"/>
            <a:t>Other platforms that should work include:  Symbian, </a:t>
          </a:r>
          <a:r>
            <a:rPr lang="en-US" sz="1200" kern="1200" dirty="0" err="1" smtClean="0"/>
            <a:t>WebOS</a:t>
          </a:r>
          <a:r>
            <a:rPr lang="en-US" sz="1200" kern="1200" dirty="0" smtClean="0"/>
            <a:t> and Phone 7.</a:t>
          </a:r>
          <a:endParaRPr lang="en-US" sz="1200" kern="1200" dirty="0"/>
        </a:p>
      </dsp:txBody>
      <dsp:txXfrm>
        <a:off x="0" y="3673625"/>
        <a:ext cx="4041775" cy="9509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3435BD-3DB0-4A3E-A545-931710953A1D}">
      <dsp:nvSpPr>
        <dsp:cNvPr id="0" name=""/>
        <dsp:cNvSpPr/>
      </dsp:nvSpPr>
      <dsp:spPr>
        <a:xfrm>
          <a:off x="0" y="3371"/>
          <a:ext cx="8382000" cy="4642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Native iOS integration</a:t>
          </a:r>
          <a:endParaRPr lang="en-US" sz="2000" kern="1200" dirty="0"/>
        </a:p>
      </dsp:txBody>
      <dsp:txXfrm>
        <a:off x="0" y="3371"/>
        <a:ext cx="8382000" cy="464255"/>
      </dsp:txXfrm>
    </dsp:sp>
    <dsp:sp modelId="{11FFAF3B-B5CC-488E-A046-5A45B762A953}">
      <dsp:nvSpPr>
        <dsp:cNvPr id="0" name=""/>
        <dsp:cNvSpPr/>
      </dsp:nvSpPr>
      <dsp:spPr>
        <a:xfrm>
          <a:off x="0" y="467626"/>
          <a:ext cx="8382000" cy="204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17780" rIns="99568" bIns="17780" numCol="1" spcCol="1270" anchor="t" anchorCtr="0">
          <a:noAutofit/>
        </a:bodyPr>
        <a:lstStyle/>
        <a:p>
          <a:pPr marL="228600" lvl="1" indent="-228600" algn="l" defTabSz="711200" rtl="0">
            <a:lnSpc>
              <a:spcPct val="80000"/>
            </a:lnSpc>
            <a:spcBef>
              <a:spcPct val="0"/>
            </a:spcBef>
            <a:spcAft>
              <a:spcPct val="20000"/>
            </a:spcAft>
            <a:buChar char="••"/>
          </a:pPr>
          <a:r>
            <a:rPr lang="en-US" sz="1600" kern="1200" dirty="0" smtClean="0"/>
            <a:t>Native agent with support for all native iOS MDM features</a:t>
          </a:r>
          <a:endParaRPr lang="en-US" sz="1600" kern="1200" dirty="0"/>
        </a:p>
        <a:p>
          <a:pPr marL="228600" lvl="1" indent="-228600" algn="l" defTabSz="711200" rtl="0">
            <a:lnSpc>
              <a:spcPct val="80000"/>
            </a:lnSpc>
            <a:spcBef>
              <a:spcPct val="0"/>
            </a:spcBef>
            <a:spcAft>
              <a:spcPct val="20000"/>
            </a:spcAft>
            <a:buChar char="••"/>
          </a:pPr>
          <a:r>
            <a:rPr lang="en-US" sz="1600" kern="1200" dirty="0" smtClean="0"/>
            <a:t>Removal of MS Exchange dependency </a:t>
          </a:r>
          <a:endParaRPr lang="en-US" sz="1600" kern="1200" dirty="0"/>
        </a:p>
        <a:p>
          <a:pPr marL="228600" lvl="1" indent="-228600" algn="l" defTabSz="711200" rtl="0">
            <a:lnSpc>
              <a:spcPct val="80000"/>
            </a:lnSpc>
            <a:spcBef>
              <a:spcPct val="0"/>
            </a:spcBef>
            <a:spcAft>
              <a:spcPct val="20000"/>
            </a:spcAft>
            <a:buChar char="••"/>
          </a:pPr>
          <a:r>
            <a:rPr lang="en-US" sz="1600" kern="1200" dirty="0" smtClean="0"/>
            <a:t>Easy user enrollment of device into our Mobile Management solution</a:t>
          </a:r>
          <a:endParaRPr lang="en-US" sz="1600" kern="1200" dirty="0"/>
        </a:p>
        <a:p>
          <a:pPr marL="457200" lvl="2" indent="-228600" algn="l" defTabSz="622300" rtl="0">
            <a:lnSpc>
              <a:spcPct val="80000"/>
            </a:lnSpc>
            <a:spcBef>
              <a:spcPct val="0"/>
            </a:spcBef>
            <a:spcAft>
              <a:spcPct val="20000"/>
            </a:spcAft>
            <a:buChar char="••"/>
          </a:pPr>
          <a:r>
            <a:rPr lang="en-US" sz="1400" kern="1200" dirty="0" smtClean="0"/>
            <a:t>User authentication vs. AD/LDAP</a:t>
          </a:r>
          <a:endParaRPr lang="en-US" sz="1400" kern="1200" dirty="0"/>
        </a:p>
        <a:p>
          <a:pPr marL="457200" lvl="2" indent="-228600" algn="l" defTabSz="622300" rtl="0">
            <a:lnSpc>
              <a:spcPct val="80000"/>
            </a:lnSpc>
            <a:spcBef>
              <a:spcPct val="0"/>
            </a:spcBef>
            <a:spcAft>
              <a:spcPct val="20000"/>
            </a:spcAft>
            <a:buChar char="••"/>
          </a:pPr>
          <a:r>
            <a:rPr lang="en-US" sz="1400" kern="1200" dirty="0" smtClean="0"/>
            <a:t>Automatic download of a device certificate</a:t>
          </a:r>
          <a:endParaRPr lang="en-US" sz="1400" kern="1200" dirty="0"/>
        </a:p>
        <a:p>
          <a:pPr marL="457200" lvl="1" indent="-228600" algn="l" defTabSz="622300" rtl="0">
            <a:lnSpc>
              <a:spcPct val="80000"/>
            </a:lnSpc>
            <a:spcBef>
              <a:spcPct val="0"/>
            </a:spcBef>
            <a:spcAft>
              <a:spcPct val="20000"/>
            </a:spcAft>
            <a:buChar char="••"/>
          </a:pPr>
          <a:r>
            <a:rPr lang="en-US" sz="1400" kern="1200" dirty="0" smtClean="0"/>
            <a:t>Identify and block </a:t>
          </a:r>
          <a:r>
            <a:rPr lang="en-US" sz="1400" kern="1200" dirty="0" err="1" smtClean="0"/>
            <a:t>jailbroken</a:t>
          </a:r>
          <a:r>
            <a:rPr lang="en-US" sz="1400" kern="1200" dirty="0" smtClean="0"/>
            <a:t> and other non-compliant devices</a:t>
          </a:r>
          <a:endParaRPr lang="en-US" sz="1400" kern="1200" dirty="0"/>
        </a:p>
        <a:p>
          <a:pPr marL="457200" lvl="1" indent="-228600" algn="l" defTabSz="622300" rtl="0">
            <a:lnSpc>
              <a:spcPct val="80000"/>
            </a:lnSpc>
            <a:spcBef>
              <a:spcPct val="0"/>
            </a:spcBef>
            <a:spcAft>
              <a:spcPct val="20000"/>
            </a:spcAft>
            <a:buChar char="••"/>
          </a:pPr>
          <a:r>
            <a:rPr lang="en-US" sz="1400" kern="1200" dirty="0" smtClean="0"/>
            <a:t>Initial delivery of management and security policies, including all Apple Configuration Utility settings</a:t>
          </a:r>
          <a:endParaRPr lang="en-US" sz="1400" kern="1200" dirty="0"/>
        </a:p>
        <a:p>
          <a:pPr marL="228600" lvl="1" indent="-228600" algn="l" defTabSz="711200" rtl="0">
            <a:lnSpc>
              <a:spcPct val="80000"/>
            </a:lnSpc>
            <a:spcBef>
              <a:spcPct val="0"/>
            </a:spcBef>
            <a:spcAft>
              <a:spcPct val="20000"/>
            </a:spcAft>
            <a:buChar char="••"/>
          </a:pPr>
          <a:r>
            <a:rPr lang="en-US" sz="1600" kern="1200" dirty="0" smtClean="0"/>
            <a:t>Collection of detailed asset information, e.g. device is </a:t>
          </a:r>
          <a:r>
            <a:rPr lang="en-US" sz="1600" kern="1200" dirty="0" err="1" smtClean="0"/>
            <a:t>jailbroken</a:t>
          </a:r>
          <a:r>
            <a:rPr lang="en-US" sz="1600" kern="1200" dirty="0" smtClean="0"/>
            <a:t>, what apps are installed, etc.</a:t>
          </a:r>
          <a:endParaRPr lang="en-US" sz="1600" kern="1200" dirty="0"/>
        </a:p>
        <a:p>
          <a:pPr marL="228600" lvl="1" indent="-228600" algn="l" defTabSz="711200" rtl="0">
            <a:lnSpc>
              <a:spcPct val="80000"/>
            </a:lnSpc>
            <a:spcBef>
              <a:spcPct val="0"/>
            </a:spcBef>
            <a:spcAft>
              <a:spcPts val="900"/>
            </a:spcAft>
            <a:buChar char="••"/>
          </a:pPr>
          <a:r>
            <a:rPr lang="en-US" sz="1600" kern="1200" dirty="0" smtClean="0"/>
            <a:t>Confirm that all security and management policies have been applied to the device</a:t>
          </a:r>
          <a:endParaRPr lang="en-US" sz="1600" kern="1200" dirty="0"/>
        </a:p>
      </dsp:txBody>
      <dsp:txXfrm>
        <a:off x="0" y="467626"/>
        <a:ext cx="8382000" cy="2043421"/>
      </dsp:txXfrm>
    </dsp:sp>
    <dsp:sp modelId="{0A3DD66D-8E36-4FCF-8A1B-76C65A8E55F2}">
      <dsp:nvSpPr>
        <dsp:cNvPr id="0" name=""/>
        <dsp:cNvSpPr/>
      </dsp:nvSpPr>
      <dsp:spPr>
        <a:xfrm>
          <a:off x="0" y="2511048"/>
          <a:ext cx="8382000" cy="4642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Apple Configuration in Mobile Management Console</a:t>
          </a:r>
          <a:endParaRPr lang="en-US" sz="2000" kern="1200" dirty="0"/>
        </a:p>
      </dsp:txBody>
      <dsp:txXfrm>
        <a:off x="0" y="2511048"/>
        <a:ext cx="8382000" cy="464255"/>
      </dsp:txXfrm>
    </dsp:sp>
    <dsp:sp modelId="{A0D50703-FE1A-4F66-B23D-A44D3993C0A0}">
      <dsp:nvSpPr>
        <dsp:cNvPr id="0" name=""/>
        <dsp:cNvSpPr/>
      </dsp:nvSpPr>
      <dsp:spPr>
        <a:xfrm>
          <a:off x="0" y="2975303"/>
          <a:ext cx="8382000" cy="20033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0320" rIns="113792" bIns="20320" numCol="1" spcCol="1270" anchor="t" anchorCtr="0">
          <a:noAutofit/>
        </a:bodyPr>
        <a:lstStyle/>
        <a:p>
          <a:pPr marL="228600" lvl="1" indent="-228600" algn="l" defTabSz="711200" rtl="0">
            <a:lnSpc>
              <a:spcPct val="90000"/>
            </a:lnSpc>
            <a:spcBef>
              <a:spcPct val="0"/>
            </a:spcBef>
            <a:spcAft>
              <a:spcPct val="20000"/>
            </a:spcAft>
            <a:buChar char="••"/>
          </a:pPr>
          <a:r>
            <a:rPr lang="en-US" sz="1600" kern="1200" dirty="0" smtClean="0"/>
            <a:t>Ability to define and deploy Apple configuration settings from Mobile Management console</a:t>
          </a:r>
          <a:endParaRPr lang="en-US" sz="1600" kern="1200" dirty="0"/>
        </a:p>
        <a:p>
          <a:pPr marL="228600" lvl="2" indent="0" algn="l" defTabSz="622300" rtl="0">
            <a:lnSpc>
              <a:spcPct val="90000"/>
            </a:lnSpc>
            <a:spcBef>
              <a:spcPct val="0"/>
            </a:spcBef>
            <a:spcAft>
              <a:spcPct val="20000"/>
            </a:spcAft>
            <a:buChar char="••"/>
          </a:pPr>
          <a:r>
            <a:rPr lang="en-US" sz="1400" kern="1200" dirty="0" smtClean="0"/>
            <a:t> Account and identity – email account, certificates</a:t>
          </a:r>
          <a:endParaRPr lang="en-US" sz="1400" kern="1200" dirty="0"/>
        </a:p>
        <a:p>
          <a:pPr marL="228600" lvl="2" indent="0" algn="l" defTabSz="622300" rtl="0">
            <a:lnSpc>
              <a:spcPct val="90000"/>
            </a:lnSpc>
            <a:spcBef>
              <a:spcPct val="0"/>
            </a:spcBef>
            <a:spcAft>
              <a:spcPct val="20000"/>
            </a:spcAft>
            <a:buChar char="••"/>
          </a:pPr>
          <a:r>
            <a:rPr lang="en-US" sz="1400" kern="1200" dirty="0" smtClean="0"/>
            <a:t> Network settings - VPN/Wireless settings, Proxy settings, etc.</a:t>
          </a:r>
          <a:endParaRPr lang="en-US" sz="1400" kern="1200" dirty="0"/>
        </a:p>
        <a:p>
          <a:pPr marL="228600" lvl="1" indent="0" algn="l" defTabSz="622300" rtl="0">
            <a:lnSpc>
              <a:spcPct val="90000"/>
            </a:lnSpc>
            <a:spcBef>
              <a:spcPct val="0"/>
            </a:spcBef>
            <a:spcAft>
              <a:spcPct val="20000"/>
            </a:spcAft>
            <a:buChar char="••"/>
          </a:pPr>
          <a:r>
            <a:rPr lang="en-US" sz="1400" kern="1200" dirty="0" smtClean="0"/>
            <a:t> Device restrictions - Control iTunes, Safari and other features, etc.</a:t>
          </a:r>
          <a:endParaRPr lang="en-US" sz="1400" kern="1200" dirty="0"/>
        </a:p>
        <a:p>
          <a:pPr marL="228600" lvl="1" indent="0" algn="l" defTabSz="622300" rtl="0">
            <a:lnSpc>
              <a:spcPct val="90000"/>
            </a:lnSpc>
            <a:spcBef>
              <a:spcPct val="0"/>
            </a:spcBef>
            <a:spcAft>
              <a:spcPct val="20000"/>
            </a:spcAft>
            <a:buChar char="••"/>
          </a:pPr>
          <a:r>
            <a:rPr lang="en-US" sz="1400" kern="1200" dirty="0" smtClean="0"/>
            <a:t> Pin/</a:t>
          </a:r>
          <a:r>
            <a:rPr lang="en-US" sz="1400" kern="1200" dirty="0" err="1" smtClean="0"/>
            <a:t>passcode</a:t>
          </a:r>
          <a:r>
            <a:rPr lang="en-US" sz="1400" kern="1200" dirty="0" smtClean="0"/>
            <a:t> requirements</a:t>
          </a:r>
          <a:endParaRPr lang="en-US" sz="1400" kern="1200" dirty="0"/>
        </a:p>
        <a:p>
          <a:pPr marL="228600" lvl="1" indent="-228600" algn="l" defTabSz="711200" rtl="0">
            <a:lnSpc>
              <a:spcPct val="90000"/>
            </a:lnSpc>
            <a:spcBef>
              <a:spcPct val="0"/>
            </a:spcBef>
            <a:spcAft>
              <a:spcPct val="20000"/>
            </a:spcAft>
            <a:buChar char="••"/>
          </a:pPr>
          <a:r>
            <a:rPr lang="en-US" sz="1600" kern="1200" dirty="0" smtClean="0"/>
            <a:t>Automatic download and application of new policies</a:t>
          </a:r>
          <a:endParaRPr lang="en-US" sz="1600" kern="1200" dirty="0"/>
        </a:p>
        <a:p>
          <a:pPr marL="228600" lvl="2" indent="-228600" algn="l" defTabSz="711200" rtl="0">
            <a:lnSpc>
              <a:spcPct val="90000"/>
            </a:lnSpc>
            <a:spcBef>
              <a:spcPct val="0"/>
            </a:spcBef>
            <a:spcAft>
              <a:spcPct val="20000"/>
            </a:spcAft>
            <a:buChar char="••"/>
          </a:pPr>
          <a:r>
            <a:rPr lang="en-US" sz="1600" kern="1200" dirty="0" smtClean="0"/>
            <a:t>Enterprise app store management</a:t>
          </a:r>
          <a:endParaRPr lang="en-US" sz="1600" kern="1200" dirty="0"/>
        </a:p>
        <a:p>
          <a:pPr marL="228600" lvl="2" indent="-228600" algn="l" defTabSz="711200" rtl="0">
            <a:lnSpc>
              <a:spcPct val="90000"/>
            </a:lnSpc>
            <a:spcBef>
              <a:spcPct val="0"/>
            </a:spcBef>
            <a:spcAft>
              <a:spcPct val="20000"/>
            </a:spcAft>
            <a:buChar char="••"/>
          </a:pPr>
          <a:r>
            <a:rPr lang="en-US" sz="1600" kern="1200" dirty="0" smtClean="0"/>
            <a:t>Targeting of policies and app store content based on AD/LDAP and device attributes</a:t>
          </a:r>
          <a:endParaRPr lang="en-US" sz="1600" kern="1200" dirty="0"/>
        </a:p>
      </dsp:txBody>
      <dsp:txXfrm>
        <a:off x="0" y="2975303"/>
        <a:ext cx="8382000" cy="2003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image" Target="../media/image9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1" tIns="47021" rIns="94041" bIns="47021" rtlCol="0"/>
          <a:lstStyle>
            <a:lvl1pPr algn="l">
              <a:defRPr sz="1300"/>
            </a:lvl1pPr>
          </a:lstStyle>
          <a:p>
            <a:pPr>
              <a:defRPr/>
            </a:pPr>
            <a:endParaRPr lang="en-US" dirty="0">
              <a:latin typeface="Calibri" pitchFamily="34" charset="0"/>
            </a:endParaRPr>
          </a:p>
        </p:txBody>
      </p:sp>
      <p:sp>
        <p:nvSpPr>
          <p:cNvPr id="3" name="Date Placeholder 2"/>
          <p:cNvSpPr>
            <a:spLocks noGrp="1"/>
          </p:cNvSpPr>
          <p:nvPr>
            <p:ph type="dt" sz="quarter" idx="1"/>
          </p:nvPr>
        </p:nvSpPr>
        <p:spPr>
          <a:xfrm>
            <a:off x="4008704" y="0"/>
            <a:ext cx="3066733" cy="469106"/>
          </a:xfrm>
          <a:prstGeom prst="rect">
            <a:avLst/>
          </a:prstGeom>
        </p:spPr>
        <p:txBody>
          <a:bodyPr vert="horz" lIns="94041" tIns="47021" rIns="94041" bIns="47021" rtlCol="0"/>
          <a:lstStyle>
            <a:lvl1pPr algn="r">
              <a:defRPr sz="1300"/>
            </a:lvl1pPr>
          </a:lstStyle>
          <a:p>
            <a:pPr>
              <a:defRPr/>
            </a:pPr>
            <a:fld id="{38ED21EF-1646-431D-87E1-4372984CC9F4}" type="datetimeFigureOut">
              <a:rPr lang="en-US">
                <a:latin typeface="Calibri" pitchFamily="34" charset="0"/>
              </a:rPr>
              <a:pPr>
                <a:defRPr/>
              </a:pPr>
              <a:t>6/6/2011</a:t>
            </a:fld>
            <a:endParaRPr lang="en-US" dirty="0">
              <a:latin typeface="Calibri" pitchFamily="34" charset="0"/>
            </a:endParaRPr>
          </a:p>
        </p:txBody>
      </p:sp>
      <p:sp>
        <p:nvSpPr>
          <p:cNvPr id="4" name="Footer Placeholder 3"/>
          <p:cNvSpPr>
            <a:spLocks noGrp="1"/>
          </p:cNvSpPr>
          <p:nvPr>
            <p:ph type="ftr" sz="quarter" idx="2"/>
          </p:nvPr>
        </p:nvSpPr>
        <p:spPr>
          <a:xfrm>
            <a:off x="0" y="8911391"/>
            <a:ext cx="3066733" cy="469106"/>
          </a:xfrm>
          <a:prstGeom prst="rect">
            <a:avLst/>
          </a:prstGeom>
        </p:spPr>
        <p:txBody>
          <a:bodyPr vert="horz" lIns="94041" tIns="47021" rIns="94041" bIns="47021" rtlCol="0" anchor="b"/>
          <a:lstStyle>
            <a:lvl1pPr algn="l">
              <a:defRPr sz="1300"/>
            </a:lvl1pPr>
          </a:lstStyle>
          <a:p>
            <a:pPr>
              <a:defRPr/>
            </a:pPr>
            <a:endParaRPr lang="en-US" dirty="0">
              <a:latin typeface="Calibri" pitchFamily="34" charset="0"/>
            </a:endParaRPr>
          </a:p>
        </p:txBody>
      </p:sp>
      <p:sp>
        <p:nvSpPr>
          <p:cNvPr id="5" name="Slide Number Placeholder 4"/>
          <p:cNvSpPr>
            <a:spLocks noGrp="1"/>
          </p:cNvSpPr>
          <p:nvPr>
            <p:ph type="sldNum" sz="quarter" idx="3"/>
          </p:nvPr>
        </p:nvSpPr>
        <p:spPr>
          <a:xfrm>
            <a:off x="4008704" y="8911391"/>
            <a:ext cx="3066733" cy="469106"/>
          </a:xfrm>
          <a:prstGeom prst="rect">
            <a:avLst/>
          </a:prstGeom>
        </p:spPr>
        <p:txBody>
          <a:bodyPr vert="horz" lIns="94041" tIns="47021" rIns="94041" bIns="47021" rtlCol="0" anchor="b"/>
          <a:lstStyle>
            <a:lvl1pPr algn="r">
              <a:defRPr sz="1300"/>
            </a:lvl1pPr>
          </a:lstStyle>
          <a:p>
            <a:pPr>
              <a:defRPr/>
            </a:pPr>
            <a:fld id="{AF812EFC-5DA8-4918-AF48-019594BE3609}"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 xmlns:p14="http://schemas.microsoft.com/office/powerpoint/2010/main" val="2671765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5" name="Rectangle 5"/>
          <p:cNvSpPr>
            <a:spLocks noGrp="1" noChangeArrowheads="1"/>
          </p:cNvSpPr>
          <p:nvPr>
            <p:ph type="body" sz="quarter" idx="3"/>
          </p:nvPr>
        </p:nvSpPr>
        <p:spPr bwMode="auto">
          <a:xfrm>
            <a:off x="334197" y="3283745"/>
            <a:ext cx="6408684" cy="5367306"/>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246" name="Rectangle 6"/>
          <p:cNvSpPr>
            <a:spLocks noGrp="1" noChangeArrowheads="1"/>
          </p:cNvSpPr>
          <p:nvPr>
            <p:ph type="ftr" sz="quarter" idx="4"/>
          </p:nvPr>
        </p:nvSpPr>
        <p:spPr bwMode="auto">
          <a:xfrm>
            <a:off x="1033090" y="8814500"/>
            <a:ext cx="3648196" cy="2814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100">
                <a:latin typeface="Calibri" pitchFamily="34" charset="0"/>
              </a:defRPr>
            </a:lvl1pPr>
          </a:lstStyle>
          <a:p>
            <a:pPr>
              <a:defRPr/>
            </a:pPr>
            <a:endParaRPr lang="en-US" dirty="0"/>
          </a:p>
        </p:txBody>
      </p:sp>
      <p:sp>
        <p:nvSpPr>
          <p:cNvPr id="10247" name="Rectangle 7"/>
          <p:cNvSpPr>
            <a:spLocks noGrp="1" noChangeArrowheads="1"/>
          </p:cNvSpPr>
          <p:nvPr>
            <p:ph type="sldNum" sz="quarter" idx="5"/>
          </p:nvPr>
        </p:nvSpPr>
        <p:spPr bwMode="auto">
          <a:xfrm>
            <a:off x="334195" y="8814502"/>
            <a:ext cx="544338" cy="27645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100">
                <a:latin typeface="Calibri" pitchFamily="34" charset="0"/>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1620838" y="292100"/>
            <a:ext cx="3835400" cy="2878138"/>
          </a:xfrm>
          <a:prstGeom prst="rect">
            <a:avLst/>
          </a:prstGeom>
          <a:noFill/>
          <a:ln w="12700">
            <a:solidFill>
              <a:prstClr val="black"/>
            </a:solidFill>
          </a:ln>
        </p:spPr>
        <p:txBody>
          <a:bodyPr vert="horz" lIns="94041" tIns="47021" rIns="94041" bIns="47021" rtlCol="0" anchor="ctr"/>
          <a:lstStyle/>
          <a:p>
            <a:endParaRPr lang="en-US" dirty="0"/>
          </a:p>
        </p:txBody>
      </p:sp>
      <p:pic>
        <p:nvPicPr>
          <p:cNvPr id="10" name="Picture 9" descr="Symantec.jpg"/>
          <p:cNvPicPr>
            <a:picLocks noChangeAspect="1"/>
          </p:cNvPicPr>
          <p:nvPr/>
        </p:nvPicPr>
        <p:blipFill>
          <a:blip r:embed="rId2">
            <a:grayscl/>
          </a:blip>
          <a:stretch>
            <a:fillRect/>
          </a:stretch>
        </p:blipFill>
        <p:spPr>
          <a:xfrm>
            <a:off x="5465585" y="8767831"/>
            <a:ext cx="1277294" cy="349568"/>
          </a:xfrm>
          <a:prstGeom prst="rect">
            <a:avLst/>
          </a:prstGeom>
        </p:spPr>
      </p:pic>
    </p:spTree>
    <p:extLst>
      <p:ext uri="{BB962C8B-B14F-4D97-AF65-F5344CB8AC3E}">
        <p14:creationId xmlns="" xmlns:p14="http://schemas.microsoft.com/office/powerpoint/2010/main" val="1708247087"/>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Calibri" pitchFamily="34" charset="0"/>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292100"/>
            <a:ext cx="3835400" cy="2876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77825"/>
            <a:ext cx="4194175" cy="31464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DC676D-A5A9-4380-AF09-5E9BF8ECA083}"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5" name="Rectangle 2"/>
          <p:cNvSpPr>
            <a:spLocks noGrp="1" noRot="1" noChangeAspect="1" noTextEdit="1"/>
          </p:cNvSpPr>
          <p:nvPr>
            <p:ph type="sldImg"/>
          </p:nvPr>
        </p:nvSpPr>
        <p:spPr>
          <a:ln/>
        </p:spPr>
      </p:sp>
      <p:sp>
        <p:nvSpPr>
          <p:cNvPr id="164966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1450" y="377825"/>
            <a:ext cx="4194175" cy="31464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DC676D-A5A9-4380-AF09-5E9BF8ECA08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13</a:t>
            </a:fld>
            <a:endParaRPr lang="en-US" dirty="0"/>
          </a:p>
        </p:txBody>
      </p:sp>
    </p:spTree>
    <p:extLst>
      <p:ext uri="{BB962C8B-B14F-4D97-AF65-F5344CB8AC3E}">
        <p14:creationId xmlns="" xmlns:p14="http://schemas.microsoft.com/office/powerpoint/2010/main" val="337523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14</a:t>
            </a:fld>
            <a:endParaRPr lang="en-US" dirty="0"/>
          </a:p>
        </p:txBody>
      </p:sp>
    </p:spTree>
    <p:extLst>
      <p:ext uri="{BB962C8B-B14F-4D97-AF65-F5344CB8AC3E}">
        <p14:creationId xmlns="" xmlns:p14="http://schemas.microsoft.com/office/powerpoint/2010/main" val="2514938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extLst>
      <p:ext uri="{BB962C8B-B14F-4D97-AF65-F5344CB8AC3E}">
        <p14:creationId xmlns="" xmlns:p14="http://schemas.microsoft.com/office/powerpoint/2010/main" val="173792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16</a:t>
            </a:fld>
            <a:endParaRPr lang="en-US" dirty="0"/>
          </a:p>
        </p:txBody>
      </p:sp>
    </p:spTree>
    <p:extLst>
      <p:ext uri="{BB962C8B-B14F-4D97-AF65-F5344CB8AC3E}">
        <p14:creationId xmlns="" xmlns:p14="http://schemas.microsoft.com/office/powerpoint/2010/main" val="411318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17</a:t>
            </a:fld>
            <a:endParaRPr lang="en-US" dirty="0"/>
          </a:p>
        </p:txBody>
      </p:sp>
    </p:spTree>
    <p:extLst>
      <p:ext uri="{BB962C8B-B14F-4D97-AF65-F5344CB8AC3E}">
        <p14:creationId xmlns="" xmlns:p14="http://schemas.microsoft.com/office/powerpoint/2010/main" val="284592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18</a:t>
            </a:fld>
            <a:endParaRPr lang="en-US" dirty="0"/>
          </a:p>
        </p:txBody>
      </p:sp>
    </p:spTree>
    <p:extLst>
      <p:ext uri="{BB962C8B-B14F-4D97-AF65-F5344CB8AC3E}">
        <p14:creationId xmlns="" xmlns:p14="http://schemas.microsoft.com/office/powerpoint/2010/main" val="162492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 xmlns:p14="http://schemas.microsoft.com/office/powerpoint/2010/main" val="2259552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requisite disclaimer b</a:t>
            </a:r>
            <a:r>
              <a:rPr lang="en-US" dirty="0" smtClean="0"/>
              <a:t>ecause this presentation contains roadmap</a:t>
            </a:r>
            <a:r>
              <a:rPr lang="en-US" baseline="0" dirty="0" smtClean="0"/>
              <a:t> information.</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20</a:t>
            </a:fld>
            <a:endParaRPr lang="en-US" dirty="0"/>
          </a:p>
        </p:txBody>
      </p:sp>
    </p:spTree>
    <p:extLst>
      <p:ext uri="{BB962C8B-B14F-4D97-AF65-F5344CB8AC3E}">
        <p14:creationId xmlns="" xmlns:p14="http://schemas.microsoft.com/office/powerpoint/2010/main" val="3567484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08704" y="9170376"/>
            <a:ext cx="3066733" cy="210121"/>
          </a:xfrm>
          <a:prstGeom prst="rect">
            <a:avLst/>
          </a:prstGeom>
          <a:noFill/>
          <a:ln>
            <a:miter lim="800000"/>
            <a:headEnd/>
            <a:tailEnd/>
          </a:ln>
        </p:spPr>
        <p:txBody>
          <a:bodyPr lIns="94041" tIns="47021" rIns="94041" bIns="47021" anchor="b"/>
          <a:lstStyle/>
          <a:p>
            <a:pPr algn="r">
              <a:defRPr/>
            </a:pPr>
            <a:fld id="{2B5077F1-C4F1-40A7-915A-366986ECABAE}" type="slidenum">
              <a:rPr lang="en-US" sz="1300">
                <a:latin typeface="Arial" pitchFamily="34" charset="0"/>
              </a:rPr>
              <a:pPr algn="r">
                <a:defRPr/>
              </a:pPr>
              <a:t>21</a:t>
            </a:fld>
            <a:endParaRPr lang="en-US" sz="1300" dirty="0">
              <a:latin typeface="Arial" pitchFamily="34" charset="0"/>
            </a:endParaRPr>
          </a:p>
        </p:txBody>
      </p:sp>
      <p:sp>
        <p:nvSpPr>
          <p:cNvPr id="1645570" name="Rectangle 2"/>
          <p:cNvSpPr>
            <a:spLocks noGrp="1" noRot="1" noChangeAspect="1" noChangeArrowheads="1" noTextEdit="1"/>
          </p:cNvSpPr>
          <p:nvPr>
            <p:ph type="sldImg"/>
          </p:nvPr>
        </p:nvSpPr>
        <p:spPr>
          <a:ln/>
        </p:spPr>
      </p:sp>
      <p:sp>
        <p:nvSpPr>
          <p:cNvPr id="1645571" name="Rectangle 3"/>
          <p:cNvSpPr>
            <a:spLocks noGrp="1" noChangeArrowheads="1"/>
          </p:cNvSpPr>
          <p:nvPr>
            <p:ph type="body" idx="1"/>
          </p:nvPr>
        </p:nvSpPr>
        <p:spPr>
          <a:noFill/>
          <a:ln/>
        </p:spPr>
        <p:txBody>
          <a:bodyPr/>
          <a:lstStyle/>
          <a:p>
            <a:pPr eaLnBrk="1" hangingPunct="1"/>
            <a:r>
              <a:rPr lang="en-US" dirty="0" smtClean="0"/>
              <a:t>Now</a:t>
            </a:r>
            <a:r>
              <a:rPr lang="en-US" baseline="0" dirty="0" smtClean="0"/>
              <a:t> we’ll move into the Agent-based technology that’s currently offered in Mobile Management 7.0 SP3</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7" name="Rectangle 7"/>
          <p:cNvSpPr txBox="1">
            <a:spLocks noGrp="1" noChangeArrowheads="1"/>
          </p:cNvSpPr>
          <p:nvPr/>
        </p:nvSpPr>
        <p:spPr bwMode="auto">
          <a:xfrm>
            <a:off x="4008704" y="9170376"/>
            <a:ext cx="3066733" cy="210121"/>
          </a:xfrm>
          <a:prstGeom prst="rect">
            <a:avLst/>
          </a:prstGeom>
          <a:noFill/>
          <a:ln w="9525">
            <a:noFill/>
            <a:miter lim="800000"/>
            <a:headEnd/>
            <a:tailEnd/>
          </a:ln>
        </p:spPr>
        <p:txBody>
          <a:bodyPr lIns="94041" tIns="47021" rIns="94041" bIns="47021" anchor="b"/>
          <a:lstStyle/>
          <a:p>
            <a:pPr algn="r"/>
            <a:fld id="{DC52A057-0A0A-494C-8F11-9AEA984B1E37}" type="slidenum">
              <a:rPr lang="en-US" sz="1300"/>
              <a:pPr algn="r"/>
              <a:t>22</a:t>
            </a:fld>
            <a:endParaRPr lang="en-US" sz="1300" dirty="0"/>
          </a:p>
        </p:txBody>
      </p:sp>
      <p:sp>
        <p:nvSpPr>
          <p:cNvPr id="1647618" name="Rectangle 7"/>
          <p:cNvSpPr txBox="1">
            <a:spLocks noGrp="1" noChangeArrowheads="1"/>
          </p:cNvSpPr>
          <p:nvPr/>
        </p:nvSpPr>
        <p:spPr bwMode="auto">
          <a:xfrm>
            <a:off x="4008704" y="8911391"/>
            <a:ext cx="3066733" cy="469106"/>
          </a:xfrm>
          <a:prstGeom prst="rect">
            <a:avLst/>
          </a:prstGeom>
          <a:noFill/>
          <a:ln w="9525">
            <a:noFill/>
            <a:miter lim="800000"/>
            <a:headEnd/>
            <a:tailEnd/>
          </a:ln>
        </p:spPr>
        <p:txBody>
          <a:bodyPr lIns="94041" tIns="47021" rIns="94041" bIns="47021" anchor="b"/>
          <a:lstStyle/>
          <a:p>
            <a:pPr algn="r"/>
            <a:fld id="{2EC35C0B-3942-4372-BE8A-49D34532FFB3}" type="slidenum">
              <a:rPr lang="en-US" sz="1300"/>
              <a:pPr algn="r"/>
              <a:t>22</a:t>
            </a:fld>
            <a:endParaRPr lang="en-US" sz="1300" dirty="0"/>
          </a:p>
        </p:txBody>
      </p:sp>
      <p:sp>
        <p:nvSpPr>
          <p:cNvPr id="1647619" name="Rectangle 2"/>
          <p:cNvSpPr>
            <a:spLocks noGrp="1" noRot="1" noChangeAspect="1" noChangeArrowheads="1" noTextEdit="1"/>
          </p:cNvSpPr>
          <p:nvPr>
            <p:ph type="sldImg"/>
          </p:nvPr>
        </p:nvSpPr>
        <p:spPr>
          <a:ln/>
        </p:spPr>
      </p:sp>
      <p:sp>
        <p:nvSpPr>
          <p:cNvPr id="1647620" name="Rectangle 3"/>
          <p:cNvSpPr>
            <a:spLocks noGrp="1" noChangeArrowheads="1"/>
          </p:cNvSpPr>
          <p:nvPr>
            <p:ph type="body" idx="1"/>
          </p:nvPr>
        </p:nvSpPr>
        <p:spPr>
          <a:noFill/>
          <a:ln/>
        </p:spPr>
        <p:txBody>
          <a:bodyPr/>
          <a:lstStyle/>
          <a:p>
            <a:pPr marL="228600" indent="-228600">
              <a:buAutoNum type="arabicPeriod"/>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5" name="Rectangle 2"/>
          <p:cNvSpPr>
            <a:spLocks noGrp="1" noRot="1" noChangeAspect="1" noTextEdit="1"/>
          </p:cNvSpPr>
          <p:nvPr>
            <p:ph type="sldImg"/>
          </p:nvPr>
        </p:nvSpPr>
        <p:spPr>
          <a:ln/>
        </p:spPr>
      </p:sp>
      <p:sp>
        <p:nvSpPr>
          <p:cNvPr id="164966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3" name="Rectangle 2"/>
          <p:cNvSpPr>
            <a:spLocks noGrp="1" noRot="1" noChangeAspect="1" noChangeArrowheads="1" noTextEdit="1"/>
          </p:cNvSpPr>
          <p:nvPr>
            <p:ph type="sldImg"/>
          </p:nvPr>
        </p:nvSpPr>
        <p:spPr>
          <a:ln/>
        </p:spPr>
      </p:sp>
      <p:sp>
        <p:nvSpPr>
          <p:cNvPr id="165171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09" name="Rectangle 2"/>
          <p:cNvSpPr>
            <a:spLocks noGrp="1" noRot="1" noChangeAspect="1" noChangeArrowheads="1" noTextEdit="1"/>
          </p:cNvSpPr>
          <p:nvPr>
            <p:ph type="sldImg"/>
          </p:nvPr>
        </p:nvSpPr>
        <p:spPr>
          <a:ln/>
        </p:spPr>
      </p:sp>
      <p:sp>
        <p:nvSpPr>
          <p:cNvPr id="1655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09" name="Rectangle 2"/>
          <p:cNvSpPr>
            <a:spLocks noGrp="1" noRot="1" noChangeAspect="1" noChangeArrowheads="1" noTextEdit="1"/>
          </p:cNvSpPr>
          <p:nvPr>
            <p:ph type="sldImg"/>
          </p:nvPr>
        </p:nvSpPr>
        <p:spPr>
          <a:ln/>
        </p:spPr>
      </p:sp>
      <p:sp>
        <p:nvSpPr>
          <p:cNvPr id="1655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09" name="Rectangle 2"/>
          <p:cNvSpPr>
            <a:spLocks noGrp="1" noRot="1" noChangeAspect="1" noChangeArrowheads="1" noTextEdit="1"/>
          </p:cNvSpPr>
          <p:nvPr>
            <p:ph type="sldImg"/>
          </p:nvPr>
        </p:nvSpPr>
        <p:spPr>
          <a:ln/>
        </p:spPr>
      </p:sp>
      <p:sp>
        <p:nvSpPr>
          <p:cNvPr id="165581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585D6-8E1B-479A-9BDF-BF3B689E797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292100"/>
            <a:ext cx="3838575" cy="2878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292100"/>
            <a:ext cx="3835400" cy="28765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292100"/>
            <a:ext cx="3838575" cy="28781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how our</a:t>
            </a:r>
            <a:r>
              <a:rPr lang="en-US" baseline="0" dirty="0" smtClean="0"/>
              <a:t> mobile products fit into an environment.</a:t>
            </a:r>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38</a:t>
            </a:fld>
            <a:endParaRPr lang="en-US" dirty="0"/>
          </a:p>
        </p:txBody>
      </p:sp>
    </p:spTree>
    <p:extLst>
      <p:ext uri="{BB962C8B-B14F-4D97-AF65-F5344CB8AC3E}">
        <p14:creationId xmlns="" xmlns:p14="http://schemas.microsoft.com/office/powerpoint/2010/main" val="11773784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5" name="Slide Image Placeholder 1"/>
          <p:cNvSpPr>
            <a:spLocks noGrp="1" noRot="1" noChangeAspect="1" noTextEdit="1"/>
          </p:cNvSpPr>
          <p:nvPr>
            <p:ph type="sldImg"/>
          </p:nvPr>
        </p:nvSpPr>
        <p:spPr>
          <a:ln/>
        </p:spPr>
      </p:sp>
      <p:sp>
        <p:nvSpPr>
          <p:cNvPr id="1680386" name="Notes Placeholder 2"/>
          <p:cNvSpPr>
            <a:spLocks noGrp="1"/>
          </p:cNvSpPr>
          <p:nvPr>
            <p:ph type="body" idx="1"/>
          </p:nvPr>
        </p:nvSpPr>
        <p:spPr>
          <a:noFill/>
          <a:ln/>
        </p:spPr>
        <p:txBody>
          <a:bodyPr lIns="94735" tIns="47368" rIns="94735" bIns="47368"/>
          <a:lstStyle/>
          <a:p>
            <a:pPr marL="228600" indent="-228600">
              <a:buFont typeface="Arial" charset="0"/>
              <a:buAutoNum type="arabicPeriod"/>
            </a:pPr>
            <a:endParaRPr lang="en-US" sz="2000" dirty="0" smtClean="0"/>
          </a:p>
        </p:txBody>
      </p:sp>
      <p:sp>
        <p:nvSpPr>
          <p:cNvPr id="1680387" name="Slide Number Placeholder 3"/>
          <p:cNvSpPr txBox="1">
            <a:spLocks noGrp="1"/>
          </p:cNvSpPr>
          <p:nvPr/>
        </p:nvSpPr>
        <p:spPr bwMode="auto">
          <a:xfrm>
            <a:off x="4008706" y="9170377"/>
            <a:ext cx="3066733" cy="210121"/>
          </a:xfrm>
          <a:prstGeom prst="rect">
            <a:avLst/>
          </a:prstGeom>
          <a:noFill/>
          <a:ln w="9525">
            <a:noFill/>
            <a:miter lim="800000"/>
            <a:headEnd/>
            <a:tailEnd/>
          </a:ln>
        </p:spPr>
        <p:txBody>
          <a:bodyPr lIns="94735" tIns="47368" rIns="94735" bIns="47368" anchor="b"/>
          <a:lstStyle/>
          <a:p>
            <a:pPr algn="r" defTabSz="945272"/>
            <a:fld id="{5D027BD1-C44C-4B36-9046-262F888D6B94}" type="slidenum">
              <a:rPr lang="en-US" sz="1200"/>
              <a:pPr algn="r" defTabSz="945272"/>
              <a:t>39</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620838" y="292100"/>
            <a:ext cx="3835400" cy="2876550"/>
          </a:xfrm>
          <a:noFill/>
          <a:ln>
            <a:solidFill>
              <a:srgbClr val="000000"/>
            </a:solidFill>
            <a:miter lim="800000"/>
            <a:headEnd/>
            <a:tailEnd/>
          </a:ln>
        </p:spPr>
      </p:sp>
      <p:sp>
        <p:nvSpPr>
          <p:cNvPr id="32771"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36868" name="Slide Number Placeholder 3"/>
          <p:cNvSpPr>
            <a:spLocks noGrp="1"/>
          </p:cNvSpPr>
          <p:nvPr>
            <p:ph type="sldNum" sz="quarter" idx="5"/>
          </p:nvPr>
        </p:nvSpPr>
        <p:spPr/>
        <p:txBody>
          <a:bodyPr/>
          <a:lstStyle/>
          <a:p>
            <a:pPr algn="r">
              <a:defRPr/>
            </a:pPr>
            <a:fld id="{0749F9D2-5926-423F-A7D8-51D76973EBAE}" type="slidenum">
              <a:rPr lang="en-US" sz="1300">
                <a:solidFill>
                  <a:srgbClr val="000000"/>
                </a:solidFill>
                <a:latin typeface="Arial" pitchFamily="34" charset="0"/>
              </a:rPr>
              <a:pPr algn="r">
                <a:defRPr/>
              </a:pPr>
              <a:t>4</a:t>
            </a:fld>
            <a:endParaRPr lang="en-US" sz="1300" dirty="0">
              <a:solidFill>
                <a:srgbClr val="000000"/>
              </a:solidFill>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08704" y="9170376"/>
            <a:ext cx="3066733" cy="210121"/>
          </a:xfrm>
          <a:prstGeom prst="rect">
            <a:avLst/>
          </a:prstGeom>
          <a:noFill/>
          <a:ln>
            <a:miter lim="800000"/>
            <a:headEnd/>
            <a:tailEnd/>
          </a:ln>
        </p:spPr>
        <p:txBody>
          <a:bodyPr lIns="94041" tIns="47021" rIns="94041" bIns="47021" anchor="b"/>
          <a:lstStyle/>
          <a:p>
            <a:pPr algn="r">
              <a:defRPr/>
            </a:pPr>
            <a:fld id="{E067681B-D528-46E8-9F41-333DD0FD76D6}" type="slidenum">
              <a:rPr lang="en-US" sz="1300">
                <a:latin typeface="Arial" pitchFamily="34" charset="0"/>
              </a:rPr>
              <a:pPr algn="r">
                <a:defRPr/>
              </a:pPr>
              <a:t>40</a:t>
            </a:fld>
            <a:endParaRPr lang="en-US" sz="1300" dirty="0">
              <a:latin typeface="Arial" pitchFamily="34" charset="0"/>
            </a:endParaRPr>
          </a:p>
        </p:txBody>
      </p:sp>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5" name="Rectangle 7"/>
          <p:cNvSpPr txBox="1">
            <a:spLocks noGrp="1" noChangeArrowheads="1"/>
          </p:cNvSpPr>
          <p:nvPr/>
        </p:nvSpPr>
        <p:spPr bwMode="auto">
          <a:xfrm>
            <a:off x="4008704" y="9170376"/>
            <a:ext cx="3066733" cy="210121"/>
          </a:xfrm>
          <a:prstGeom prst="rect">
            <a:avLst/>
          </a:prstGeom>
          <a:noFill/>
          <a:ln w="9525">
            <a:noFill/>
            <a:miter lim="800000"/>
            <a:headEnd/>
            <a:tailEnd/>
          </a:ln>
        </p:spPr>
        <p:txBody>
          <a:bodyPr lIns="94041" tIns="47021" rIns="94041" bIns="47021" anchor="b"/>
          <a:lstStyle/>
          <a:p>
            <a:pPr algn="r"/>
            <a:fld id="{83ED996C-1E9D-4C5F-899B-3EF4DF2BD38F}" type="slidenum">
              <a:rPr lang="en-US" sz="1300"/>
              <a:pPr algn="r"/>
              <a:t>45</a:t>
            </a:fld>
            <a:endParaRPr lang="en-US" sz="1300" dirty="0"/>
          </a:p>
        </p:txBody>
      </p:sp>
      <p:sp>
        <p:nvSpPr>
          <p:cNvPr id="1659906" name="Rectangle 7"/>
          <p:cNvSpPr txBox="1">
            <a:spLocks noGrp="1" noChangeArrowheads="1"/>
          </p:cNvSpPr>
          <p:nvPr/>
        </p:nvSpPr>
        <p:spPr bwMode="auto">
          <a:xfrm>
            <a:off x="4008704" y="8911391"/>
            <a:ext cx="3066733" cy="469106"/>
          </a:xfrm>
          <a:prstGeom prst="rect">
            <a:avLst/>
          </a:prstGeom>
          <a:noFill/>
          <a:ln w="9525">
            <a:noFill/>
            <a:miter lim="800000"/>
            <a:headEnd/>
            <a:tailEnd/>
          </a:ln>
        </p:spPr>
        <p:txBody>
          <a:bodyPr lIns="94041" tIns="47021" rIns="94041" bIns="47021" anchor="b"/>
          <a:lstStyle/>
          <a:p>
            <a:pPr algn="r"/>
            <a:fld id="{A7731BF7-77CF-45C3-9358-50C7861FF66D}" type="slidenum">
              <a:rPr lang="en-US" sz="1300"/>
              <a:pPr algn="r"/>
              <a:t>45</a:t>
            </a:fld>
            <a:endParaRPr lang="en-US" sz="1300" dirty="0"/>
          </a:p>
        </p:txBody>
      </p:sp>
      <p:sp>
        <p:nvSpPr>
          <p:cNvPr id="1659907" name="Rectangle 2"/>
          <p:cNvSpPr>
            <a:spLocks noGrp="1" noRot="1" noChangeAspect="1" noChangeArrowheads="1" noTextEdit="1"/>
          </p:cNvSpPr>
          <p:nvPr>
            <p:ph type="sldImg"/>
          </p:nvPr>
        </p:nvSpPr>
        <p:spPr>
          <a:ln/>
        </p:spPr>
      </p:sp>
      <p:sp>
        <p:nvSpPr>
          <p:cNvPr id="16599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3" name="Rectangle 2"/>
          <p:cNvSpPr>
            <a:spLocks noGrp="1" noRot="1" noChangeAspect="1" noChangeArrowheads="1" noTextEdit="1"/>
          </p:cNvSpPr>
          <p:nvPr>
            <p:ph type="sldImg"/>
          </p:nvPr>
        </p:nvSpPr>
        <p:spPr>
          <a:ln/>
        </p:spPr>
      </p:sp>
      <p:sp>
        <p:nvSpPr>
          <p:cNvPr id="166195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3" name="Rectangle 2"/>
          <p:cNvSpPr>
            <a:spLocks noGrp="1" noRot="1" noChangeAspect="1" noChangeArrowheads="1" noTextEdit="1"/>
          </p:cNvSpPr>
          <p:nvPr>
            <p:ph type="sldImg"/>
          </p:nvPr>
        </p:nvSpPr>
        <p:spPr>
          <a:ln/>
        </p:spPr>
      </p:sp>
      <p:sp>
        <p:nvSpPr>
          <p:cNvPr id="166195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3" name="Rectangle 2"/>
          <p:cNvSpPr>
            <a:spLocks noGrp="1" noRot="1" noChangeAspect="1" noChangeArrowheads="1" noTextEdit="1"/>
          </p:cNvSpPr>
          <p:nvPr>
            <p:ph type="sldImg"/>
          </p:nvPr>
        </p:nvSpPr>
        <p:spPr>
          <a:ln/>
        </p:spPr>
      </p:sp>
      <p:sp>
        <p:nvSpPr>
          <p:cNvPr id="166195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3" name="Rectangle 2"/>
          <p:cNvSpPr>
            <a:spLocks noGrp="1" noRot="1" noChangeAspect="1" noChangeArrowheads="1" noTextEdit="1"/>
          </p:cNvSpPr>
          <p:nvPr>
            <p:ph type="sldImg"/>
          </p:nvPr>
        </p:nvSpPr>
        <p:spPr>
          <a:ln/>
        </p:spPr>
      </p:sp>
      <p:sp>
        <p:nvSpPr>
          <p:cNvPr id="166195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1" name="Rectangle 2"/>
          <p:cNvSpPr>
            <a:spLocks noGrp="1" noRot="1" noChangeAspect="1" noChangeArrowheads="1" noTextEdit="1"/>
          </p:cNvSpPr>
          <p:nvPr>
            <p:ph type="sldImg"/>
          </p:nvPr>
        </p:nvSpPr>
        <p:spPr>
          <a:ln/>
        </p:spPr>
      </p:sp>
      <p:sp>
        <p:nvSpPr>
          <p:cNvPr id="166400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1" name="Rectangle 2"/>
          <p:cNvSpPr>
            <a:spLocks noGrp="1" noRot="1" noChangeAspect="1" noChangeArrowheads="1" noTextEdit="1"/>
          </p:cNvSpPr>
          <p:nvPr>
            <p:ph type="sldImg"/>
          </p:nvPr>
        </p:nvSpPr>
        <p:spPr>
          <a:ln/>
        </p:spPr>
      </p:sp>
      <p:sp>
        <p:nvSpPr>
          <p:cNvPr id="166400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1" name="Rectangle 2"/>
          <p:cNvSpPr>
            <a:spLocks noGrp="1" noRot="1" noChangeAspect="1" noChangeArrowheads="1" noTextEdit="1"/>
          </p:cNvSpPr>
          <p:nvPr>
            <p:ph type="sldImg"/>
          </p:nvPr>
        </p:nvSpPr>
        <p:spPr>
          <a:ln/>
        </p:spPr>
      </p:sp>
      <p:sp>
        <p:nvSpPr>
          <p:cNvPr id="166400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49" name="Rectangle 2"/>
          <p:cNvSpPr>
            <a:spLocks noGrp="1" noRot="1" noChangeAspect="1" noChangeArrowheads="1" noTextEdit="1"/>
          </p:cNvSpPr>
          <p:nvPr>
            <p:ph type="sldImg"/>
          </p:nvPr>
        </p:nvSpPr>
        <p:spPr>
          <a:xfrm>
            <a:off x="1620838" y="292100"/>
            <a:ext cx="3835400" cy="2876550"/>
          </a:xfrm>
          <a:ln/>
        </p:spPr>
      </p:sp>
      <p:sp>
        <p:nvSpPr>
          <p:cNvPr id="1666050" name="Rectangle 3"/>
          <p:cNvSpPr>
            <a:spLocks noGrp="1" noChangeArrowheads="1"/>
          </p:cNvSpPr>
          <p:nvPr>
            <p:ph type="body" idx="1"/>
          </p:nvPr>
        </p:nvSpPr>
        <p:spPr>
          <a:xfrm>
            <a:off x="334195" y="3283744"/>
            <a:ext cx="6408685" cy="5367032"/>
          </a:xfrm>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08704" y="9170376"/>
            <a:ext cx="3066733" cy="210121"/>
          </a:xfrm>
          <a:prstGeom prst="rect">
            <a:avLst/>
          </a:prstGeom>
          <a:noFill/>
          <a:ln>
            <a:miter lim="800000"/>
            <a:headEnd/>
            <a:tailEnd/>
          </a:ln>
        </p:spPr>
        <p:txBody>
          <a:bodyPr lIns="94041" tIns="47021" rIns="94041" bIns="47021" anchor="b"/>
          <a:lstStyle/>
          <a:p>
            <a:pPr algn="r">
              <a:defRPr/>
            </a:pPr>
            <a:fld id="{E067681B-D528-46E8-9F41-333DD0FD76D6}" type="slidenum">
              <a:rPr lang="en-US" sz="1300">
                <a:latin typeface="Arial" pitchFamily="34" charset="0"/>
              </a:rPr>
              <a:pPr algn="r">
                <a:defRPr/>
              </a:pPr>
              <a:t>5</a:t>
            </a:fld>
            <a:endParaRPr lang="en-US" sz="1300" dirty="0">
              <a:latin typeface="Arial" pitchFamily="34" charset="0"/>
            </a:endParaRPr>
          </a:p>
        </p:txBody>
      </p:sp>
      <p:sp>
        <p:nvSpPr>
          <p:cNvPr id="1657858" name="Rectangle 2"/>
          <p:cNvSpPr>
            <a:spLocks noGrp="1" noRot="1" noChangeAspect="1" noChangeArrowheads="1" noTextEdit="1"/>
          </p:cNvSpPr>
          <p:nvPr>
            <p:ph type="sldImg"/>
          </p:nvPr>
        </p:nvSpPr>
        <p:spPr>
          <a:ln/>
        </p:spPr>
      </p:sp>
      <p:sp>
        <p:nvSpPr>
          <p:cNvPr id="16578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49" name="Rectangle 2"/>
          <p:cNvSpPr>
            <a:spLocks noGrp="1" noRot="1" noChangeAspect="1" noChangeArrowheads="1" noTextEdit="1"/>
          </p:cNvSpPr>
          <p:nvPr>
            <p:ph type="sldImg"/>
          </p:nvPr>
        </p:nvSpPr>
        <p:spPr>
          <a:xfrm>
            <a:off x="1620838" y="292100"/>
            <a:ext cx="3835400" cy="2876550"/>
          </a:xfrm>
          <a:ln/>
        </p:spPr>
      </p:sp>
      <p:sp>
        <p:nvSpPr>
          <p:cNvPr id="1666050" name="Rectangle 3"/>
          <p:cNvSpPr>
            <a:spLocks noGrp="1" noChangeArrowheads="1"/>
          </p:cNvSpPr>
          <p:nvPr>
            <p:ph type="body" idx="1"/>
          </p:nvPr>
        </p:nvSpPr>
        <p:spPr>
          <a:xfrm>
            <a:off x="334195" y="3283744"/>
            <a:ext cx="6408685" cy="5367032"/>
          </a:xfrm>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55</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1" name="Rectangle 2"/>
          <p:cNvSpPr>
            <a:spLocks noGrp="1" noRot="1" noChangeAspect="1" noChangeArrowheads="1" noTextEdit="1"/>
          </p:cNvSpPr>
          <p:nvPr>
            <p:ph type="sldImg"/>
          </p:nvPr>
        </p:nvSpPr>
        <p:spPr>
          <a:ln/>
        </p:spPr>
      </p:sp>
      <p:sp>
        <p:nvSpPr>
          <p:cNvPr id="1653762" name="Rectangle 3"/>
          <p:cNvSpPr>
            <a:spLocks noGrp="1" noChangeArrowheads="1"/>
          </p:cNvSpPr>
          <p:nvPr>
            <p:ph type="body" idx="1"/>
          </p:nvPr>
        </p:nvSpPr>
        <p:spPr>
          <a:noFill/>
          <a:ln/>
        </p:spPr>
        <p:txBody>
          <a:bodyPr/>
          <a:lstStyle/>
          <a:p>
            <a:r>
              <a:rPr lang="en-US" dirty="0" smtClean="0"/>
              <a:t>The mobile</a:t>
            </a:r>
            <a:r>
              <a:rPr lang="en-US" baseline="0" dirty="0" smtClean="0"/>
              <a:t> software catalog gives administrators</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1" name="Rectangle 2"/>
          <p:cNvSpPr>
            <a:spLocks noGrp="1" noRot="1" noChangeAspect="1" noChangeArrowheads="1" noTextEdit="1"/>
          </p:cNvSpPr>
          <p:nvPr>
            <p:ph type="sldImg"/>
          </p:nvPr>
        </p:nvSpPr>
        <p:spPr>
          <a:ln/>
        </p:spPr>
      </p:sp>
      <p:sp>
        <p:nvSpPr>
          <p:cNvPr id="165376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1" name="Rectangle 2"/>
          <p:cNvSpPr>
            <a:spLocks noGrp="1" noRot="1" noChangeAspect="1" noChangeArrowheads="1" noTextEdit="1"/>
          </p:cNvSpPr>
          <p:nvPr>
            <p:ph type="sldImg"/>
          </p:nvPr>
        </p:nvSpPr>
        <p:spPr>
          <a:ln/>
        </p:spPr>
      </p:sp>
      <p:sp>
        <p:nvSpPr>
          <p:cNvPr id="165376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xfrm>
            <a:off x="1193800" y="701675"/>
            <a:ext cx="4689475" cy="3517900"/>
          </a:xfrm>
          <a:noFill/>
          <a:ln>
            <a:solidFill>
              <a:srgbClr val="000000"/>
            </a:solidFill>
            <a:miter lim="800000"/>
            <a:headEnd/>
            <a:tailEnd/>
          </a:ln>
        </p:spPr>
      </p:sp>
      <p:sp>
        <p:nvSpPr>
          <p:cNvPr id="46083" name="Rectangle 3"/>
          <p:cNvSpPr>
            <a:spLocks noGrp="1" noChangeArrowheads="1"/>
          </p:cNvSpPr>
          <p:nvPr>
            <p:ph type="body" idx="1"/>
          </p:nvPr>
        </p:nvSpPr>
        <p:spPr>
          <a:xfrm>
            <a:off x="707708" y="4456509"/>
            <a:ext cx="5661660" cy="4223586"/>
          </a:xfrm>
          <a:noFill/>
          <a:ln/>
        </p:spPr>
        <p:txBody>
          <a:bodyPr/>
          <a:lstStyle/>
          <a:p>
            <a:pPr>
              <a:lnSpc>
                <a:spcPct val="80000"/>
              </a:lnSpc>
            </a:pPr>
            <a:r>
              <a:rPr lang="en-US" sz="1000" dirty="0"/>
              <a:t>m.verisign.com</a:t>
            </a:r>
          </a:p>
          <a:p>
            <a:pPr>
              <a:lnSpc>
                <a:spcPct val="80000"/>
              </a:lnSpc>
            </a:pPr>
            <a:r>
              <a:rPr lang="en-US" sz="1000" dirty="0"/>
              <a:t>http://www.iTunes.com/app/VIPAccess</a:t>
            </a:r>
          </a:p>
          <a:p>
            <a:pPr>
              <a:lnSpc>
                <a:spcPct val="80000"/>
              </a:lnSpc>
            </a:pPr>
            <a:endParaRPr lang="en-US" sz="1000" dirty="0"/>
          </a:p>
          <a:p>
            <a:pPr>
              <a:lnSpc>
                <a:spcPct val="80000"/>
              </a:lnSpc>
            </a:pPr>
            <a:r>
              <a:rPr lang="en-US" sz="1000" dirty="0"/>
              <a:t>VIP Access for Mobile</a:t>
            </a:r>
          </a:p>
          <a:p>
            <a:pPr lvl="1">
              <a:lnSpc>
                <a:spcPct val="80000"/>
              </a:lnSpc>
            </a:pPr>
            <a:r>
              <a:rPr lang="en-US" sz="1000" dirty="0"/>
              <a:t>Free download from </a:t>
            </a:r>
            <a:r>
              <a:rPr lang="en-US" sz="1000" b="1" dirty="0"/>
              <a:t>m.verisign.com</a:t>
            </a:r>
            <a:r>
              <a:rPr lang="en-US" sz="1000" dirty="0"/>
              <a:t> for both web browser and mobile browser</a:t>
            </a:r>
          </a:p>
          <a:p>
            <a:pPr lvl="1">
              <a:lnSpc>
                <a:spcPct val="80000"/>
              </a:lnSpc>
            </a:pPr>
            <a:r>
              <a:rPr lang="en-US" sz="1000" dirty="0"/>
              <a:t>iPhone version can be downloaded from Apple iPhone/iTune AppStore</a:t>
            </a:r>
          </a:p>
          <a:p>
            <a:pPr lvl="2">
              <a:lnSpc>
                <a:spcPct val="80000"/>
              </a:lnSpc>
            </a:pPr>
            <a:r>
              <a:rPr lang="en-US" sz="1000" dirty="0"/>
              <a:t>Keyword search “</a:t>
            </a:r>
            <a:r>
              <a:rPr lang="en-US" sz="1000" dirty="0">
                <a:solidFill>
                  <a:schemeClr val="hlink"/>
                </a:solidFill>
              </a:rPr>
              <a:t>VIP Access</a:t>
            </a:r>
            <a:r>
              <a:rPr lang="en-US" sz="1000" dirty="0"/>
              <a:t>” </a:t>
            </a:r>
          </a:p>
          <a:p>
            <a:pPr lvl="2">
              <a:lnSpc>
                <a:spcPct val="80000"/>
              </a:lnSpc>
            </a:pPr>
            <a:r>
              <a:rPr lang="en-US" sz="1000" dirty="0"/>
              <a:t>Now: US, UK and Australia, Germany, Greece, France, Italy, Spain, The Netherlands and Austria</a:t>
            </a:r>
          </a:p>
          <a:p>
            <a:pPr lvl="2">
              <a:lnSpc>
                <a:spcPct val="125000"/>
              </a:lnSpc>
            </a:pPr>
            <a:r>
              <a:rPr lang="en-US" sz="1000" dirty="0"/>
              <a:t>Recommended by Apple’s AppStore - What’s HOT category in recent two weeks. </a:t>
            </a:r>
          </a:p>
          <a:p>
            <a:pPr lvl="2">
              <a:lnSpc>
                <a:spcPct val="125000"/>
              </a:lnSpc>
            </a:pPr>
            <a:r>
              <a:rPr lang="en-US" sz="1000" dirty="0"/>
              <a:t>Over 20,000 downloads.  2,400 downloads one day</a:t>
            </a:r>
          </a:p>
          <a:p>
            <a:pPr>
              <a:lnSpc>
                <a:spcPct val="80000"/>
              </a:lnSpc>
            </a:pPr>
            <a:endParaRPr lang="en-US" sz="1000" dirty="0"/>
          </a:p>
          <a:p>
            <a:pPr>
              <a:lnSpc>
                <a:spcPct val="80000"/>
              </a:lnSpc>
            </a:pPr>
            <a:r>
              <a:rPr lang="en-US" sz="1000" dirty="0"/>
              <a:t>Product Offering</a:t>
            </a:r>
          </a:p>
          <a:p>
            <a:pPr lvl="1">
              <a:lnSpc>
                <a:spcPct val="80000"/>
              </a:lnSpc>
            </a:pPr>
            <a:r>
              <a:rPr lang="en-US" sz="1000" dirty="0"/>
              <a:t>Official Support</a:t>
            </a:r>
          </a:p>
          <a:p>
            <a:pPr lvl="2">
              <a:lnSpc>
                <a:spcPct val="80000"/>
              </a:lnSpc>
            </a:pPr>
            <a:r>
              <a:rPr lang="en-US" sz="1000" dirty="0"/>
              <a:t>AT &amp; T, Sprint, VZ (BB only), Airtel, Vodafone and O2</a:t>
            </a:r>
          </a:p>
          <a:p>
            <a:pPr lvl="2">
              <a:lnSpc>
                <a:spcPct val="80000"/>
              </a:lnSpc>
            </a:pPr>
            <a:r>
              <a:rPr lang="en-US" sz="1000" dirty="0"/>
              <a:t>Over 100 popular phones across 3 countries including BlackBerry, iPhone and J2ME phones and new supported phones are added monthly</a:t>
            </a:r>
          </a:p>
          <a:p>
            <a:pPr>
              <a:lnSpc>
                <a:spcPct val="80000"/>
              </a:lnSpc>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6" name="Rectangle 2"/>
          <p:cNvSpPr>
            <a:spLocks noGrp="1" noRot="1" noChangeAspect="1" noChangeArrowheads="1" noTextEdit="1"/>
          </p:cNvSpPr>
          <p:nvPr>
            <p:ph type="sldImg"/>
          </p:nvPr>
        </p:nvSpPr>
        <p:spPr>
          <a:ln/>
        </p:spPr>
      </p:sp>
      <p:sp>
        <p:nvSpPr>
          <p:cNvPr id="1700867"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90000"/>
              </a:lnSpc>
              <a:spcBef>
                <a:spcPct val="20000"/>
              </a:spcBef>
              <a:spcAft>
                <a:spcPct val="2000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a:t>
            </a:fld>
            <a:endParaRPr lang="en-US" dirty="0"/>
          </a:p>
        </p:txBody>
      </p:sp>
    </p:spTree>
    <p:extLst>
      <p:ext uri="{BB962C8B-B14F-4D97-AF65-F5344CB8AC3E}">
        <p14:creationId xmlns="" xmlns:p14="http://schemas.microsoft.com/office/powerpoint/2010/main" val="121170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0" y="292100"/>
            <a:ext cx="3838575" cy="28781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4008704" y="9170376"/>
            <a:ext cx="3066733" cy="210121"/>
          </a:xfrm>
          <a:prstGeom prst="rect">
            <a:avLst/>
          </a:prstGeom>
          <a:noFill/>
          <a:ln>
            <a:miter lim="800000"/>
            <a:headEnd/>
            <a:tailEnd/>
          </a:ln>
        </p:spPr>
        <p:txBody>
          <a:bodyPr lIns="94041" tIns="47021" rIns="94041" bIns="47021" anchor="b"/>
          <a:lstStyle/>
          <a:p>
            <a:pPr algn="r">
              <a:defRPr/>
            </a:pPr>
            <a:fld id="{2B5077F1-C4F1-40A7-915A-366986ECABAE}" type="slidenum">
              <a:rPr lang="en-US" sz="1300">
                <a:latin typeface="Arial" pitchFamily="34" charset="0"/>
              </a:rPr>
              <a:pPr algn="r">
                <a:defRPr/>
              </a:pPr>
              <a:t>9</a:t>
            </a:fld>
            <a:endParaRPr lang="en-US" sz="1300" dirty="0">
              <a:latin typeface="Arial" pitchFamily="34" charset="0"/>
            </a:endParaRPr>
          </a:p>
        </p:txBody>
      </p:sp>
      <p:sp>
        <p:nvSpPr>
          <p:cNvPr id="1645570" name="Rectangle 2"/>
          <p:cNvSpPr>
            <a:spLocks noGrp="1" noRot="1" noChangeAspect="1" noChangeArrowheads="1" noTextEdit="1"/>
          </p:cNvSpPr>
          <p:nvPr>
            <p:ph type="sldImg"/>
          </p:nvPr>
        </p:nvSpPr>
        <p:spPr>
          <a:ln/>
        </p:spPr>
      </p:sp>
      <p:sp>
        <p:nvSpPr>
          <p:cNvPr id="1645571" name="Rectangle 3"/>
          <p:cNvSpPr>
            <a:spLocks noGrp="1" noChangeArrowheads="1"/>
          </p:cNvSpPr>
          <p:nvPr>
            <p:ph type="body" idx="1"/>
          </p:nvPr>
        </p:nvSpPr>
        <p:spPr>
          <a:noFill/>
          <a:ln/>
        </p:spPr>
        <p:txBody>
          <a:bodyPr/>
          <a:lstStyle/>
          <a:p>
            <a:pPr eaLnBrk="1" hangingPunct="1"/>
            <a:r>
              <a:rPr lang="en-US" dirty="0" smtClean="0"/>
              <a:t>Now lets look at the Agentless technology that is used to manage Apple</a:t>
            </a:r>
            <a:r>
              <a:rPr lang="en-US" baseline="0" dirty="0" smtClean="0"/>
              <a:t> iOS and Google Android devices.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SBD.004_simple_bar.png"/>
          <p:cNvPicPr>
            <a:picLocks noChangeAspect="1"/>
          </p:cNvPicPr>
          <p:nvPr userDrawn="1"/>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Mobile Solutions</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a:solidFill>
                  <a:schemeClr val="tx1"/>
                </a:solidFill>
              </a:defRPr>
            </a:lvl1pPr>
          </a:lstStyle>
          <a:p>
            <a:r>
              <a:rPr lang="en-US" dirty="0" smtClean="0"/>
              <a:t>Click to add title</a:t>
            </a:r>
            <a:endParaRPr lang="en-US" dirty="0"/>
          </a:p>
        </p:txBody>
      </p:sp>
      <p:sp>
        <p:nvSpPr>
          <p:cNvPr id="3076" name="Rectangle 4"/>
          <p:cNvSpPr>
            <a:spLocks noGrp="1" noChangeArrowheads="1"/>
          </p:cNvSpPr>
          <p:nvPr>
            <p:ph type="subTitle" idx="1" hasCustomPrompt="1"/>
          </p:nvPr>
        </p:nvSpPr>
        <p:spPr bwMode="gray">
          <a:xfrm>
            <a:off x="685800" y="5181600"/>
            <a:ext cx="6172200" cy="381000"/>
          </a:xfrm>
        </p:spPr>
        <p:txBody>
          <a:bodyPr anchor="t" anchorCtr="0"/>
          <a:lstStyle>
            <a:lvl1pPr marL="0" indent="0">
              <a:buFontTx/>
              <a:buNone/>
              <a:defRPr sz="2400" b="1" baseline="0"/>
            </a:lvl1pPr>
          </a:lstStyle>
          <a:p>
            <a:r>
              <a:rPr lang="en-US" dirty="0" smtClean="0"/>
              <a:t>Click to add presenter’s name</a:t>
            </a:r>
            <a:endParaRPr lang="en-US" dirty="0"/>
          </a:p>
        </p:txBody>
      </p:sp>
      <p:sp>
        <p:nvSpPr>
          <p:cNvPr id="19" name="Text Placeholder 18"/>
          <p:cNvSpPr>
            <a:spLocks noGrp="1"/>
          </p:cNvSpPr>
          <p:nvPr>
            <p:ph type="body" sz="quarter" idx="10" hasCustomPrompt="1"/>
          </p:nvPr>
        </p:nvSpPr>
        <p:spPr>
          <a:xfrm>
            <a:off x="685800" y="5600075"/>
            <a:ext cx="6172200" cy="38100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2">
                    <a:lumMod val="50000"/>
                  </a:schemeClr>
                </a:solidFill>
                <a:latin typeface="+mn-lt"/>
                <a:ea typeface="+mn-ea"/>
                <a:cs typeface="+mn-cs"/>
              </a:defRPr>
            </a:lvl1pPr>
          </a:lstStyle>
          <a:p>
            <a:pPr lvl="0"/>
            <a:r>
              <a:rPr lang="en-US" dirty="0" smtClean="0"/>
              <a:t>Click to add presenter’s title</a:t>
            </a:r>
            <a:endParaRPr lang="en-US" dirty="0"/>
          </a:p>
        </p:txBody>
      </p:sp>
      <p:sp>
        <p:nvSpPr>
          <p:cNvPr id="22" name="Date Placeholder 3"/>
          <p:cNvSpPr>
            <a:spLocks noGrp="1"/>
          </p:cNvSpPr>
          <p:nvPr>
            <p:ph type="dt" sz="half" idx="2"/>
          </p:nvPr>
        </p:nvSpPr>
        <p:spPr>
          <a:xfrm>
            <a:off x="7224010" y="5181601"/>
            <a:ext cx="1219200" cy="3048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2">
                    <a:lumMod val="50000"/>
                  </a:schemeClr>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11" name="Picture 33" descr="SYM_Horiz_RGB.png"/>
          <p:cNvPicPr>
            <a:picLocks noChangeAspect="1"/>
          </p:cNvPicPr>
          <p:nvPr userDrawn="1"/>
        </p:nvPicPr>
        <p:blipFill>
          <a:blip r:embed="rId3" cstate="print"/>
          <a:srcRect/>
          <a:stretch>
            <a:fillRect/>
          </a:stretch>
        </p:blipFill>
        <p:spPr bwMode="auto">
          <a:xfrm>
            <a:off x="796925" y="730250"/>
            <a:ext cx="2798763" cy="736600"/>
          </a:xfrm>
          <a:prstGeom prst="rect">
            <a:avLst/>
          </a:prstGeom>
          <a:noFill/>
          <a:ln w="9525">
            <a:noFill/>
            <a:miter lim="800000"/>
            <a:headEnd/>
            <a:tailEnd/>
          </a:ln>
        </p:spPr>
      </p:pic>
      <p:pic>
        <p:nvPicPr>
          <p:cNvPr id="86018"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8602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2"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3"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6"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7"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8"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29"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0"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3" name="Picture 1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4"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5" name="Picture 1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6" name="Picture 2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7" name="Picture 2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38" name="Picture 2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45" name="Picture 29"/>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46" name="Picture 30"/>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47" name="Picture 31"/>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48" name="Picture 32"/>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49" name="Picture 33"/>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050" name="Picture 34"/>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1130451"/>
            <a:ext cx="7058026" cy="3033903"/>
          </a:xfrm>
        </p:spPr>
        <p:txBody>
          <a:bodyPr/>
          <a:lstStyle>
            <a:lvl1pPr marL="0" indent="0">
              <a:lnSpc>
                <a:spcPct val="120000"/>
              </a:lnSpc>
              <a:spcAft>
                <a:spcPts val="0"/>
              </a:spcAft>
              <a:buNone/>
              <a:defRPr sz="3200" baseline="0"/>
            </a:lvl1pPr>
          </a:lstStyle>
          <a:p>
            <a:pPr lvl="0"/>
            <a:r>
              <a:rPr lang="en-US" dirty="0" smtClean="0"/>
              <a:t>This is a sample quote slide.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Symantec Mobile Solutions</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9" name="Text Placeholder 8"/>
          <p:cNvSpPr>
            <a:spLocks noGrp="1" noChangeAspect="1"/>
          </p:cNvSpPr>
          <p:nvPr>
            <p:ph type="body" sz="quarter" idx="16" hasCustomPrompt="1"/>
          </p:nvPr>
        </p:nvSpPr>
        <p:spPr>
          <a:xfrm>
            <a:off x="5410200" y="2957960"/>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503420" y="112130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
        <p:nvSpPr>
          <p:cNvPr id="25" name="Text Placeholder 24"/>
          <p:cNvSpPr>
            <a:spLocks noGrp="1"/>
          </p:cNvSpPr>
          <p:nvPr>
            <p:ph type="body" sz="quarter" idx="15" hasCustomPrompt="1"/>
          </p:nvPr>
        </p:nvSpPr>
        <p:spPr>
          <a:xfrm>
            <a:off x="4100060" y="4267200"/>
            <a:ext cx="3716592" cy="914400"/>
          </a:xfrm>
        </p:spPr>
        <p:txBody>
          <a:bodyPr/>
          <a:lstStyle>
            <a:lvl1pPr marL="0" indent="0">
              <a:buNone/>
              <a:defRPr sz="20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4191000"/>
            <a:ext cx="3221292" cy="914400"/>
          </a:xfrm>
        </p:spPr>
        <p:txBody>
          <a:bodyPr/>
          <a:lstStyle>
            <a:lvl1pPr marL="0" indent="0">
              <a:buNone/>
              <a:defRPr sz="1800" b="1" i="1" baseline="0">
                <a:solidFill>
                  <a:schemeClr val="bg2">
                    <a:lumMod val="50000"/>
                  </a:schemeClr>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smtClean="0"/>
              <a:t>Name of Person Quoted,</a:t>
            </a:r>
            <a:br>
              <a:rPr lang="en-US" dirty="0" smtClean="0"/>
            </a:br>
            <a:r>
              <a:rPr lang="en-US" dirty="0" smtClean="0"/>
              <a:t>XYZ Company</a:t>
            </a:r>
            <a:endParaRPr lang="en-US" dirty="0"/>
          </a:p>
        </p:txBody>
      </p:sp>
      <p:sp>
        <p:nvSpPr>
          <p:cNvPr id="23" name="Text Placeholder 22"/>
          <p:cNvSpPr>
            <a:spLocks noGrp="1"/>
          </p:cNvSpPr>
          <p:nvPr>
            <p:ph type="body" sz="quarter" idx="14" hasCustomPrompt="1"/>
          </p:nvPr>
        </p:nvSpPr>
        <p:spPr>
          <a:xfrm>
            <a:off x="4152900" y="1162050"/>
            <a:ext cx="4238625" cy="3886200"/>
          </a:xfrm>
        </p:spPr>
        <p:txBody>
          <a:bodyPr/>
          <a:lstStyle>
            <a:lvl1pPr marL="0" indent="0">
              <a:lnSpc>
                <a:spcPct val="120000"/>
              </a:lnSpc>
              <a:spcAft>
                <a:spcPts val="0"/>
              </a:spcAft>
              <a:buNone/>
              <a:defRPr sz="3000" baseline="0"/>
            </a:lvl1pPr>
          </a:lstStyle>
          <a:p>
            <a:pPr lvl="0"/>
            <a:r>
              <a:rPr lang="en-US" dirty="0" smtClean="0"/>
              <a:t>This is a sample quote slide with photo. Type your quotation inside the quotation marks. Click the edge of the quotation marks and drag them into place.</a:t>
            </a:r>
            <a:endParaRPr lang="en-US" dirty="0"/>
          </a:p>
        </p:txBody>
      </p:sp>
      <p:sp>
        <p:nvSpPr>
          <p:cNvPr id="2" name="Rectangle 5"/>
          <p:cNvSpPr>
            <a:spLocks noGrp="1" noChangeArrowheads="1"/>
          </p:cNvSpPr>
          <p:nvPr>
            <p:ph type="ftr" sz="quarter" idx="10"/>
          </p:nvPr>
        </p:nvSpPr>
        <p:spPr>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rtl="0" eaLnBrk="0" fontAlgn="base" hangingPunct="0">
              <a:spcBef>
                <a:spcPct val="0"/>
              </a:spcBef>
              <a:spcAft>
                <a:spcPct val="0"/>
              </a:spcAft>
              <a:defRPr lang="en-US" sz="1200" kern="1200" smtClean="0">
                <a:solidFill>
                  <a:schemeClr val="bg2">
                    <a:lumMod val="50000"/>
                  </a:schemeClr>
                </a:solidFill>
                <a:latin typeface="Calibri" pitchFamily="34" charset="0"/>
                <a:ea typeface="+mn-ea"/>
                <a:cs typeface="Calibri" pitchFamily="34" charset="0"/>
              </a:defRPr>
            </a:lvl1pPr>
          </a:lstStyle>
          <a:p>
            <a:pPr>
              <a:defRPr/>
            </a:pPr>
            <a:r>
              <a:rPr lang="en-US" dirty="0" smtClean="0"/>
              <a:t>Symantec Mobile Solutions</a:t>
            </a:r>
            <a:endParaRPr lang="en-US" dirty="0"/>
          </a:p>
        </p:txBody>
      </p:sp>
      <p:sp>
        <p:nvSpPr>
          <p:cNvPr id="3" name="Rectangle 6"/>
          <p:cNvSpPr>
            <a:spLocks noGrp="1" noChangeArrowheads="1"/>
          </p:cNvSpPr>
          <p:nvPr>
            <p:ph type="sldNum" sz="quarter" idx="11"/>
          </p:nvPr>
        </p:nvSpPr>
        <p:spPr>
          <a:ln/>
        </p:spPr>
        <p:txBody>
          <a:bodyPr/>
          <a:lstStyle>
            <a:lvl1pPr>
              <a:defRPr>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371600"/>
            <a:ext cx="2290482" cy="2667000"/>
          </a:xfrm>
          <a:prstGeom prst="roundRect">
            <a:avLst>
              <a:gd name="adj" fmla="val 6273"/>
            </a:avLst>
          </a:prstGeom>
          <a:ln w="12700">
            <a:solidFill>
              <a:schemeClr val="bg2"/>
            </a:solidFill>
          </a:ln>
        </p:spPr>
        <p:txBody>
          <a:bodyPr anchor="ctr" anchorCtr="0"/>
          <a:lstStyle>
            <a:lvl1pPr marL="0" indent="0" algn="ctr">
              <a:buNone/>
              <a:defRPr/>
            </a:lvl1pPr>
          </a:lstStyle>
          <a:p>
            <a:r>
              <a:rPr lang="en-US" dirty="0" smtClean="0"/>
              <a:t>Insert Photo Here</a:t>
            </a:r>
            <a:endParaRPr lang="en-US" dirty="0"/>
          </a:p>
        </p:txBody>
      </p:sp>
      <p:sp>
        <p:nvSpPr>
          <p:cNvPr id="9" name="Text Placeholder 8"/>
          <p:cNvSpPr>
            <a:spLocks noGrp="1" noChangeAspect="1"/>
          </p:cNvSpPr>
          <p:nvPr>
            <p:ph type="body" sz="quarter" idx="17" hasCustomPrompt="1"/>
          </p:nvPr>
        </p:nvSpPr>
        <p:spPr>
          <a:xfrm>
            <a:off x="5230368" y="4518285"/>
            <a:ext cx="484632" cy="374904"/>
          </a:xfrm>
          <a:blipFill>
            <a:blip r:embed="rId2" cstate="screen"/>
            <a:stretch>
              <a:fillRect/>
            </a:stretch>
          </a:blipFill>
        </p:spPr>
        <p:txBody>
          <a:bodyPr/>
          <a:lstStyle>
            <a:lvl1pPr marL="0" indent="0">
              <a:buNone/>
              <a:defRPr sz="800"/>
            </a:lvl1pPr>
          </a:lstStyle>
          <a:p>
            <a:pPr lvl="0"/>
            <a:r>
              <a:rPr lang="en-US" dirty="0" smtClean="0"/>
              <a:t> </a:t>
            </a:r>
            <a:endParaRPr lang="en-US" dirty="0"/>
          </a:p>
        </p:txBody>
      </p:sp>
      <p:sp>
        <p:nvSpPr>
          <p:cNvPr id="10" name="Text Placeholder 8"/>
          <p:cNvSpPr>
            <a:spLocks noGrp="1" noChangeAspect="1"/>
          </p:cNvSpPr>
          <p:nvPr>
            <p:ph type="body" sz="quarter" idx="18" hasCustomPrompt="1"/>
          </p:nvPr>
        </p:nvSpPr>
        <p:spPr>
          <a:xfrm>
            <a:off x="3675888" y="1184148"/>
            <a:ext cx="484632" cy="374904"/>
          </a:xfrm>
          <a:blipFill>
            <a:blip r:embed="rId3" cstate="screen"/>
            <a:stretch>
              <a:fillRect/>
            </a:stretch>
          </a:blipFill>
        </p:spPr>
        <p:txBody>
          <a:bodyPr/>
          <a:lstStyle>
            <a:lvl1pPr marL="0" indent="0">
              <a:buNone/>
              <a:defRPr sz="800"/>
            </a:lvl1pPr>
          </a:lstStyle>
          <a:p>
            <a:pPr lvl="0"/>
            <a:r>
              <a:rPr lang="en-US" dirty="0" smtClean="0"/>
              <a:t> </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 External">
    <p:spTree>
      <p:nvGrpSpPr>
        <p:cNvPr id="1" name=""/>
        <p:cNvGrpSpPr/>
        <p:nvPr/>
      </p:nvGrpSpPr>
      <p:grpSpPr>
        <a:xfrm>
          <a:off x="0" y="0"/>
          <a:ext cx="0" cy="0"/>
          <a:chOff x="0" y="0"/>
          <a:chExt cx="0" cy="0"/>
        </a:xfrm>
      </p:grpSpPr>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userDrawn="1"/>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Mobile Solutions</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562600"/>
            <a:ext cx="7659688" cy="7157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Copyright © 2010 Symantec Corporation. All rights reserved. </a:t>
            </a:r>
            <a:r>
              <a:rPr lang="en-US" sz="800" dirty="0" smtClean="0">
                <a:latin typeface="Calibri" pitchFamily="34" charset="0"/>
              </a:rPr>
              <a:t>Symantec and the Symantec Logo are trademarks or registered trademarks of Symantec Corporation or its affiliates in the U.S. and other countries.  Other names may be trademarks of their respective owners.</a:t>
            </a:r>
          </a:p>
          <a:p>
            <a:pPr marL="0" indent="0" algn="l">
              <a:lnSpc>
                <a:spcPct val="90000"/>
              </a:lnSpc>
              <a:buNone/>
            </a:pPr>
            <a:endParaRPr lang="en-US" sz="800" dirty="0" smtClean="0">
              <a:latin typeface="Calibri" pitchFamily="34" charset="0"/>
            </a:endParaRPr>
          </a:p>
          <a:p>
            <a:pPr marL="0" indent="0" algn="l">
              <a:lnSpc>
                <a:spcPct val="90000"/>
              </a:lnSpc>
              <a:buNone/>
            </a:pPr>
            <a:r>
              <a:rPr lang="en-US" sz="800" dirty="0" smtClean="0">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pic>
        <p:nvPicPr>
          <p:cNvPr id="9" name="Picture 8" descr="SYMANTEC_LOGO.png"/>
          <p:cNvPicPr>
            <a:picLocks noChangeAspect="1"/>
          </p:cNvPicPr>
          <p:nvPr userDrawn="1"/>
        </p:nvPicPr>
        <p:blipFill>
          <a:blip r:embed="rId3" cstate="screen"/>
          <a:stretch>
            <a:fillRect/>
          </a:stretch>
        </p:blipFill>
        <p:spPr>
          <a:xfrm>
            <a:off x="569798" y="637083"/>
            <a:ext cx="2798064" cy="1007986"/>
          </a:xfrm>
          <a:prstGeom prst="rect">
            <a:avLst/>
          </a:prstGeom>
        </p:spPr>
      </p:pic>
      <p:pic>
        <p:nvPicPr>
          <p:cNvPr id="8909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8909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3"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4"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5"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6"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7"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8"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099" name="Picture 1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0"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1" name="Picture 1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2" name="Picture 2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3" name="Picture 2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4" name="Picture 2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5" name="Picture 29"/>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6" name="Picture 30"/>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7" name="Picture 31"/>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8" name="Picture 32"/>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09" name="Picture 33"/>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9110" name="Picture 34"/>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 Internal">
    <p:spTree>
      <p:nvGrpSpPr>
        <p:cNvPr id="1" name=""/>
        <p:cNvGrpSpPr/>
        <p:nvPr/>
      </p:nvGrpSpPr>
      <p:grpSpPr>
        <a:xfrm>
          <a:off x="0" y="0"/>
          <a:ext cx="0" cy="0"/>
          <a:chOff x="0" y="0"/>
          <a:chExt cx="0" cy="0"/>
        </a:xfrm>
      </p:grpSpPr>
      <p:sp>
        <p:nvSpPr>
          <p:cNvPr id="10" name="Rectangle 3"/>
          <p:cNvSpPr txBox="1">
            <a:spLocks noChangeArrowheads="1"/>
          </p:cNvSpPr>
          <p:nvPr userDrawn="1"/>
        </p:nvSpPr>
        <p:spPr bwMode="gray">
          <a:xfrm>
            <a:off x="685800" y="2667000"/>
            <a:ext cx="7772400" cy="9144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smtClean="0">
                <a:ln>
                  <a:noFill/>
                </a:ln>
                <a:solidFill>
                  <a:schemeClr val="tx1"/>
                </a:solidFill>
                <a:effectLst/>
                <a:uLnTx/>
                <a:uFillTx/>
                <a:latin typeface="+mj-lt"/>
                <a:ea typeface="+mj-ea"/>
                <a:cs typeface="+mj-cs"/>
              </a:rPr>
              <a:t>Thank you!</a:t>
            </a:r>
            <a:endParaRPr kumimoji="0" lang="en-US" sz="3400" b="1" i="0" u="none" strike="noStrike" kern="0" cap="none" spc="0" normalizeH="0" baseline="0" noProof="0" dirty="0">
              <a:ln>
                <a:noFill/>
              </a:ln>
              <a:solidFill>
                <a:schemeClr val="tx1"/>
              </a:solidFill>
              <a:effectLst/>
              <a:uLnTx/>
              <a:uFillTx/>
              <a:latin typeface="+mj-lt"/>
              <a:ea typeface="+mj-ea"/>
              <a:cs typeface="+mj-cs"/>
            </a:endParaRPr>
          </a:p>
        </p:txBody>
      </p:sp>
      <p:pic>
        <p:nvPicPr>
          <p:cNvPr id="14" name="Picture 13" descr="SBD.004_simple_bar.png"/>
          <p:cNvPicPr>
            <a:picLocks noChangeAspect="1"/>
          </p:cNvPicPr>
          <p:nvPr userDrawn="1"/>
        </p:nvPicPr>
        <p:blipFill>
          <a:blip r:embed="rId2" cstate="screen"/>
          <a:stretch>
            <a:fillRect/>
          </a:stretch>
        </p:blipFill>
        <p:spPr>
          <a:xfrm>
            <a:off x="228958" y="6330721"/>
            <a:ext cx="8686083" cy="298679"/>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Mobile Solutions</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gray">
          <a:xfrm>
            <a:off x="685800" y="3810000"/>
            <a:ext cx="6172200" cy="1066800"/>
          </a:xfrm>
        </p:spPr>
        <p:txBody>
          <a:bodyPr anchor="t" anchorCtr="0"/>
          <a:lstStyle>
            <a:lvl1pPr marL="0" indent="0">
              <a:spcAft>
                <a:spcPts val="600"/>
              </a:spcAft>
              <a:buFontTx/>
              <a:buNone/>
              <a:defRPr sz="2000" b="0" baseline="0"/>
            </a:lvl1pPr>
          </a:lstStyle>
          <a:p>
            <a:r>
              <a:rPr lang="en-US" dirty="0" smtClean="0"/>
              <a:t>Click to add presenter’s name</a:t>
            </a:r>
          </a:p>
          <a:p>
            <a:r>
              <a:rPr lang="en-US" dirty="0" smtClean="0"/>
              <a:t>Presenter’s email</a:t>
            </a:r>
          </a:p>
          <a:p>
            <a:r>
              <a:rPr lang="en-US" dirty="0" smtClean="0"/>
              <a:t>Presenter’s phone</a:t>
            </a:r>
            <a:endParaRPr lang="en-US" dirty="0"/>
          </a:p>
        </p:txBody>
      </p:sp>
      <p:sp>
        <p:nvSpPr>
          <p:cNvPr id="11" name="Rectangle 6"/>
          <p:cNvSpPr>
            <a:spLocks noChangeArrowheads="1"/>
          </p:cNvSpPr>
          <p:nvPr userDrawn="1"/>
        </p:nvSpPr>
        <p:spPr bwMode="auto">
          <a:xfrm>
            <a:off x="685800" y="5867400"/>
            <a:ext cx="7659688" cy="410980"/>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800" b="1" dirty="0" smtClean="0">
                <a:latin typeface="Calibri" pitchFamily="34" charset="0"/>
              </a:rPr>
              <a:t>SYMANTEC PROPRIETARY/CONFIDENTIAL – INTERNAL USE ONLY</a:t>
            </a:r>
            <a:br>
              <a:rPr lang="en-US" sz="800" b="1" dirty="0" smtClean="0">
                <a:latin typeface="Calibri" pitchFamily="34" charset="0"/>
              </a:rPr>
            </a:br>
            <a:r>
              <a:rPr lang="en-US" sz="800" b="0" dirty="0" smtClean="0">
                <a:latin typeface="Calibri" pitchFamily="34" charset="0"/>
              </a:rPr>
              <a:t>Copyright © 2010 Symantec Corporation. All rights reserved.</a:t>
            </a:r>
          </a:p>
        </p:txBody>
      </p:sp>
      <p:pic>
        <p:nvPicPr>
          <p:cNvPr id="9" name="Picture 8" descr="SYMANTEC_LOGO.png"/>
          <p:cNvPicPr>
            <a:picLocks noChangeAspect="1"/>
          </p:cNvPicPr>
          <p:nvPr userDrawn="1"/>
        </p:nvPicPr>
        <p:blipFill>
          <a:blip r:embed="rId3" cstate="screen"/>
          <a:stretch>
            <a:fillRect/>
          </a:stretch>
        </p:blipFill>
        <p:spPr>
          <a:xfrm>
            <a:off x="569798" y="637083"/>
            <a:ext cx="2798064" cy="1007986"/>
          </a:xfrm>
          <a:prstGeom prst="rect">
            <a:avLst/>
          </a:prstGeom>
        </p:spPr>
      </p:pic>
      <p:pic>
        <p:nvPicPr>
          <p:cNvPr id="9011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9011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1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17"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18"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19"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0" name="Picture 1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1"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2" name="Picture 1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3" name="Picture 1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4" name="Picture 1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5" name="Picture 1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6" name="Picture 2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7" name="Picture 2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8" name="Picture 2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29" name="Picture 29"/>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30" name="Picture 30"/>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31" name="Picture 31"/>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32" name="Picture 32"/>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33" name="Picture 33"/>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0134" name="Picture 34"/>
          <p:cNvPicPr>
            <a:picLocks noChangeAspect="1" noChangeArrowheads="1"/>
          </p:cNvPicPr>
          <p:nvPr userDrawn="1"/>
        </p:nvPicPr>
        <p:blipFill>
          <a:blip r:embed="rId4">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dirty="0"/>
              <a:t> ___________  _________  ___  ___</a:t>
            </a:r>
          </a:p>
        </p:txBody>
      </p:sp>
      <p:sp>
        <p:nvSpPr>
          <p:cNvPr id="3" name="Rectangle 5"/>
          <p:cNvSpPr>
            <a:spLocks noGrp="1" noChangeArrowheads="1"/>
          </p:cNvSpPr>
          <p:nvPr>
            <p:ph type="ftr" sz="quarter" idx="11"/>
          </p:nvPr>
        </p:nvSpPr>
        <p:spPr/>
        <p:txBody>
          <a:bodyPr/>
          <a:lstStyle>
            <a:lvl1pPr>
              <a:defRPr/>
            </a:lvl1pPr>
          </a:lstStyle>
          <a:p>
            <a:pPr>
              <a:defRPr/>
            </a:pPr>
            <a:r>
              <a:rPr lang="en-US" dirty="0" smtClean="0"/>
              <a:t>Symantec Mobile Solutions</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79E3E001-AF7F-43CC-9E67-B7E72DC1DD60}" type="slidenum">
              <a:rPr lang="en-US"/>
              <a:pPr>
                <a:defRPr/>
              </a:pPr>
              <a:t>‹#›</a:t>
            </a:fld>
            <a:endParaRPr lang="en-US" dirty="0"/>
          </a:p>
        </p:txBody>
      </p:sp>
      <p:sp>
        <p:nvSpPr>
          <p:cNvPr id="5" name="Rectangle 6"/>
          <p:cNvSpPr>
            <a:spLocks noGrp="1" noChangeArrowheads="1"/>
          </p:cNvSpPr>
          <p:nvPr>
            <p:ph type="sldNum" sz="quarter" idx="13"/>
          </p:nvPr>
        </p:nvSpPr>
        <p:spPr/>
        <p:txBody>
          <a:bodyPr/>
          <a:lstStyle>
            <a:lvl1pPr>
              <a:defRPr/>
            </a:lvl1pPr>
          </a:lstStyle>
          <a:p>
            <a:pPr>
              <a:defRPr/>
            </a:pPr>
            <a:fld id="{DAB443C2-AF03-4CDB-8FE8-66A2E7DA3BB6}" type="slidenum">
              <a:rPr lang="en-US"/>
              <a:pPr>
                <a:defRPr/>
              </a:pPr>
              <a:t>‹#›</a:t>
            </a:fld>
            <a:endParaRPr lang="en-US" dirty="0"/>
          </a:p>
        </p:txBody>
      </p:sp>
    </p:spTree>
    <p:extLst>
      <p:ext uri="{BB962C8B-B14F-4D97-AF65-F5344CB8AC3E}">
        <p14:creationId xmlns="" xmlns:p14="http://schemas.microsoft.com/office/powerpoint/2010/main" val="227601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dirty="0"/>
              <a:t>Symantec Mobile Security</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1ED9DF7F-016D-4C4A-8C10-B3445FCB7FD7}" type="slidenum">
              <a:rPr lang="en-US"/>
              <a:pPr>
                <a:defRPr/>
              </a:pPr>
              <a:t>‹#›</a:t>
            </a:fld>
            <a:endParaRPr lang="en-US" dirty="0"/>
          </a:p>
        </p:txBody>
      </p:sp>
    </p:spTree>
    <p:extLst>
      <p:ext uri="{BB962C8B-B14F-4D97-AF65-F5344CB8AC3E}">
        <p14:creationId xmlns="" xmlns:p14="http://schemas.microsoft.com/office/powerpoint/2010/main" val="155820375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828800"/>
            <a:ext cx="8382000" cy="4343400"/>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1196715"/>
            <a:ext cx="8382000" cy="403485"/>
          </a:xfrm>
        </p:spPr>
        <p:txBody>
          <a:bodyPr/>
          <a:lstStyle>
            <a:lvl1pPr>
              <a:buNone/>
              <a:defRPr b="1">
                <a:solidFill>
                  <a:srgbClr val="969696"/>
                </a:solidFill>
                <a:latin typeface="+mj-lt"/>
              </a:defRPr>
            </a:lvl1pPr>
            <a:lvl2pPr>
              <a:buNone/>
              <a:defRPr/>
            </a:lvl2pPr>
            <a:lvl3pPr>
              <a:buNone/>
              <a:defRPr/>
            </a:lvl3pPr>
            <a:lvl4pPr>
              <a:buNone/>
              <a:defRPr/>
            </a:lvl4pPr>
            <a:lvl5pPr>
              <a:buNone/>
              <a:defRPr/>
            </a:lvl5pPr>
          </a:lstStyle>
          <a:p>
            <a:pPr lvl="0"/>
            <a:r>
              <a:rPr lang="en-US" dirty="0" smtClean="0"/>
              <a:t>Click to add subtitle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Click to add title</a:t>
            </a:r>
            <a:endParaRPr lang="en-US" dirty="0"/>
          </a:p>
        </p:txBody>
      </p:sp>
      <p:sp>
        <p:nvSpPr>
          <p:cNvPr id="3" name="Content Placeholder 2"/>
          <p:cNvSpPr>
            <a:spLocks noGrp="1"/>
          </p:cNvSpPr>
          <p:nvPr>
            <p:ph idx="1" hasCustomPrompt="1"/>
          </p:nvPr>
        </p:nvSpPr>
        <p:spPr>
          <a:xfrm>
            <a:off x="381000" y="1926236"/>
            <a:ext cx="407670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926236"/>
            <a:ext cx="4061460" cy="4245964"/>
          </a:xfrm>
        </p:spPr>
        <p:txBody>
          <a:bodyPr>
            <a:normAutofit/>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3" hasCustomPrompt="1"/>
          </p:nvPr>
        </p:nvSpPr>
        <p:spPr>
          <a:xfrm>
            <a:off x="381000" y="1364105"/>
            <a:ext cx="4093564"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
        <p:nvSpPr>
          <p:cNvPr id="8" name="Text Placeholder 6"/>
          <p:cNvSpPr>
            <a:spLocks noGrp="1"/>
          </p:cNvSpPr>
          <p:nvPr>
            <p:ph type="body" sz="quarter" idx="14" hasCustomPrompt="1"/>
          </p:nvPr>
        </p:nvSpPr>
        <p:spPr>
          <a:xfrm>
            <a:off x="4701540" y="1364105"/>
            <a:ext cx="4061460" cy="403485"/>
          </a:xfrm>
        </p:spPr>
        <p:txBody>
          <a:bodyPr/>
          <a:lstStyle>
            <a:lvl1pPr>
              <a:buNone/>
              <a:defRPr b="1">
                <a:solidFill>
                  <a:schemeClr val="bg2">
                    <a:lumMod val="50000"/>
                  </a:schemeClr>
                </a:solidFill>
                <a:latin typeface="+mj-lt"/>
              </a:defRPr>
            </a:lvl1pPr>
            <a:lvl2pPr>
              <a:buNone/>
              <a:defRPr/>
            </a:lvl2pPr>
            <a:lvl3pPr>
              <a:buNone/>
              <a:defRPr/>
            </a:lvl3pPr>
            <a:lvl4pPr>
              <a:buNone/>
              <a:defRPr/>
            </a:lvl4pPr>
            <a:lvl5pPr>
              <a:buNone/>
              <a:defRPr/>
            </a:lvl5pPr>
          </a:lstStyle>
          <a:p>
            <a:pPr lvl="0"/>
            <a:r>
              <a:rPr lang="en-US" dirty="0" smtClean="0"/>
              <a:t>Click to add heading</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10" name="Picture 9" descr="SBD.004_simple_bar.png"/>
          <p:cNvPicPr>
            <a:picLocks noChangeAspect="1"/>
          </p:cNvPicPr>
          <p:nvPr userDrawn="1"/>
        </p:nvPicPr>
        <p:blipFill>
          <a:blip r:embed="rId2" cstate="screen"/>
          <a:stretch>
            <a:fillRect/>
          </a:stretch>
        </p:blipFill>
        <p:spPr>
          <a:xfrm>
            <a:off x="228958" y="6330721"/>
            <a:ext cx="8686083" cy="298678"/>
          </a:xfrm>
          <a:prstGeom prst="rect">
            <a:avLst/>
          </a:prstGeom>
        </p:spPr>
      </p:pic>
      <p:sp>
        <p:nvSpPr>
          <p:cNvPr id="15"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Mobile Solutions</a:t>
            </a:r>
            <a:endParaRPr lang="en-US" dirty="0"/>
          </a:p>
        </p:txBody>
      </p:sp>
      <p:sp>
        <p:nvSpPr>
          <p:cNvPr id="16"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gray">
          <a:xfrm>
            <a:off x="685800" y="3810000"/>
            <a:ext cx="7772400" cy="914400"/>
          </a:xfrm>
        </p:spPr>
        <p:txBody>
          <a:bodyPr/>
          <a:lstStyle>
            <a:lvl1pPr>
              <a:defRPr sz="3400" baseline="0">
                <a:solidFill>
                  <a:schemeClr val="tx1"/>
                </a:solidFill>
              </a:defRPr>
            </a:lvl1pPr>
          </a:lstStyle>
          <a:p>
            <a:r>
              <a:rPr lang="en-US" dirty="0" smtClean="0"/>
              <a:t>Click to add transition statement here</a:t>
            </a:r>
            <a:endParaRPr lang="en-US" dirty="0"/>
          </a:p>
        </p:txBody>
      </p:sp>
      <p:pic>
        <p:nvPicPr>
          <p:cNvPr id="88066"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9A918C"/>
                </a:solidFill>
                <a:miter lim="800000"/>
                <a:headEnd/>
                <a:tailEnd/>
              </a14:hiddenLine>
            </a:ext>
            <a:ext uri="{AF507438-7753-43E0-B8FC-AC1667EBCBE1}">
              <a14:hiddenEffects xmlns="" xmlns:a14="http://schemas.microsoft.com/office/drawing/2010/main">
                <a:effectLst>
                  <a:outerShdw dist="35921" dir="2700000" algn="ctr" rotWithShape="0">
                    <a:srgbClr val="9A918C"/>
                  </a:outerShdw>
                </a:effectLst>
              </a14:hiddenEffects>
            </a:ext>
          </a:extLst>
        </p:spPr>
      </p:pic>
      <p:pic>
        <p:nvPicPr>
          <p:cNvPr id="8806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69" name="Picture 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0"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1"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2" name="Picture 1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3" name="Picture 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4" name="Picture 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5" name="Picture 17"/>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6" name="Picture 1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7" name="Picture 1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8" name="Picture 2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79" name="Picture 2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0" name="Picture 2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1" name="Picture 29"/>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2" name="Picture 30"/>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3" name="Picture 31"/>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4" name="Picture 32"/>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5" name="Picture 33"/>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8086" name="Picture 34"/>
          <p:cNvPicPr>
            <a:picLocks noChangeAspect="1" noChangeArrowheads="1"/>
          </p:cNvPicPr>
          <p:nvPr userDrawn="1"/>
        </p:nvPicPr>
        <p:blipFill>
          <a:blip r:embed="rId3">
            <a:extLst>
              <a:ext uri="{28A0092B-C50C-407E-A947-70E740481C1C}">
                <a14:useLocalDpi xmlns="" xmlns:a14="http://schemas.microsoft.com/office/drawing/2010/main" val="0"/>
              </a:ext>
            </a:extLst>
          </a:blip>
          <a:srcRect/>
          <a:stretch>
            <a:fillRect/>
          </a:stretch>
        </p:blipFill>
        <p:spPr bwMode="gray">
          <a:xfrm>
            <a:off x="0" y="3175"/>
            <a:ext cx="1588" cy="1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8" name="Picture 33" descr="SYM_Horiz_RGB.png"/>
          <p:cNvPicPr>
            <a:picLocks noChangeAspect="1"/>
          </p:cNvPicPr>
          <p:nvPr userDrawn="1"/>
        </p:nvPicPr>
        <p:blipFill>
          <a:blip r:embed="rId4" cstate="print"/>
          <a:srcRect/>
          <a:stretch>
            <a:fillRect/>
          </a:stretch>
        </p:blipFill>
        <p:spPr bwMode="auto">
          <a:xfrm>
            <a:off x="6930190" y="6287285"/>
            <a:ext cx="1381878" cy="36369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with Background Picture">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pic>
        <p:nvPicPr>
          <p:cNvPr id="98305" name="Picture 1"/>
          <p:cNvPicPr>
            <a:picLocks noChangeAspect="1" noChangeArrowheads="1"/>
          </p:cNvPicPr>
          <p:nvPr userDrawn="1"/>
        </p:nvPicPr>
        <p:blipFill>
          <a:blip r:embed="rId3" cstate="screen"/>
          <a:srcRect/>
          <a:stretch>
            <a:fillRect/>
          </a:stretch>
        </p:blipFill>
        <p:spPr bwMode="auto">
          <a:xfrm>
            <a:off x="0" y="5300662"/>
            <a:ext cx="9156700" cy="1566863"/>
          </a:xfrm>
          <a:prstGeom prst="rect">
            <a:avLst/>
          </a:prstGeom>
          <a:noFill/>
          <a:ln w="9525">
            <a:noFill/>
            <a:miter lim="800000"/>
            <a:headEnd/>
            <a:tailEnd/>
          </a:ln>
          <a:effectLst/>
        </p:spPr>
      </p:pic>
      <p:sp>
        <p:nvSpPr>
          <p:cNvPr id="2" name="Title 1"/>
          <p:cNvSpPr>
            <a:spLocks noGrp="1"/>
          </p:cNvSpPr>
          <p:nvPr>
            <p:ph type="title" hasCustomPrompt="1"/>
          </p:nvPr>
        </p:nvSpPr>
        <p:spPr>
          <a:xfrm>
            <a:off x="381000" y="5334000"/>
            <a:ext cx="8382000" cy="838200"/>
          </a:xfrm>
        </p:spPr>
        <p:txBody>
          <a:bodyPr/>
          <a:lstStyle>
            <a:lvl1pPr>
              <a:defRPr sz="2400"/>
            </a:lvl1pPr>
          </a:lstStyle>
          <a:p>
            <a:r>
              <a:rPr lang="en-US" dirty="0" smtClean="0"/>
              <a:t>Click to add transition statement here</a:t>
            </a:r>
            <a:endParaRPr lang="en-US" dirty="0"/>
          </a:p>
        </p:txBody>
      </p:sp>
      <p:pic>
        <p:nvPicPr>
          <p:cNvPr id="8" name="Picture 7" descr="SBD.004_simple_bar.png"/>
          <p:cNvPicPr>
            <a:picLocks noChangeAspect="1"/>
          </p:cNvPicPr>
          <p:nvPr userDrawn="1"/>
        </p:nvPicPr>
        <p:blipFill>
          <a:blip r:embed="rId4" cstate="screen"/>
          <a:stretch>
            <a:fillRect/>
          </a:stretch>
        </p:blipFill>
        <p:spPr>
          <a:xfrm>
            <a:off x="228958" y="6330721"/>
            <a:ext cx="8686083" cy="298678"/>
          </a:xfrm>
          <a:prstGeom prst="rect">
            <a:avLst/>
          </a:prstGeom>
        </p:spPr>
      </p:pic>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pic>
        <p:nvPicPr>
          <p:cNvPr id="9" name="Picture 8" descr="SYMANTEC_LOGO.png"/>
          <p:cNvPicPr>
            <a:picLocks noChangeAspect="1"/>
          </p:cNvPicPr>
          <p:nvPr userDrawn="1"/>
        </p:nvPicPr>
        <p:blipFill>
          <a:blip r:embed="rId5" cstate="screen"/>
          <a:srcRect/>
          <a:stretch>
            <a:fillRect/>
          </a:stretch>
        </p:blipFill>
        <p:spPr>
          <a:xfrm>
            <a:off x="6949448" y="6303169"/>
            <a:ext cx="1342066" cy="35242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371599"/>
            <a:ext cx="8382001" cy="4800601"/>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0999" y="1828800"/>
            <a:ext cx="8382001" cy="4343400"/>
          </a:xfrm>
        </p:spPr>
        <p:txBody>
          <a:bodyPr/>
          <a:lstStyle/>
          <a:p>
            <a:pPr lvl="0"/>
            <a:r>
              <a:rPr lang="en-US" noProof="0" dirty="0" smtClean="0"/>
              <a:t>Click icon to add chart</a:t>
            </a:r>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1196715"/>
            <a:ext cx="8382000" cy="403485"/>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rgbClr val="96969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smtClean="0"/>
              <a:t>Click to add subtitle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p:txBody>
          <a:bodyPr/>
          <a:lstStyle/>
          <a:p>
            <a:r>
              <a:rPr lang="en-US" dirty="0" smtClean="0"/>
              <a:t>Click icon to add table</a:t>
            </a:r>
            <a:endParaRPr lang="en-US" dirty="0"/>
          </a:p>
        </p:txBody>
      </p:sp>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Symantec Mobile Solutions</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2" name="Picture 11" descr="SBD.004_simple_bar.png"/>
          <p:cNvPicPr>
            <a:picLocks noChangeAspect="1"/>
          </p:cNvPicPr>
          <p:nvPr/>
        </p:nvPicPr>
        <p:blipFill>
          <a:blip r:embed="rId19" cstate="screen"/>
          <a:stretch>
            <a:fillRect/>
          </a:stretch>
        </p:blipFill>
        <p:spPr>
          <a:xfrm>
            <a:off x="228958" y="6330721"/>
            <a:ext cx="8686083" cy="298678"/>
          </a:xfrm>
          <a:prstGeom prst="rect">
            <a:avLst/>
          </a:prstGeom>
        </p:spPr>
      </p:pic>
      <p:sp>
        <p:nvSpPr>
          <p:cNvPr id="12293" name="Rectangle 2"/>
          <p:cNvSpPr>
            <a:spLocks noGrp="1" noChangeArrowheads="1"/>
          </p:cNvSpPr>
          <p:nvPr>
            <p:ph type="title"/>
          </p:nvPr>
        </p:nvSpPr>
        <p:spPr bwMode="black">
          <a:xfrm>
            <a:off x="381000" y="304800"/>
            <a:ext cx="8382000" cy="8382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smtClean="0"/>
              <a:t>Click to add title </a:t>
            </a:r>
            <a:br>
              <a:rPr lang="en-US" dirty="0" smtClean="0"/>
            </a:br>
            <a:r>
              <a:rPr lang="en-US" dirty="0" smtClean="0"/>
              <a:t>two-line title wraps upward</a:t>
            </a:r>
          </a:p>
        </p:txBody>
      </p:sp>
      <p:sp>
        <p:nvSpPr>
          <p:cNvPr id="12294" name="Rectangle 3"/>
          <p:cNvSpPr>
            <a:spLocks noGrp="1" noChangeArrowheads="1"/>
          </p:cNvSpPr>
          <p:nvPr>
            <p:ph type="body" idx="1"/>
          </p:nvPr>
        </p:nvSpPr>
        <p:spPr bwMode="auto">
          <a:xfrm>
            <a:off x="381000" y="1371600"/>
            <a:ext cx="8382000" cy="4800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381000" y="6358518"/>
            <a:ext cx="4183380" cy="23278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algn="l" eaLnBrk="0" hangingPunct="0">
              <a:defRPr sz="1200">
                <a:solidFill>
                  <a:schemeClr val="bg2">
                    <a:lumMod val="50000"/>
                  </a:schemeClr>
                </a:solidFill>
                <a:latin typeface="Calibri" pitchFamily="34" charset="0"/>
                <a:cs typeface="Calibri" pitchFamily="34" charset="0"/>
              </a:defRPr>
            </a:lvl1pPr>
          </a:lstStyle>
          <a:p>
            <a:pPr>
              <a:defRPr/>
            </a:pPr>
            <a:r>
              <a:rPr lang="en-US" dirty="0" smtClean="0"/>
              <a:t>Symantec Mobile Solutions</a:t>
            </a:r>
            <a:endParaRPr lang="en-US" dirty="0"/>
          </a:p>
        </p:txBody>
      </p:sp>
      <p:sp>
        <p:nvSpPr>
          <p:cNvPr id="1030" name="Rectangle 6"/>
          <p:cNvSpPr>
            <a:spLocks noGrp="1" noChangeArrowheads="1"/>
          </p:cNvSpPr>
          <p:nvPr>
            <p:ph type="sldNum" sz="quarter" idx="4"/>
          </p:nvPr>
        </p:nvSpPr>
        <p:spPr bwMode="white">
          <a:xfrm>
            <a:off x="8548896" y="6397965"/>
            <a:ext cx="153888" cy="15388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bg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9" name="Picture 33" descr="SYM_Horiz_RGB.png"/>
          <p:cNvPicPr>
            <a:picLocks noChangeAspect="1"/>
          </p:cNvPicPr>
          <p:nvPr userDrawn="1"/>
        </p:nvPicPr>
        <p:blipFill>
          <a:blip r:embed="rId20" cstate="print"/>
          <a:srcRect/>
          <a:stretch>
            <a:fillRect/>
          </a:stretch>
        </p:blipFill>
        <p:spPr bwMode="auto">
          <a:xfrm>
            <a:off x="6930190" y="6287285"/>
            <a:ext cx="1381878" cy="36369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12" r:id="rId3"/>
    <p:sldLayoutId id="2147483839" r:id="rId4"/>
    <p:sldLayoutId id="2147483813" r:id="rId5"/>
    <p:sldLayoutId id="2147483819" r:id="rId6"/>
    <p:sldLayoutId id="2147483816" r:id="rId7"/>
    <p:sldLayoutId id="2147483835" r:id="rId8"/>
    <p:sldLayoutId id="2147483817" r:id="rId9"/>
    <p:sldLayoutId id="2147483818" r:id="rId10"/>
    <p:sldLayoutId id="2147483838" r:id="rId11"/>
    <p:sldLayoutId id="2147483809" r:id="rId12"/>
    <p:sldLayoutId id="2147483810" r:id="rId13"/>
    <p:sldLayoutId id="2147483814" r:id="rId14"/>
    <p:sldLayoutId id="2147483815" r:id="rId15"/>
    <p:sldLayoutId id="2147483841" r:id="rId16"/>
    <p:sldLayoutId id="2147483842" r:id="rId17"/>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hf hdr="0" dt="0"/>
  <p:txStyles>
    <p:titleStyle>
      <a:lvl1pPr algn="l" rtl="0" eaLnBrk="1" fontAlgn="base" hangingPunct="1">
        <a:lnSpc>
          <a:spcPct val="90000"/>
        </a:lnSpc>
        <a:spcBef>
          <a:spcPct val="0"/>
        </a:spcBef>
        <a:spcAft>
          <a:spcPct val="0"/>
        </a:spcAft>
        <a:defRPr sz="2800" b="1" baseline="0">
          <a:solidFill>
            <a:schemeClr val="tx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bg2">
            <a:lumMod val="50000"/>
          </a:schemeClr>
        </a:buClr>
        <a:buChar char="•"/>
        <a:defRPr sz="2400">
          <a:solidFill>
            <a:schemeClr val="bg2">
              <a:lumMod val="50000"/>
            </a:schemeClr>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slide" Target="slide3.xml"/><Relationship Id="rId4" Type="http://schemas.openxmlformats.org/officeDocument/2006/relationships/image" Target="../media/image47.jpe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hyperlink" Target="http://symdocs.symad.symantec.com/sites/spmm/teams/altiris/PowerPoint%20Stock%20Icons/palm_128.gif" TargetMode="External"/><Relationship Id="rId13" Type="http://schemas.openxmlformats.org/officeDocument/2006/relationships/slide" Target="slide3.xml"/><Relationship Id="rId3" Type="http://schemas.openxmlformats.org/officeDocument/2006/relationships/image" Target="../media/image46.png"/><Relationship Id="rId7" Type="http://schemas.openxmlformats.org/officeDocument/2006/relationships/image" Target="../media/image61.jpeg"/><Relationship Id="rId12" Type="http://schemas.openxmlformats.org/officeDocument/2006/relationships/image" Target="../media/image64.jpeg"/><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javascript:ClickThumbnail(40)" TargetMode="External"/><Relationship Id="rId11" Type="http://schemas.openxmlformats.org/officeDocument/2006/relationships/image" Target="../media/image63.png"/><Relationship Id="rId5" Type="http://schemas.openxmlformats.org/officeDocument/2006/relationships/image" Target="../media/image37.jpeg"/><Relationship Id="rId10"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62.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46.png"/><Relationship Id="rId7" Type="http://schemas.openxmlformats.org/officeDocument/2006/relationships/image" Target="../media/image66.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slide" Target="slide3.xml"/><Relationship Id="rId5" Type="http://schemas.openxmlformats.org/officeDocument/2006/relationships/image" Target="../media/image65.jpeg"/><Relationship Id="rId10" Type="http://schemas.openxmlformats.org/officeDocument/2006/relationships/image" Target="../media/image68.png"/><Relationship Id="rId4" Type="http://schemas.openxmlformats.org/officeDocument/2006/relationships/image" Target="../media/image32.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89.pn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88.png"/><Relationship Id="rId5" Type="http://schemas.openxmlformats.org/officeDocument/2006/relationships/image" Target="../media/image28.png"/><Relationship Id="rId10" Type="http://schemas.openxmlformats.org/officeDocument/2006/relationships/image" Target="../media/image91.png"/><Relationship Id="rId4" Type="http://schemas.openxmlformats.org/officeDocument/2006/relationships/image" Target="../media/image87.png"/><Relationship Id="rId9" Type="http://schemas.openxmlformats.org/officeDocument/2006/relationships/image" Target="../media/image70.png"/></Relationships>
</file>

<file path=ppt/slides/_rels/slide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18.jpeg"/><Relationship Id="rId10" Type="http://schemas.openxmlformats.org/officeDocument/2006/relationships/image" Target="../media/image26.png"/><Relationship Id="rId4" Type="http://schemas.openxmlformats.org/officeDocument/2006/relationships/image" Target="../media/image21.jpeg"/><Relationship Id="rId9"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0.xml"/><Relationship Id="rId6" Type="http://schemas.openxmlformats.org/officeDocument/2006/relationships/image" Target="../media/image50.jpeg"/><Relationship Id="rId5" Type="http://schemas.openxmlformats.org/officeDocument/2006/relationships/image" Target="../media/image90.png"/><Relationship Id="rId4" Type="http://schemas.openxmlformats.org/officeDocument/2006/relationships/image" Target="../media/image89.png"/></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9.wmf"/><Relationship Id="rId7"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image" Target="../media/image94.png"/><Relationship Id="rId5" Type="http://schemas.openxmlformats.org/officeDocument/2006/relationships/image" Target="../media/image62.jpeg"/><Relationship Id="rId10" Type="http://schemas.openxmlformats.org/officeDocument/2006/relationships/slide" Target="slide3.xml"/><Relationship Id="rId4" Type="http://schemas.openxmlformats.org/officeDocument/2006/relationships/hyperlink" Target="http://symdocs.symad.symantec.com/sites/spmm/teams/altiris/PowerPoint%20Stock%20Icons/palm_128.gif" TargetMode="External"/><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42.xml"/><Relationship Id="rId7" Type="http://schemas.openxmlformats.org/officeDocument/2006/relationships/image" Target="../media/image98.jpe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97.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4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slide" Target="slide3.xml"/><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wmf"/><Relationship Id="rId9" Type="http://schemas.openxmlformats.org/officeDocument/2006/relationships/image" Target="../media/image34.png"/><Relationship Id="rId14" Type="http://schemas.openxmlformats.org/officeDocument/2006/relationships/image" Target="../media/image39.png"/></Relationships>
</file>

<file path=ppt/slides/_rels/slide6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53.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slide" Target="slide3.xml"/></Relationships>
</file>

<file path=ppt/slides/_rels/slide66.xml.rels><?xml version="1.0" encoding="UTF-8" standalone="yes"?>
<Relationships xmlns="http://schemas.openxmlformats.org/package/2006/relationships"><Relationship Id="rId3" Type="http://schemas.openxmlformats.org/officeDocument/2006/relationships/hyperlink" Target="http://m.verisign.com/"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10.jpeg"/></Relationships>
</file>

<file path=ppt/slides/_rels/slide6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infoworld.com/d/mobilize/mobile-management-how-iphone-android-windows-phone-7-and-the-rest-stack-184?page=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3" name="Title 2"/>
          <p:cNvSpPr>
            <a:spLocks noGrp="1"/>
          </p:cNvSpPr>
          <p:nvPr>
            <p:ph type="ctrTitle"/>
          </p:nvPr>
        </p:nvSpPr>
        <p:spPr/>
        <p:txBody>
          <a:bodyPr/>
          <a:lstStyle/>
          <a:p>
            <a:pPr>
              <a:defRPr/>
            </a:pPr>
            <a:r>
              <a:rPr lang="en-US" dirty="0" smtClean="0"/>
              <a:t>Symantec Mobile Management and Mobile Solutions</a:t>
            </a:r>
            <a:endParaRPr lang="en-US" dirty="0"/>
          </a:p>
        </p:txBody>
      </p:sp>
      <p:sp>
        <p:nvSpPr>
          <p:cNvPr id="4" name="Subtitle 3"/>
          <p:cNvSpPr>
            <a:spLocks noGrp="1"/>
          </p:cNvSpPr>
          <p:nvPr>
            <p:ph type="subTitle" idx="1"/>
          </p:nvPr>
        </p:nvSpPr>
        <p:spPr/>
        <p:txBody>
          <a:bodyPr/>
          <a:lstStyle/>
          <a:p>
            <a:r>
              <a:rPr lang="en-US" dirty="0" smtClean="0"/>
              <a:t>Kyle Champlin	</a:t>
            </a:r>
            <a:r>
              <a:rPr lang="en-US" dirty="0" smtClean="0"/>
              <a:t>		</a:t>
            </a:r>
            <a:endParaRPr lang="en-US" dirty="0"/>
          </a:p>
        </p:txBody>
      </p:sp>
      <p:sp>
        <p:nvSpPr>
          <p:cNvPr id="5" name="Text Placeholder 4"/>
          <p:cNvSpPr>
            <a:spLocks noGrp="1"/>
          </p:cNvSpPr>
          <p:nvPr>
            <p:ph type="body" sz="quarter" idx="10"/>
          </p:nvPr>
        </p:nvSpPr>
        <p:spPr/>
        <p:txBody>
          <a:bodyPr/>
          <a:lstStyle/>
          <a:p>
            <a:r>
              <a:rPr lang="en-US" dirty="0" smtClean="0"/>
              <a:t>EMM - SE</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Mobile Management 7.0 SP3 </a:t>
            </a:r>
            <a:r>
              <a:rPr lang="en-US" dirty="0"/>
              <a:t>System Requirements</a:t>
            </a:r>
            <a:br>
              <a:rPr lang="en-US" dirty="0"/>
            </a:br>
            <a:r>
              <a:rPr lang="en-US" sz="2400" dirty="0" smtClean="0">
                <a:solidFill>
                  <a:schemeClr val="bg2"/>
                </a:solidFill>
              </a:rPr>
              <a:t>Apple iOS/Android Support</a:t>
            </a:r>
            <a:endParaRPr lang="en-US" dirty="0">
              <a:solidFill>
                <a:schemeClr val="bg2"/>
              </a:solidFill>
            </a:endParaRPr>
          </a:p>
        </p:txBody>
      </p:sp>
      <p:graphicFrame>
        <p:nvGraphicFramePr>
          <p:cNvPr id="2" name="Content Placeholder 1"/>
          <p:cNvGraphicFramePr>
            <a:graphicFrameLocks noGrp="1"/>
          </p:cNvGraphicFramePr>
          <p:nvPr>
            <p:ph idx="1"/>
            <p:extLst>
              <p:ext uri="{D42A27DB-BD31-4B8C-83A1-F6EECF244321}">
                <p14:modId xmlns="" xmlns:p14="http://schemas.microsoft.com/office/powerpoint/2010/main" val="1156146030"/>
              </p:ext>
            </p:extLst>
          </p:nvPr>
        </p:nvGraphicFramePr>
        <p:xfrm>
          <a:off x="355600" y="13970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fld id="{1ED601F0-B6C9-416C-8904-216F952B0161}" type="slidenum">
              <a:rPr lang="en-US" smtClean="0"/>
              <a:pPr/>
              <a:t>10</a:t>
            </a:fld>
            <a:endParaRPr lang="en-US" dirty="0"/>
          </a:p>
        </p:txBody>
      </p:sp>
      <p:sp>
        <p:nvSpPr>
          <p:cNvPr id="8" name="Rectangle 7">
            <a:hlinkClick r:id="rId8"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2522182853"/>
              </p:ext>
            </p:extLst>
          </p:nvPr>
        </p:nvGraphicFramePr>
        <p:xfrm>
          <a:off x="142875" y="1300163"/>
          <a:ext cx="8766176" cy="2529840"/>
        </p:xfrm>
        <a:graphic>
          <a:graphicData uri="http://schemas.openxmlformats.org/drawingml/2006/table">
            <a:tbl>
              <a:tblPr firstRow="1" bandRow="1">
                <a:tableStyleId>{68D230F3-CF80-4859-8CE7-A43EE81993B5}</a:tableStyleId>
              </a:tblPr>
              <a:tblGrid>
                <a:gridCol w="5212896"/>
                <a:gridCol w="3553280"/>
              </a:tblGrid>
              <a:tr h="370840">
                <a:tc>
                  <a:txBody>
                    <a:bodyPr/>
                    <a:lstStyle/>
                    <a:p>
                      <a:endParaRPr lang="en-US" sz="3200" dirty="0"/>
                    </a:p>
                  </a:txBody>
                  <a:tcPr/>
                </a:tc>
                <a:tc>
                  <a:txBody>
                    <a:bodyPr/>
                    <a:lstStyle/>
                    <a:p>
                      <a:endParaRPr lang="en-US" sz="4000" dirty="0"/>
                    </a:p>
                  </a:txBody>
                  <a:tcPr/>
                </a:tc>
              </a:tr>
              <a:tr h="370840">
                <a:tc>
                  <a:txBody>
                    <a:bodyPr/>
                    <a:lstStyle/>
                    <a:p>
                      <a:r>
                        <a:rPr lang="en-US" sz="2400" dirty="0" smtClean="0"/>
                        <a:t>Apple</a:t>
                      </a:r>
                      <a:r>
                        <a:rPr lang="en-US" sz="2400" baseline="0" dirty="0" smtClean="0"/>
                        <a:t> iOS 2.5, 3.x and 4.x (iPhone/iPad)</a:t>
                      </a:r>
                      <a:endParaRPr lang="en-US" sz="2400" dirty="0"/>
                    </a:p>
                  </a:txBody>
                  <a:tcPr/>
                </a:tc>
                <a:tc>
                  <a:txBody>
                    <a:bodyPr/>
                    <a:lstStyle/>
                    <a:p>
                      <a:r>
                        <a:rPr lang="en-US" sz="2400" dirty="0" smtClean="0"/>
                        <a:t>Android 2.1</a:t>
                      </a:r>
                      <a:r>
                        <a:rPr lang="en-US" sz="2400" baseline="0" dirty="0" smtClean="0"/>
                        <a:t> (HTC)</a:t>
                      </a:r>
                      <a:endParaRPr lang="en-US" sz="2400" dirty="0"/>
                    </a:p>
                  </a:txBody>
                  <a:tcPr/>
                </a:tc>
              </a:tr>
              <a:tr h="370840">
                <a:tc>
                  <a:txBody>
                    <a:bodyPr/>
                    <a:lstStyle/>
                    <a:p>
                      <a:pPr marL="0" marR="0" indent="0" algn="l" defTabSz="914192" rtl="0" eaLnBrk="1" fontAlgn="auto" latinLnBrk="0" hangingPunct="1">
                        <a:lnSpc>
                          <a:spcPct val="100000"/>
                        </a:lnSpc>
                        <a:spcBef>
                          <a:spcPts val="0"/>
                        </a:spcBef>
                        <a:spcAft>
                          <a:spcPts val="0"/>
                        </a:spcAft>
                        <a:buClrTx/>
                        <a:buSzTx/>
                        <a:buFontTx/>
                        <a:buNone/>
                        <a:tabLst/>
                        <a:defRPr/>
                      </a:pPr>
                      <a:r>
                        <a:rPr lang="en-US" sz="2400" dirty="0" smtClean="0"/>
                        <a:t>Windows Mobile 5 and later</a:t>
                      </a:r>
                    </a:p>
                  </a:txBody>
                  <a:tcPr/>
                </a:tc>
                <a:tc>
                  <a:txBody>
                    <a:bodyPr/>
                    <a:lstStyle/>
                    <a:p>
                      <a:r>
                        <a:rPr lang="en-US" sz="2400" dirty="0" smtClean="0"/>
                        <a:t>Android 2.2+</a:t>
                      </a:r>
                      <a:endParaRPr lang="en-US" sz="2400" dirty="0"/>
                    </a:p>
                  </a:txBody>
                  <a:tcPr/>
                </a:tc>
              </a:tr>
              <a:tr h="370840">
                <a:tc>
                  <a:txBody>
                    <a:bodyPr/>
                    <a:lstStyle/>
                    <a:p>
                      <a:endParaRPr lang="en-US" sz="2400" dirty="0"/>
                    </a:p>
                  </a:txBody>
                  <a:tcPr/>
                </a:tc>
                <a:tc>
                  <a:txBody>
                    <a:bodyPr/>
                    <a:lstStyle/>
                    <a:p>
                      <a:endParaRPr lang="en-US" sz="2400" dirty="0"/>
                    </a:p>
                  </a:txBody>
                  <a:tcPr/>
                </a:tc>
              </a:tr>
              <a:tr h="370840">
                <a:tc>
                  <a:txBody>
                    <a:bodyPr/>
                    <a:lstStyle/>
                    <a:p>
                      <a:endParaRPr lang="en-US" sz="2400" dirty="0"/>
                    </a:p>
                  </a:txBody>
                  <a:tcPr/>
                </a:tc>
                <a:tc>
                  <a:txBody>
                    <a:bodyPr/>
                    <a:lstStyle/>
                    <a:p>
                      <a:endParaRPr lang="en-US" sz="2400" dirty="0"/>
                    </a:p>
                  </a:txBody>
                  <a:tcPr/>
                </a:tc>
              </a:tr>
            </a:tbl>
          </a:graphicData>
        </a:graphic>
      </p:graphicFrame>
      <p:pic>
        <p:nvPicPr>
          <p:cNvPr id="1648656" name="Picture 33" descr="WindowsMobileLogo.png"/>
          <p:cNvPicPr>
            <a:picLocks noChangeAspect="1"/>
          </p:cNvPicPr>
          <p:nvPr/>
        </p:nvPicPr>
        <p:blipFill>
          <a:blip r:embed="rId3" cstate="print"/>
          <a:srcRect/>
          <a:stretch>
            <a:fillRect/>
          </a:stretch>
        </p:blipFill>
        <p:spPr bwMode="auto">
          <a:xfrm>
            <a:off x="3204239" y="1399042"/>
            <a:ext cx="1358900" cy="457200"/>
          </a:xfrm>
          <a:prstGeom prst="rect">
            <a:avLst/>
          </a:prstGeom>
          <a:noFill/>
          <a:ln w="9525">
            <a:noFill/>
            <a:miter lim="800000"/>
            <a:headEnd/>
            <a:tailEnd/>
          </a:ln>
        </p:spPr>
      </p:pic>
      <p:pic>
        <p:nvPicPr>
          <p:cNvPr id="10" name="Picture 9" descr="HTC_Touch_Fuze.jpg"/>
          <p:cNvPicPr>
            <a:picLocks noChangeAspect="1"/>
          </p:cNvPicPr>
          <p:nvPr/>
        </p:nvPicPr>
        <p:blipFill>
          <a:blip r:embed="rId4" cstate="print"/>
          <a:srcRect/>
          <a:stretch>
            <a:fillRect/>
          </a:stretch>
        </p:blipFill>
        <p:spPr bwMode="auto">
          <a:xfrm>
            <a:off x="2555103" y="4869315"/>
            <a:ext cx="1265682" cy="1193038"/>
          </a:xfrm>
          <a:prstGeom prst="rect">
            <a:avLst/>
          </a:prstGeom>
          <a:noFill/>
          <a:ln w="9525">
            <a:noFill/>
            <a:miter lim="800000"/>
            <a:headEnd/>
            <a:tailEnd/>
          </a:ln>
        </p:spPr>
      </p:pic>
      <p:sp>
        <p:nvSpPr>
          <p:cNvPr id="13" name="TextBox 12"/>
          <p:cNvSpPr txBox="1"/>
          <p:nvPr/>
        </p:nvSpPr>
        <p:spPr>
          <a:xfrm>
            <a:off x="2482850" y="3936322"/>
            <a:ext cx="4232275" cy="584775"/>
          </a:xfrm>
          <a:prstGeom prst="rect">
            <a:avLst/>
          </a:prstGeom>
          <a:solidFill>
            <a:schemeClr val="accent6">
              <a:lumMod val="20000"/>
              <a:lumOff val="80000"/>
            </a:schemeClr>
          </a:solidFill>
          <a:ln>
            <a:solidFill>
              <a:schemeClr val="tx1"/>
            </a:solidFill>
          </a:ln>
        </p:spPr>
        <p:txBody>
          <a:bodyPr>
            <a:spAutoFit/>
          </a:bodyPr>
          <a:lstStyle/>
          <a:p>
            <a:pPr algn="ctr">
              <a:defRPr/>
            </a:pPr>
            <a:r>
              <a:rPr lang="en-US" sz="1600" dirty="0" smtClean="0">
                <a:latin typeface="+mn-lt"/>
                <a:cs typeface="Arial" pitchFamily="34" charset="0"/>
              </a:rPr>
              <a:t>Exchange ActiveSync Controls Vary by Device Type (see Appendix)</a:t>
            </a:r>
            <a:endParaRPr lang="en-US" sz="1600" dirty="0">
              <a:latin typeface="+mn-lt"/>
              <a:cs typeface="Arial" pitchFamily="34" charset="0"/>
            </a:endParaRPr>
          </a:p>
        </p:txBody>
      </p:sp>
      <p:pic>
        <p:nvPicPr>
          <p:cNvPr id="15" name="Picture 3"/>
          <p:cNvPicPr>
            <a:picLocks noChangeAspect="1" noChangeArrowheads="1"/>
          </p:cNvPicPr>
          <p:nvPr/>
        </p:nvPicPr>
        <p:blipFill>
          <a:blip r:embed="rId5" cstate="print"/>
          <a:srcRect/>
          <a:stretch>
            <a:fillRect/>
          </a:stretch>
        </p:blipFill>
        <p:spPr bwMode="auto">
          <a:xfrm>
            <a:off x="950328" y="1385723"/>
            <a:ext cx="493916" cy="549893"/>
          </a:xfrm>
          <a:prstGeom prst="rect">
            <a:avLst/>
          </a:prstGeom>
          <a:noFill/>
          <a:ln w="9525">
            <a:noFill/>
            <a:miter lim="800000"/>
            <a:headEnd/>
            <a:tailEnd/>
          </a:ln>
        </p:spPr>
      </p:pic>
      <p:pic>
        <p:nvPicPr>
          <p:cNvPr id="1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016849" y="1287573"/>
            <a:ext cx="632847" cy="632847"/>
          </a:xfrm>
          <a:prstGeom prst="rect">
            <a:avLst/>
          </a:prstGeom>
          <a:noFill/>
          <a:ln w="9525">
            <a:noFill/>
            <a:miter lim="800000"/>
            <a:headEnd/>
            <a:tailEnd/>
          </a:ln>
        </p:spPr>
      </p:pic>
      <p:pic>
        <p:nvPicPr>
          <p:cNvPr id="191490" name="Picture 2" descr="http://images.apple.com/iphone/images/specs_colors_20100607.jpg"/>
          <p:cNvPicPr>
            <a:picLocks noChangeAspect="1" noChangeArrowheads="1"/>
          </p:cNvPicPr>
          <p:nvPr/>
        </p:nvPicPr>
        <p:blipFill>
          <a:blip r:embed="rId7" cstate="print"/>
          <a:srcRect l="51784" b="10435"/>
          <a:stretch>
            <a:fillRect/>
          </a:stretch>
        </p:blipFill>
        <p:spPr bwMode="auto">
          <a:xfrm>
            <a:off x="567822" y="4264024"/>
            <a:ext cx="1106763" cy="1569708"/>
          </a:xfrm>
          <a:prstGeom prst="rect">
            <a:avLst/>
          </a:prstGeom>
          <a:noFill/>
        </p:spPr>
      </p:pic>
      <p:pic>
        <p:nvPicPr>
          <p:cNvPr id="191492" name="Picture 4" descr="DROID2 BY MOTOROLA"/>
          <p:cNvPicPr>
            <a:picLocks noChangeAspect="1" noChangeArrowheads="1"/>
          </p:cNvPicPr>
          <p:nvPr/>
        </p:nvPicPr>
        <p:blipFill>
          <a:blip r:embed="rId8" cstate="print"/>
          <a:srcRect/>
          <a:stretch>
            <a:fillRect/>
          </a:stretch>
        </p:blipFill>
        <p:spPr bwMode="auto">
          <a:xfrm>
            <a:off x="6791554" y="4061053"/>
            <a:ext cx="1628775" cy="2021681"/>
          </a:xfrm>
          <a:prstGeom prst="rect">
            <a:avLst/>
          </a:prstGeom>
          <a:noFill/>
        </p:spPr>
      </p:pic>
      <p:pic>
        <p:nvPicPr>
          <p:cNvPr id="191494" name="Picture 6" descr="HTC EVO™ 4G (Sprint)">
            <a:hlinkClick r:id=""/>
          </p:cNvPr>
          <p:cNvPicPr>
            <a:picLocks noChangeAspect="1" noChangeArrowheads="1"/>
          </p:cNvPicPr>
          <p:nvPr/>
        </p:nvPicPr>
        <p:blipFill>
          <a:blip r:embed="rId9" cstate="print"/>
          <a:srcRect/>
          <a:stretch>
            <a:fillRect/>
          </a:stretch>
        </p:blipFill>
        <p:spPr bwMode="auto">
          <a:xfrm>
            <a:off x="5158695" y="4731204"/>
            <a:ext cx="1056132" cy="1488186"/>
          </a:xfrm>
          <a:prstGeom prst="rect">
            <a:avLst/>
          </a:prstGeom>
          <a:noFill/>
        </p:spPr>
      </p:pic>
      <p:sp>
        <p:nvSpPr>
          <p:cNvPr id="3" name="Title 2"/>
          <p:cNvSpPr>
            <a:spLocks noGrp="1"/>
          </p:cNvSpPr>
          <p:nvPr>
            <p:ph type="title"/>
          </p:nvPr>
        </p:nvSpPr>
        <p:spPr/>
        <p:txBody>
          <a:bodyPr/>
          <a:lstStyle/>
          <a:p>
            <a:r>
              <a:rPr lang="en-US" dirty="0"/>
              <a:t>Mobile Management 7.0</a:t>
            </a:r>
            <a:br>
              <a:rPr lang="en-US" dirty="0"/>
            </a:br>
            <a:r>
              <a:rPr lang="en-US" sz="2400" dirty="0">
                <a:solidFill>
                  <a:schemeClr val="bg2"/>
                </a:solidFill>
              </a:rPr>
              <a:t>Exchange ActiveSync Supported Operating Systems</a:t>
            </a:r>
            <a:endParaRPr lang="en-US" sz="3200" dirty="0">
              <a:solidFill>
                <a:schemeClr val="bg2"/>
              </a:solidFill>
            </a:endParaRPr>
          </a:p>
        </p:txBody>
      </p:sp>
      <p:sp>
        <p:nvSpPr>
          <p:cNvPr id="14"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17" name="Rectangle 16">
            <a:hlinkClick r:id="rId10"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2" name="Rectangle 1"/>
          <p:cNvSpPr/>
          <p:nvPr/>
        </p:nvSpPr>
        <p:spPr>
          <a:xfrm>
            <a:off x="8549640" y="6400800"/>
            <a:ext cx="155448" cy="155448"/>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eaLnBrk="0" hangingPunct="0"/>
            <a:fld id="{86232527-F547-4078-BCEE-EAC0BFD2BA6B}" type="slidenum">
              <a:rPr lang="en-US" sz="1000" b="1">
                <a:solidFill>
                  <a:schemeClr val="bg1"/>
                </a:solidFill>
                <a:latin typeface="Calibri" pitchFamily="34" charset="0"/>
                <a:cs typeface="Calibri" pitchFamily="34" charset="0"/>
              </a:rPr>
              <a:pPr eaLnBrk="0" hangingPunct="0"/>
              <a:t>11</a:t>
            </a:fld>
            <a:endParaRPr lang="en-US" sz="1000" b="1" dirty="0">
              <a:solidFill>
                <a:schemeClr val="bg1"/>
              </a:solidFill>
              <a:latin typeface="Calibri" pitchFamily="34" charset="0"/>
              <a:cs typeface="Calibri" pitchFamily="34" charset="0"/>
            </a:endParaRPr>
          </a:p>
        </p:txBody>
      </p:sp>
    </p:spTree>
    <p:extLst>
      <p:ext uri="{BB962C8B-B14F-4D97-AF65-F5344CB8AC3E}">
        <p14:creationId xmlns="" xmlns:p14="http://schemas.microsoft.com/office/powerpoint/2010/main" val="23709686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 xmlns:p14="http://schemas.microsoft.com/office/powerpoint/2010/main" val="1338011018"/>
              </p:ext>
            </p:extLst>
          </p:nvPr>
        </p:nvGraphicFramePr>
        <p:xfrm>
          <a:off x="457200" y="1497514"/>
          <a:ext cx="4040188" cy="4636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p:cNvGraphicFramePr>
            <a:graphicFrameLocks noGrp="1"/>
          </p:cNvGraphicFramePr>
          <p:nvPr>
            <p:ph sz="quarter" idx="4"/>
            <p:extLst>
              <p:ext uri="{D42A27DB-BD31-4B8C-83A1-F6EECF244321}">
                <p14:modId xmlns="" xmlns:p14="http://schemas.microsoft.com/office/powerpoint/2010/main" val="4228507505"/>
              </p:ext>
            </p:extLst>
          </p:nvPr>
        </p:nvGraphicFramePr>
        <p:xfrm>
          <a:off x="4645025" y="1487990"/>
          <a:ext cx="4041775" cy="46270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Footer Placeholder 1"/>
          <p:cNvSpPr>
            <a:spLocks noGrp="1"/>
          </p:cNvSpPr>
          <p:nvPr>
            <p:ph type="ftr" sz="quarter" idx="10"/>
          </p:nvPr>
        </p:nvSpPr>
        <p:spPr/>
        <p:txBody>
          <a:bodyPr/>
          <a:lstStyle/>
          <a:p>
            <a:r>
              <a:rPr lang="en-US" dirty="0" smtClean="0"/>
              <a:t>Symantec Mobile Management and Security</a:t>
            </a:r>
            <a:endParaRPr lang="en-US" dirty="0"/>
          </a:p>
        </p:txBody>
      </p:sp>
      <p:sp>
        <p:nvSpPr>
          <p:cNvPr id="3" name="Slide Number Placeholder 2"/>
          <p:cNvSpPr>
            <a:spLocks noGrp="1"/>
          </p:cNvSpPr>
          <p:nvPr>
            <p:ph type="sldNum" sz="quarter" idx="11"/>
          </p:nvPr>
        </p:nvSpPr>
        <p:spPr/>
        <p:txBody>
          <a:bodyPr/>
          <a:lstStyle/>
          <a:p>
            <a:fld id="{3A740C87-C6A0-4580-BE1F-FC1065BE1313}" type="slidenum">
              <a:rPr lang="en-US" smtClean="0"/>
              <a:pPr/>
              <a:t>12</a:t>
            </a:fld>
            <a:endParaRPr lang="en-US" dirty="0"/>
          </a:p>
        </p:txBody>
      </p:sp>
      <p:sp>
        <p:nvSpPr>
          <p:cNvPr id="8" name="Rectangle 7">
            <a:hlinkClick r:id="rId1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1" name="Title 10"/>
          <p:cNvSpPr>
            <a:spLocks noGrp="1"/>
          </p:cNvSpPr>
          <p:nvPr>
            <p:ph type="title"/>
          </p:nvPr>
        </p:nvSpPr>
        <p:spPr/>
        <p:txBody>
          <a:bodyPr/>
          <a:lstStyle/>
          <a:p>
            <a:r>
              <a:rPr lang="en-US" dirty="0"/>
              <a:t>Mobile Management 7.0 </a:t>
            </a:r>
            <a:r>
              <a:rPr lang="en-US" dirty="0" smtClean="0"/>
              <a:t>SP3 features</a:t>
            </a:r>
            <a:endParaRPr lang="en-US" dirty="0"/>
          </a:p>
        </p:txBody>
      </p:sp>
    </p:spTree>
    <p:extLst>
      <p:ext uri="{BB962C8B-B14F-4D97-AF65-F5344CB8AC3E}">
        <p14:creationId xmlns="" xmlns:p14="http://schemas.microsoft.com/office/powerpoint/2010/main" val="10893839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Management Dashboard</a:t>
            </a:r>
            <a:endParaRPr lang="en-US" dirty="0"/>
          </a:p>
        </p:txBody>
      </p:sp>
      <p:sp>
        <p:nvSpPr>
          <p:cNvPr id="4" name="Footer Placeholder 3"/>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pic>
        <p:nvPicPr>
          <p:cNvPr id="7" name="Picture 2" descr="G:\Symantec\Mobile\Mobile Mgmt with Devices By OS Summary.jpg"/>
          <p:cNvPicPr>
            <a:picLocks noGrp="1" noChangeAspect="1" noChangeArrowheads="1"/>
          </p:cNvPicPr>
          <p:nvPr>
            <p:ph idx="1"/>
          </p:nvPr>
        </p:nvPicPr>
        <p:blipFill rotWithShape="1">
          <a:blip r:embed="rId3" cstate="print"/>
          <a:srcRect t="265"/>
          <a:stretch/>
        </p:blipFill>
        <p:spPr bwMode="auto">
          <a:xfrm>
            <a:off x="569137" y="1384300"/>
            <a:ext cx="8005727" cy="4787900"/>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0308765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EAS Policy - General Settings</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pic>
        <p:nvPicPr>
          <p:cNvPr id="11" name="Content Placeholder 10"/>
          <p:cNvPicPr>
            <a:picLocks noGrp="1" noChangeAspect="1"/>
          </p:cNvPicPr>
          <p:nvPr>
            <p:ph idx="4294967295"/>
          </p:nvPr>
        </p:nvPicPr>
        <p:blipFill rotWithShape="1">
          <a:blip r:embed="rId3" cstate="print"/>
          <a:srcRect l="969" b="5106"/>
          <a:stretch/>
        </p:blipFill>
        <p:spPr bwMode="auto">
          <a:xfrm>
            <a:off x="914400" y="1371600"/>
            <a:ext cx="7223590" cy="4757947"/>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Footer Placeholder 4"/>
          <p:cNvSpPr>
            <a:spLocks noGrp="1"/>
          </p:cNvSpPr>
          <p:nvPr>
            <p:ph type="ftr" sz="quarter" idx="10"/>
          </p:nvPr>
        </p:nvSpPr>
        <p:spPr>
          <a:xfrm>
            <a:off x="381000" y="6358518"/>
            <a:ext cx="4183380" cy="232782"/>
          </a:xfrm>
        </p:spPr>
        <p:txBody>
          <a:bodyPr/>
          <a:lstStyle/>
          <a:p>
            <a:r>
              <a:rPr lang="en-US" dirty="0" smtClean="0"/>
              <a:t>Symantec Mobile Management and Security</a:t>
            </a:r>
            <a:endParaRPr lang="en-US" dirty="0"/>
          </a:p>
        </p:txBody>
      </p:sp>
      <p:sp>
        <p:nvSpPr>
          <p:cNvPr id="8" name="Rectangle 7">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0987141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EAS Policy - Password Settings</a:t>
            </a:r>
            <a:endParaRPr lang="en-US" dirty="0"/>
          </a:p>
        </p:txBody>
      </p:sp>
      <p:sp>
        <p:nvSpPr>
          <p:cNvPr id="7" name="Footer Placeholder 4"/>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15</a:t>
            </a:fld>
            <a:endParaRPr lang="en-US" dirty="0"/>
          </a:p>
        </p:txBody>
      </p:sp>
      <p:pic>
        <p:nvPicPr>
          <p:cNvPr id="11" name="Content Placeholder 10"/>
          <p:cNvPicPr>
            <a:picLocks noGrp="1" noChangeAspect="1"/>
          </p:cNvPicPr>
          <p:nvPr>
            <p:ph idx="4294967295"/>
          </p:nvPr>
        </p:nvPicPr>
        <p:blipFill rotWithShape="1">
          <a:blip r:embed="rId3" cstate="print"/>
          <a:srcRect r="620" b="5086"/>
          <a:stretch/>
        </p:blipFill>
        <p:spPr bwMode="auto">
          <a:xfrm>
            <a:off x="914400" y="1371600"/>
            <a:ext cx="7216775" cy="4778375"/>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8" name="Rectangle 7">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4204530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EAS Policy - Sync Settings</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16</a:t>
            </a:fld>
            <a:endParaRPr lang="en-US" dirty="0"/>
          </a:p>
        </p:txBody>
      </p:sp>
      <p:pic>
        <p:nvPicPr>
          <p:cNvPr id="12" name="Picture 11"/>
          <p:cNvPicPr>
            <a:picLocks noChangeAspect="1"/>
          </p:cNvPicPr>
          <p:nvPr/>
        </p:nvPicPr>
        <p:blipFill rotWithShape="1">
          <a:blip r:embed="rId3" cstate="print"/>
          <a:srcRect l="889" r="836" b="5100"/>
          <a:stretch/>
        </p:blipFill>
        <p:spPr bwMode="auto">
          <a:xfrm>
            <a:off x="914400" y="1371600"/>
            <a:ext cx="7194551" cy="4764575"/>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Footer Placeholder 4"/>
          <p:cNvSpPr>
            <a:spLocks noGrp="1"/>
          </p:cNvSpPr>
          <p:nvPr>
            <p:ph type="ftr" sz="quarter" idx="10"/>
          </p:nvPr>
        </p:nvSpPr>
        <p:spPr>
          <a:xfrm>
            <a:off x="381000" y="6358518"/>
            <a:ext cx="4183380" cy="232782"/>
          </a:xfrm>
        </p:spPr>
        <p:txBody>
          <a:bodyPr/>
          <a:lstStyle/>
          <a:p>
            <a:r>
              <a:rPr lang="en-US" dirty="0" smtClean="0"/>
              <a:t>Symantec Mobile Management and Security</a:t>
            </a:r>
            <a:endParaRPr lang="en-US" dirty="0"/>
          </a:p>
        </p:txBody>
      </p:sp>
      <p:sp>
        <p:nvSpPr>
          <p:cNvPr id="8" name="Rectangle 7">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533379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EAS Policy - Device Settings</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17</a:t>
            </a:fld>
            <a:endParaRPr lang="en-US" dirty="0"/>
          </a:p>
        </p:txBody>
      </p:sp>
      <p:pic>
        <p:nvPicPr>
          <p:cNvPr id="11" name="Content Placeholder 10"/>
          <p:cNvPicPr>
            <a:picLocks noGrp="1" noChangeAspect="1"/>
          </p:cNvPicPr>
          <p:nvPr>
            <p:ph idx="4294967295"/>
          </p:nvPr>
        </p:nvPicPr>
        <p:blipFill rotWithShape="1">
          <a:blip r:embed="rId3" cstate="print"/>
          <a:srcRect l="929" r="631" b="5039"/>
          <a:stretch/>
        </p:blipFill>
        <p:spPr bwMode="auto">
          <a:xfrm>
            <a:off x="914400" y="1371600"/>
            <a:ext cx="7226301" cy="4824622"/>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8" name="Rectangle 7">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5787996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EAS Policy - Advanced Settings</a:t>
            </a:r>
            <a:endParaRPr lang="en-US" dirty="0"/>
          </a:p>
        </p:txBody>
      </p:sp>
      <p:sp>
        <p:nvSpPr>
          <p:cNvPr id="4" name="Footer Placeholder 3"/>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pic>
        <p:nvPicPr>
          <p:cNvPr id="11" name="Content Placeholder 10"/>
          <p:cNvPicPr>
            <a:picLocks noGrp="1" noChangeAspect="1"/>
          </p:cNvPicPr>
          <p:nvPr>
            <p:ph idx="4294967295"/>
          </p:nvPr>
        </p:nvPicPr>
        <p:blipFill rotWithShape="1">
          <a:blip r:embed="rId3" cstate="print"/>
          <a:srcRect l="733" r="466" b="5033"/>
          <a:stretch/>
        </p:blipFill>
        <p:spPr bwMode="auto">
          <a:xfrm>
            <a:off x="914400" y="1371600"/>
            <a:ext cx="7219950" cy="4831259"/>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Rectangle 6">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1188060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ActiveSync Policies to Devices</a:t>
            </a:r>
            <a:endParaRPr lang="en-US" dirty="0"/>
          </a:p>
        </p:txBody>
      </p:sp>
      <p:sp>
        <p:nvSpPr>
          <p:cNvPr id="4" name="Footer Placeholder 3"/>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19</a:t>
            </a:fld>
            <a:endParaRPr lang="en-US" dirty="0"/>
          </a:p>
        </p:txBody>
      </p:sp>
      <p:pic>
        <p:nvPicPr>
          <p:cNvPr id="6" name="Content Placeholder 5"/>
          <p:cNvPicPr>
            <a:picLocks noGrp="1"/>
          </p:cNvPicPr>
          <p:nvPr>
            <p:ph idx="1"/>
          </p:nvPr>
        </p:nvPicPr>
        <p:blipFill rotWithShape="1">
          <a:blip r:embed="rId3" cstate="print"/>
          <a:srcRect l="379" r="379"/>
          <a:stretch/>
        </p:blipFill>
        <p:spPr bwMode="auto">
          <a:xfrm>
            <a:off x="679450" y="1441450"/>
            <a:ext cx="7785100" cy="4800600"/>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Rectangle 6">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6710918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information is about pre-release software. Any unreleased update to the product or other planned modification is subject to ongoing evaluation by Symantec and therefore subject to change. This information is provided without warranty of any kind, express or implied.  Customers who purchase Symantec products should make their purchase decision based upon features that are currently available. </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sp>
        <p:nvSpPr>
          <p:cNvPr id="6" name="Footer Placeholder 5"/>
          <p:cNvSpPr>
            <a:spLocks noGrp="1"/>
          </p:cNvSpPr>
          <p:nvPr>
            <p:ph type="ftr" sz="quarter" idx="10"/>
          </p:nvPr>
        </p:nvSpPr>
        <p:spPr/>
        <p:txBody>
          <a:bodyPr/>
          <a:lstStyle/>
          <a:p>
            <a:pPr>
              <a:defRPr/>
            </a:pPr>
            <a:r>
              <a:rPr lang="en-US" dirty="0" smtClean="0"/>
              <a:t>Symantec Mobile Management and Security</a:t>
            </a:r>
            <a:endParaRPr lang="en-US" dirty="0"/>
          </a:p>
        </p:txBody>
      </p:sp>
      <p:sp>
        <p:nvSpPr>
          <p:cNvPr id="7" name="Title 6"/>
          <p:cNvSpPr>
            <a:spLocks noGrp="1"/>
          </p:cNvSpPr>
          <p:nvPr>
            <p:ph type="title"/>
          </p:nvPr>
        </p:nvSpPr>
        <p:spPr/>
        <p:txBody>
          <a:bodyPr/>
          <a:lstStyle/>
          <a:p>
            <a:r>
              <a:rPr lang="en-US" dirty="0" smtClean="0"/>
              <a:t>The required roadmap disclaimer</a:t>
            </a:r>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4" name="Footer Placeholder 3"/>
          <p:cNvSpPr>
            <a:spLocks noGrp="1"/>
          </p:cNvSpPr>
          <p:nvPr>
            <p:ph type="ftr" sz="quarter" idx="10"/>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20</a:t>
            </a:fld>
            <a:endParaRPr lang="en-US" dirty="0"/>
          </a:p>
        </p:txBody>
      </p:sp>
      <p:pic>
        <p:nvPicPr>
          <p:cNvPr id="6" name="Content Placeholder 5"/>
          <p:cNvPicPr>
            <a:picLocks noGrp="1"/>
          </p:cNvPicPr>
          <p:nvPr>
            <p:ph idx="1"/>
          </p:nvPr>
        </p:nvPicPr>
        <p:blipFill rotWithShape="1">
          <a:blip r:embed="rId3" cstate="print"/>
          <a:srcRect l="758" r="378"/>
          <a:stretch/>
        </p:blipFill>
        <p:spPr bwMode="auto">
          <a:xfrm>
            <a:off x="444500" y="1487420"/>
            <a:ext cx="8286750" cy="4568959"/>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7" name="Rectangle 6">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28246155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86232527-F547-4078-BCEE-EAC0BFD2BA6B}" type="slidenum">
              <a:rPr lang="en-US" sz="1000" b="1">
                <a:solidFill>
                  <a:srgbClr val="333333"/>
                </a:solidFill>
              </a:rPr>
              <a:pPr algn="ctr" eaLnBrk="0" hangingPunct="0"/>
              <a:t>21</a:t>
            </a:fld>
            <a:endParaRPr lang="en-US" sz="1000" b="1" dirty="0">
              <a:solidFill>
                <a:srgbClr val="333333"/>
              </a:solidFill>
            </a:endParaRPr>
          </a:p>
        </p:txBody>
      </p:sp>
      <p:sp>
        <p:nvSpPr>
          <p:cNvPr id="1644547" name="Rectangle 7"/>
          <p:cNvSpPr>
            <a:spLocks noChangeArrowheads="1"/>
          </p:cNvSpPr>
          <p:nvPr/>
        </p:nvSpPr>
        <p:spPr bwMode="auto">
          <a:xfrm>
            <a:off x="2000250" y="2241550"/>
            <a:ext cx="6762750" cy="1143000"/>
          </a:xfrm>
          <a:prstGeom prst="rect">
            <a:avLst/>
          </a:prstGeom>
          <a:noFill/>
          <a:ln w="9525">
            <a:noFill/>
            <a:miter lim="800000"/>
            <a:headEnd/>
            <a:tailEnd/>
          </a:ln>
        </p:spPr>
        <p:txBody>
          <a:bodyPr anchor="ctr"/>
          <a:lstStyle/>
          <a:p>
            <a:pPr algn="r"/>
            <a:endParaRPr lang="en-US" sz="4000" b="1" dirty="0">
              <a:solidFill>
                <a:srgbClr val="678BA8"/>
              </a:solidFill>
            </a:endParaRPr>
          </a:p>
        </p:txBody>
      </p:sp>
      <p:sp>
        <p:nvSpPr>
          <p:cNvPr id="8" name="Title 7"/>
          <p:cNvSpPr>
            <a:spLocks noGrp="1"/>
          </p:cNvSpPr>
          <p:nvPr>
            <p:ph type="ctrTitle"/>
          </p:nvPr>
        </p:nvSpPr>
        <p:spPr/>
        <p:txBody>
          <a:bodyPr/>
          <a:lstStyle/>
          <a:p>
            <a:r>
              <a:rPr lang="en-US" sz="2800" b="0" dirty="0" smtClean="0"/>
              <a:t>Symantec Mobile Management 7.0 SP3</a:t>
            </a:r>
            <a:r>
              <a:rPr lang="en-US" dirty="0" smtClean="0"/>
              <a:t/>
            </a:r>
            <a:br>
              <a:rPr lang="en-US" dirty="0" smtClean="0"/>
            </a:br>
            <a:r>
              <a:rPr lang="en-US" dirty="0" smtClean="0"/>
              <a:t>Agent-based Technology</a:t>
            </a:r>
            <a:endParaRPr lang="en-US" dirty="0"/>
          </a:p>
        </p:txBody>
      </p:sp>
      <p:sp>
        <p:nvSpPr>
          <p:cNvPr id="5" name="Rectangle 4">
            <a:hlinkClick r:id="rId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6621" name="Picture 33" descr="WindowsMobileLogo.png"/>
          <p:cNvPicPr>
            <a:picLocks noChangeAspect="1"/>
          </p:cNvPicPr>
          <p:nvPr/>
        </p:nvPicPr>
        <p:blipFill>
          <a:blip r:embed="rId3" cstate="print"/>
          <a:srcRect/>
          <a:stretch>
            <a:fillRect/>
          </a:stretch>
        </p:blipFill>
        <p:spPr bwMode="auto">
          <a:xfrm>
            <a:off x="3911226" y="5754095"/>
            <a:ext cx="1358900" cy="457200"/>
          </a:xfrm>
          <a:prstGeom prst="rect">
            <a:avLst/>
          </a:prstGeom>
          <a:noFill/>
          <a:ln w="9525">
            <a:noFill/>
            <a:miter lim="800000"/>
            <a:headEnd/>
            <a:tailEnd/>
          </a:ln>
        </p:spPr>
      </p:pic>
      <p:pic>
        <p:nvPicPr>
          <p:cNvPr id="1646622" name="Picture 35"/>
          <p:cNvPicPr>
            <a:picLocks noChangeAspect="1" noChangeArrowheads="1"/>
          </p:cNvPicPr>
          <p:nvPr/>
        </p:nvPicPr>
        <p:blipFill>
          <a:blip r:embed="rId4" cstate="print">
            <a:clrChange>
              <a:clrFrom>
                <a:srgbClr val="FBFDFA"/>
              </a:clrFrom>
              <a:clrTo>
                <a:srgbClr val="FBFDFA">
                  <a:alpha val="0"/>
                </a:srgbClr>
              </a:clrTo>
            </a:clrChange>
          </a:blip>
          <a:srcRect t="9474" b="26842"/>
          <a:stretch>
            <a:fillRect/>
          </a:stretch>
        </p:blipFill>
        <p:spPr bwMode="auto">
          <a:xfrm>
            <a:off x="6625851" y="5669958"/>
            <a:ext cx="904875" cy="576262"/>
          </a:xfrm>
          <a:prstGeom prst="rect">
            <a:avLst/>
          </a:prstGeom>
          <a:noFill/>
          <a:ln w="9525">
            <a:noFill/>
            <a:miter lim="800000"/>
            <a:headEnd/>
            <a:tailEnd/>
          </a:ln>
        </p:spPr>
      </p:pic>
      <p:pic>
        <p:nvPicPr>
          <p:cNvPr id="46" name="Picture 6" descr="http://11tech.files.wordpress.com/2009/08/rim_blackberry.jpg"/>
          <p:cNvPicPr>
            <a:picLocks noChangeAspect="1" noChangeArrowheads="1"/>
          </p:cNvPicPr>
          <p:nvPr/>
        </p:nvPicPr>
        <p:blipFill>
          <a:blip r:embed="rId5" cstate="print">
            <a:clrChange>
              <a:clrFrom>
                <a:srgbClr val="FAFFFF"/>
              </a:clrFrom>
              <a:clrTo>
                <a:srgbClr val="FAFFFF">
                  <a:alpha val="0"/>
                </a:srgbClr>
              </a:clrTo>
            </a:clrChange>
          </a:blip>
          <a:srcRect/>
          <a:stretch>
            <a:fillRect/>
          </a:stretch>
        </p:blipFill>
        <p:spPr bwMode="auto">
          <a:xfrm>
            <a:off x="1944860" y="5754095"/>
            <a:ext cx="840282" cy="565788"/>
          </a:xfrm>
          <a:prstGeom prst="rect">
            <a:avLst/>
          </a:prstGeom>
          <a:noFill/>
        </p:spPr>
      </p:pic>
      <p:grpSp>
        <p:nvGrpSpPr>
          <p:cNvPr id="2" name="Group 42"/>
          <p:cNvGrpSpPr/>
          <p:nvPr/>
        </p:nvGrpSpPr>
        <p:grpSpPr>
          <a:xfrm>
            <a:off x="479425" y="2379662"/>
            <a:ext cx="8480743" cy="1009015"/>
            <a:chOff x="479425" y="1608137"/>
            <a:chExt cx="8480743" cy="1009015"/>
          </a:xfrm>
        </p:grpSpPr>
        <p:grpSp>
          <p:nvGrpSpPr>
            <p:cNvPr id="3" name="Group 42"/>
            <p:cNvGrpSpPr>
              <a:grpSpLocks/>
            </p:cNvGrpSpPr>
            <p:nvPr/>
          </p:nvGrpSpPr>
          <p:grpSpPr bwMode="auto">
            <a:xfrm>
              <a:off x="573088" y="1681163"/>
              <a:ext cx="542925" cy="742950"/>
              <a:chOff x="459" y="3345"/>
              <a:chExt cx="342" cy="324"/>
            </a:xfrm>
          </p:grpSpPr>
          <p:sp>
            <p:nvSpPr>
              <p:cNvPr id="1646627" name="Rectangle 43"/>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endParaRPr lang="en-US" dirty="0"/>
              </a:p>
            </p:txBody>
          </p:sp>
          <p:sp>
            <p:nvSpPr>
              <p:cNvPr id="1646628" name="Rectangle 45"/>
              <p:cNvSpPr>
                <a:spLocks noChangeArrowheads="1"/>
              </p:cNvSpPr>
              <p:nvPr/>
            </p:nvSpPr>
            <p:spPr bwMode="auto">
              <a:xfrm>
                <a:off x="474" y="3363"/>
                <a:ext cx="309" cy="288"/>
              </a:xfrm>
              <a:prstGeom prst="rect">
                <a:avLst/>
              </a:prstGeom>
              <a:solidFill>
                <a:schemeClr val="bg1"/>
              </a:solidFill>
              <a:ln w="9525">
                <a:noFill/>
                <a:miter lim="800000"/>
                <a:headEnd/>
                <a:tailEnd/>
              </a:ln>
            </p:spPr>
            <p:txBody>
              <a:bodyPr wrap="none" anchor="ctr"/>
              <a:lstStyle/>
              <a:p>
                <a:endParaRPr lang="en-US" dirty="0"/>
              </a:p>
            </p:txBody>
          </p:sp>
        </p:grpSp>
        <p:sp>
          <p:nvSpPr>
            <p:cNvPr id="1646612" name="Rectangle 37"/>
            <p:cNvSpPr>
              <a:spLocks noChangeArrowheads="1"/>
            </p:cNvSpPr>
            <p:nvPr/>
          </p:nvSpPr>
          <p:spPr bwMode="gray">
            <a:xfrm>
              <a:off x="3290888" y="1608137"/>
              <a:ext cx="5669280" cy="1005840"/>
            </a:xfrm>
            <a:prstGeom prst="rect">
              <a:avLst/>
            </a:prstGeom>
            <a:solidFill>
              <a:schemeClr val="folHlink"/>
            </a:solidFill>
            <a:ln w="6350">
              <a:noFill/>
              <a:miter lim="800000"/>
              <a:headEnd/>
              <a:tailEnd/>
            </a:ln>
          </p:spPr>
          <p:txBody>
            <a:bodyPr vert="eaVert" wrap="none" anchor="ctr"/>
            <a:lstStyle/>
            <a:p>
              <a:pPr algn="ctr"/>
              <a:endParaRPr lang="en-US" dirty="0"/>
            </a:p>
          </p:txBody>
        </p:sp>
        <p:sp>
          <p:nvSpPr>
            <p:cNvPr id="1646614" name="Text Box 39"/>
            <p:cNvSpPr txBox="1">
              <a:spLocks noChangeArrowheads="1"/>
            </p:cNvSpPr>
            <p:nvPr/>
          </p:nvSpPr>
          <p:spPr bwMode="gray">
            <a:xfrm>
              <a:off x="3313907" y="1630363"/>
              <a:ext cx="5611018" cy="867930"/>
            </a:xfrm>
            <a:prstGeom prst="rect">
              <a:avLst/>
            </a:prstGeom>
            <a:noFill/>
            <a:ln w="6350">
              <a:noFill/>
              <a:miter lim="800000"/>
              <a:headEnd/>
              <a:tailEnd/>
            </a:ln>
            <a:effectLst>
              <a:prstShdw prst="shdw17" dist="17961" dir="2700000">
                <a:srgbClr val="993D00">
                  <a:alpha val="50000"/>
                </a:srgbClr>
              </a:prstShdw>
            </a:effectLst>
          </p:spPr>
          <p:txBody>
            <a:bodyPr wrap="square" lIns="45720" rIns="45720">
              <a:spAutoFit/>
            </a:bodyPr>
            <a:lstStyle/>
            <a:p>
              <a:pPr marL="171450" indent="-171450" algn="l" fontAlgn="ctr">
                <a:lnSpc>
                  <a:spcPct val="90000"/>
                </a:lnSpc>
                <a:buFont typeface="Arial" pitchFamily="34" charset="0"/>
                <a:buChar char="•"/>
              </a:pPr>
              <a:r>
                <a:rPr lang="en-US" sz="1400" dirty="0">
                  <a:latin typeface="+mn-lt"/>
                </a:rPr>
                <a:t>Centralize </a:t>
              </a:r>
              <a:r>
                <a:rPr lang="en-US" sz="1400" dirty="0" smtClean="0">
                  <a:latin typeface="+mn-lt"/>
                </a:rPr>
                <a:t>distribution/maintenance </a:t>
              </a:r>
              <a:r>
                <a:rPr lang="en-US" sz="1400" dirty="0">
                  <a:latin typeface="+mn-lt"/>
                </a:rPr>
                <a:t>of </a:t>
              </a:r>
              <a:r>
                <a:rPr lang="en-US" sz="1400" dirty="0" smtClean="0">
                  <a:latin typeface="+mn-lt"/>
                </a:rPr>
                <a:t>settings</a:t>
              </a:r>
              <a:r>
                <a:rPr lang="en-US" sz="1400" dirty="0">
                  <a:latin typeface="+mn-lt"/>
                </a:rPr>
                <a:t>, applications, and updates</a:t>
              </a:r>
            </a:p>
            <a:p>
              <a:pPr marL="171450" indent="-171450" algn="l" fontAlgn="ctr">
                <a:lnSpc>
                  <a:spcPct val="90000"/>
                </a:lnSpc>
                <a:buFont typeface="Arial" pitchFamily="34" charset="0"/>
                <a:buChar char="•"/>
              </a:pPr>
              <a:r>
                <a:rPr lang="en-US" sz="1400" dirty="0">
                  <a:latin typeface="+mn-lt"/>
                </a:rPr>
                <a:t>Configure push email via Exchange ActiveSync </a:t>
              </a:r>
            </a:p>
            <a:p>
              <a:pPr marL="171450" indent="-171450" algn="l" fontAlgn="ctr">
                <a:lnSpc>
                  <a:spcPct val="90000"/>
                </a:lnSpc>
                <a:buFont typeface="Arial" pitchFamily="34" charset="0"/>
                <a:buChar char="•"/>
              </a:pPr>
              <a:r>
                <a:rPr lang="en-US" sz="1400" dirty="0">
                  <a:latin typeface="+mn-lt"/>
                </a:rPr>
                <a:t>Distribute &amp; apply pre-configured device settings to maintain common device configurations </a:t>
              </a:r>
            </a:p>
          </p:txBody>
        </p:sp>
        <p:grpSp>
          <p:nvGrpSpPr>
            <p:cNvPr id="4" name="Group 9"/>
            <p:cNvGrpSpPr/>
            <p:nvPr/>
          </p:nvGrpSpPr>
          <p:grpSpPr>
            <a:xfrm>
              <a:off x="479425" y="1611312"/>
              <a:ext cx="2674938" cy="1005840"/>
              <a:chOff x="479425" y="1611312"/>
              <a:chExt cx="2674938" cy="1005840"/>
            </a:xfrm>
          </p:grpSpPr>
          <p:sp>
            <p:nvSpPr>
              <p:cNvPr id="1646599" name="Rectangle 37"/>
              <p:cNvSpPr>
                <a:spLocks noChangeArrowheads="1"/>
              </p:cNvSpPr>
              <p:nvPr/>
            </p:nvSpPr>
            <p:spPr bwMode="gray">
              <a:xfrm>
                <a:off x="479425" y="1611312"/>
                <a:ext cx="2674938" cy="1005840"/>
              </a:xfrm>
              <a:prstGeom prst="rect">
                <a:avLst/>
              </a:prstGeom>
              <a:solidFill>
                <a:schemeClr val="folHlink"/>
              </a:solidFill>
              <a:ln w="6350">
                <a:noFill/>
                <a:miter lim="800000"/>
                <a:headEnd/>
                <a:tailEnd/>
              </a:ln>
            </p:spPr>
            <p:txBody>
              <a:bodyPr vert="eaVert" wrap="none" anchor="ctr"/>
              <a:lstStyle/>
              <a:p>
                <a:pPr algn="ctr"/>
                <a:endParaRPr lang="en-US" dirty="0"/>
              </a:p>
            </p:txBody>
          </p:sp>
          <p:sp>
            <p:nvSpPr>
              <p:cNvPr id="1646601" name="Text Box 39"/>
              <p:cNvSpPr txBox="1">
                <a:spLocks noChangeArrowheads="1"/>
              </p:cNvSpPr>
              <p:nvPr/>
            </p:nvSpPr>
            <p:spPr bwMode="gray">
              <a:xfrm>
                <a:off x="1128974" y="1780191"/>
                <a:ext cx="2016125" cy="590931"/>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algn="r">
                  <a:lnSpc>
                    <a:spcPct val="90000"/>
                  </a:lnSpc>
                </a:pPr>
                <a:r>
                  <a:rPr lang="en-US" sz="1800" b="1" dirty="0">
                    <a:latin typeface="+mn-lt"/>
                  </a:rPr>
                  <a:t>Device Configuration</a:t>
                </a:r>
              </a:p>
            </p:txBody>
          </p:sp>
          <p:grpSp>
            <p:nvGrpSpPr>
              <p:cNvPr id="5" name="Group 42"/>
              <p:cNvGrpSpPr>
                <a:grpSpLocks/>
              </p:cNvGrpSpPr>
              <p:nvPr/>
            </p:nvGrpSpPr>
            <p:grpSpPr bwMode="auto">
              <a:xfrm>
                <a:off x="539750" y="1727200"/>
                <a:ext cx="541338" cy="655638"/>
                <a:chOff x="426027" y="1695009"/>
                <a:chExt cx="455328" cy="403955"/>
              </a:xfrm>
            </p:grpSpPr>
            <p:pic>
              <p:nvPicPr>
                <p:cNvPr id="1646625" name="Picture 4" descr="Picture">
                  <a:hlinkClick r:id="rId6"/>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12911" y="1730520"/>
                  <a:ext cx="368444" cy="368444"/>
                </a:xfrm>
                <a:prstGeom prst="rect">
                  <a:avLst/>
                </a:prstGeom>
                <a:noFill/>
                <a:ln w="9525">
                  <a:noFill/>
                  <a:miter lim="800000"/>
                  <a:headEnd/>
                  <a:tailEnd/>
                </a:ln>
              </p:spPr>
            </p:pic>
            <p:pic>
              <p:nvPicPr>
                <p:cNvPr id="1646626" name="Picture 8" descr="Picture">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6027" y="1695009"/>
                  <a:ext cx="376334" cy="376334"/>
                </a:xfrm>
                <a:prstGeom prst="rect">
                  <a:avLst/>
                </a:prstGeom>
                <a:noFill/>
                <a:ln w="9525">
                  <a:noFill/>
                  <a:miter lim="800000"/>
                  <a:headEnd/>
                  <a:tailEnd/>
                </a:ln>
              </p:spPr>
            </p:pic>
          </p:grpSp>
        </p:grpSp>
      </p:grpSp>
      <p:sp>
        <p:nvSpPr>
          <p:cNvPr id="1646593" name="Slide Number Placeholder 3"/>
          <p:cNvSpPr txBox="1">
            <a:spLocks noGrp="1"/>
          </p:cNvSpPr>
          <p:nvPr/>
        </p:nvSpPr>
        <p:spPr bwMode="auto">
          <a:xfrm>
            <a:off x="8882063" y="6643688"/>
            <a:ext cx="141287" cy="153987"/>
          </a:xfrm>
          <a:prstGeom prst="rect">
            <a:avLst/>
          </a:prstGeom>
          <a:noFill/>
          <a:ln w="9525" algn="ctr">
            <a:noFill/>
            <a:miter lim="800000"/>
            <a:headEnd/>
            <a:tailEnd/>
          </a:ln>
        </p:spPr>
        <p:txBody>
          <a:bodyPr wrap="none" lIns="0" tIns="0" rIns="0" bIns="0" anchor="ctr" anchorCtr="1">
            <a:spAutoFit/>
          </a:bodyPr>
          <a:lstStyle/>
          <a:p>
            <a:pPr algn="ctr" eaLnBrk="0" hangingPunct="0"/>
            <a:fld id="{B856C448-CA81-4E09-A7DC-5E3EB1A87DF3}" type="slidenum">
              <a:rPr lang="en-US" sz="1000" b="1">
                <a:solidFill>
                  <a:srgbClr val="333333"/>
                </a:solidFill>
              </a:rPr>
              <a:pPr algn="ctr" eaLnBrk="0" hangingPunct="0"/>
              <a:t>22</a:t>
            </a:fld>
            <a:endParaRPr lang="en-US" sz="1000" b="1" dirty="0">
              <a:solidFill>
                <a:srgbClr val="333333"/>
              </a:solidFill>
            </a:endParaRPr>
          </a:p>
        </p:txBody>
      </p:sp>
      <p:grpSp>
        <p:nvGrpSpPr>
          <p:cNvPr id="6" name="Group 44"/>
          <p:cNvGrpSpPr/>
          <p:nvPr/>
        </p:nvGrpSpPr>
        <p:grpSpPr>
          <a:xfrm>
            <a:off x="484188" y="3514725"/>
            <a:ext cx="8480741" cy="1009015"/>
            <a:chOff x="484188" y="3676650"/>
            <a:chExt cx="8480741" cy="1009015"/>
          </a:xfrm>
        </p:grpSpPr>
        <p:pic>
          <p:nvPicPr>
            <p:cNvPr id="1646636" name="Picture 52" descr="pic7"/>
            <p:cNvPicPr>
              <a:picLocks noChangeAspect="1" noChangeArrowheads="1"/>
            </p:cNvPicPr>
            <p:nvPr/>
          </p:nvPicPr>
          <p:blipFill>
            <a:blip r:embed="rId10" cstate="print"/>
            <a:srcRect l="-8943" r="-8943"/>
            <a:stretch>
              <a:fillRect/>
            </a:stretch>
          </p:blipFill>
          <p:spPr bwMode="auto">
            <a:xfrm>
              <a:off x="600075" y="3821757"/>
              <a:ext cx="477837" cy="659296"/>
            </a:xfrm>
            <a:prstGeom prst="rect">
              <a:avLst/>
            </a:prstGeom>
            <a:solidFill>
              <a:schemeClr val="bg1"/>
            </a:solidFill>
            <a:ln w="25400">
              <a:solidFill>
                <a:schemeClr val="bg2"/>
              </a:solidFill>
              <a:miter lim="800000"/>
              <a:headEnd/>
              <a:tailEnd/>
            </a:ln>
          </p:spPr>
        </p:pic>
        <p:sp>
          <p:nvSpPr>
            <p:cNvPr id="1646606" name="Rectangle 45"/>
            <p:cNvSpPr>
              <a:spLocks noChangeArrowheads="1"/>
            </p:cNvSpPr>
            <p:nvPr/>
          </p:nvSpPr>
          <p:spPr bwMode="gray">
            <a:xfrm>
              <a:off x="3295649" y="3676650"/>
              <a:ext cx="5669280" cy="1005840"/>
            </a:xfrm>
            <a:prstGeom prst="rect">
              <a:avLst/>
            </a:prstGeom>
            <a:solidFill>
              <a:schemeClr val="accent3">
                <a:lumMod val="60000"/>
                <a:lumOff val="40000"/>
              </a:schemeClr>
            </a:solidFill>
            <a:ln w="6350">
              <a:noFill/>
              <a:miter lim="800000"/>
              <a:headEnd/>
              <a:tailEnd/>
            </a:ln>
          </p:spPr>
          <p:txBody>
            <a:bodyPr vert="eaVert" wrap="none" anchor="ctr"/>
            <a:lstStyle/>
            <a:p>
              <a:pPr algn="ctr"/>
              <a:endParaRPr lang="en-US" dirty="0"/>
            </a:p>
          </p:txBody>
        </p:sp>
        <p:sp>
          <p:nvSpPr>
            <p:cNvPr id="1646608" name="Text Box 47"/>
            <p:cNvSpPr txBox="1">
              <a:spLocks noChangeArrowheads="1"/>
            </p:cNvSpPr>
            <p:nvPr/>
          </p:nvSpPr>
          <p:spPr bwMode="gray">
            <a:xfrm>
              <a:off x="3325813" y="3733854"/>
              <a:ext cx="5378450" cy="867930"/>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marL="171450" indent="-171450" algn="l">
                <a:lnSpc>
                  <a:spcPct val="90000"/>
                </a:lnSpc>
                <a:buFont typeface="Arial" pitchFamily="34" charset="0"/>
                <a:buChar char="•"/>
              </a:pPr>
              <a:r>
                <a:rPr lang="en-US" sz="1400" dirty="0">
                  <a:latin typeface="+mn-lt"/>
                </a:rPr>
                <a:t>Ensure the software remains installed and configured correctly on mobile devices</a:t>
              </a:r>
            </a:p>
            <a:p>
              <a:pPr marL="171450" indent="-171450" algn="l">
                <a:lnSpc>
                  <a:spcPct val="90000"/>
                </a:lnSpc>
                <a:buFont typeface="Arial" pitchFamily="34" charset="0"/>
                <a:buChar char="•"/>
              </a:pPr>
              <a:r>
                <a:rPr lang="en-US" sz="1400" dirty="0">
                  <a:latin typeface="+mn-lt"/>
                </a:rPr>
                <a:t>The self-healing capabilities can automatically detect and repair incorrect, corrupt, or missing applications</a:t>
              </a:r>
            </a:p>
          </p:txBody>
        </p:sp>
        <p:grpSp>
          <p:nvGrpSpPr>
            <p:cNvPr id="7" name="Group 7"/>
            <p:cNvGrpSpPr/>
            <p:nvPr/>
          </p:nvGrpSpPr>
          <p:grpSpPr>
            <a:xfrm>
              <a:off x="484188" y="3679825"/>
              <a:ext cx="2674937" cy="1005840"/>
              <a:chOff x="484188" y="3679825"/>
              <a:chExt cx="2674937" cy="1005840"/>
            </a:xfrm>
          </p:grpSpPr>
          <p:sp>
            <p:nvSpPr>
              <p:cNvPr id="1646633" name="Rectangle 45"/>
              <p:cNvSpPr>
                <a:spLocks noChangeArrowheads="1"/>
              </p:cNvSpPr>
              <p:nvPr/>
            </p:nvSpPr>
            <p:spPr bwMode="gray">
              <a:xfrm>
                <a:off x="484188" y="3679825"/>
                <a:ext cx="2674937" cy="1005840"/>
              </a:xfrm>
              <a:prstGeom prst="rect">
                <a:avLst/>
              </a:prstGeom>
              <a:solidFill>
                <a:schemeClr val="accent3">
                  <a:lumMod val="60000"/>
                  <a:lumOff val="40000"/>
                </a:schemeClr>
              </a:solidFill>
              <a:ln w="6350">
                <a:noFill/>
                <a:miter lim="800000"/>
                <a:headEnd/>
                <a:tailEnd/>
              </a:ln>
            </p:spPr>
            <p:txBody>
              <a:bodyPr vert="eaVert" wrap="none" anchor="ctr"/>
              <a:lstStyle/>
              <a:p>
                <a:pPr algn="ctr"/>
                <a:endParaRPr lang="en-US" dirty="0"/>
              </a:p>
            </p:txBody>
          </p:sp>
          <p:sp>
            <p:nvSpPr>
              <p:cNvPr id="1646635" name="Text Box 47"/>
              <p:cNvSpPr txBox="1">
                <a:spLocks noChangeArrowheads="1"/>
              </p:cNvSpPr>
              <p:nvPr/>
            </p:nvSpPr>
            <p:spPr bwMode="gray">
              <a:xfrm>
                <a:off x="1121830" y="3733535"/>
                <a:ext cx="2030412" cy="840230"/>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algn="r">
                  <a:lnSpc>
                    <a:spcPct val="90000"/>
                  </a:lnSpc>
                </a:pPr>
                <a:r>
                  <a:rPr lang="en-US" sz="1800" b="1" dirty="0">
                    <a:latin typeface="+mn-lt"/>
                  </a:rPr>
                  <a:t>Intelligent Software Management</a:t>
                </a:r>
              </a:p>
            </p:txBody>
          </p:sp>
          <p:pic>
            <p:nvPicPr>
              <p:cNvPr id="1646616" name="Picture 8" descr="Picture">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17525" y="3789363"/>
                <a:ext cx="436563" cy="627062"/>
              </a:xfrm>
              <a:prstGeom prst="rect">
                <a:avLst/>
              </a:prstGeom>
              <a:noFill/>
              <a:ln w="9525">
                <a:noFill/>
                <a:miter lim="800000"/>
                <a:headEnd/>
                <a:tailEnd/>
              </a:ln>
            </p:spPr>
          </p:pic>
        </p:grpSp>
      </p:grpSp>
      <p:grpSp>
        <p:nvGrpSpPr>
          <p:cNvPr id="8" name="Group 43"/>
          <p:cNvGrpSpPr/>
          <p:nvPr/>
        </p:nvGrpSpPr>
        <p:grpSpPr>
          <a:xfrm>
            <a:off x="479425" y="1236662"/>
            <a:ext cx="8480741" cy="1009015"/>
            <a:chOff x="479425" y="2636837"/>
            <a:chExt cx="8480741" cy="1009015"/>
          </a:xfrm>
        </p:grpSpPr>
        <p:sp>
          <p:nvSpPr>
            <p:cNvPr id="1646603" name="Rectangle 41"/>
            <p:cNvSpPr>
              <a:spLocks noChangeArrowheads="1"/>
            </p:cNvSpPr>
            <p:nvPr/>
          </p:nvSpPr>
          <p:spPr bwMode="gray">
            <a:xfrm>
              <a:off x="3290886" y="2636837"/>
              <a:ext cx="5669280" cy="1005840"/>
            </a:xfrm>
            <a:prstGeom prst="rect">
              <a:avLst/>
            </a:prstGeom>
            <a:solidFill>
              <a:schemeClr val="accent2"/>
            </a:solidFill>
            <a:ln w="6350">
              <a:noFill/>
              <a:miter lim="800000"/>
              <a:headEnd/>
              <a:tailEnd/>
            </a:ln>
          </p:spPr>
          <p:txBody>
            <a:bodyPr vert="eaVert" wrap="none" anchor="ctr"/>
            <a:lstStyle/>
            <a:p>
              <a:pPr algn="ctr"/>
              <a:endParaRPr lang="en-US" dirty="0"/>
            </a:p>
          </p:txBody>
        </p:sp>
        <p:sp>
          <p:nvSpPr>
            <p:cNvPr id="1646605" name="Text Box 43"/>
            <p:cNvSpPr txBox="1">
              <a:spLocks noChangeArrowheads="1"/>
            </p:cNvSpPr>
            <p:nvPr/>
          </p:nvSpPr>
          <p:spPr bwMode="gray">
            <a:xfrm>
              <a:off x="3300413" y="2752534"/>
              <a:ext cx="5375275" cy="679417"/>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marL="171450" indent="-171450" algn="l" fontAlgn="ctr">
                <a:lnSpc>
                  <a:spcPct val="90000"/>
                </a:lnSpc>
                <a:buFont typeface="Arial" pitchFamily="34" charset="0"/>
                <a:buChar char="•"/>
              </a:pPr>
              <a:r>
                <a:rPr lang="en-US" sz="1400" dirty="0" smtClean="0">
                  <a:latin typeface="+mn-lt"/>
                </a:rPr>
                <a:t>Identify</a:t>
              </a:r>
              <a:r>
                <a:rPr lang="en-US" sz="1400" dirty="0">
                  <a:latin typeface="+mn-lt"/>
                </a:rPr>
                <a:t>, discover, and catalog all deployed </a:t>
              </a:r>
              <a:r>
                <a:rPr lang="en-US" sz="1400" dirty="0" smtClean="0">
                  <a:latin typeface="+mn-lt"/>
                </a:rPr>
                <a:t>devices</a:t>
              </a:r>
            </a:p>
            <a:p>
              <a:pPr marL="171450" indent="-171450" algn="l" fontAlgn="ctr">
                <a:lnSpc>
                  <a:spcPct val="90000"/>
                </a:lnSpc>
                <a:buFont typeface="Arial" pitchFamily="34" charset="0"/>
                <a:buChar char="•"/>
              </a:pPr>
              <a:r>
                <a:rPr lang="en-US" sz="1400" dirty="0" smtClean="0">
                  <a:latin typeface="+mn-lt"/>
                </a:rPr>
                <a:t>Gather </a:t>
              </a:r>
              <a:r>
                <a:rPr lang="en-US" sz="1400" dirty="0">
                  <a:latin typeface="+mn-lt"/>
                </a:rPr>
                <a:t>extensive details on device hardware, software, and status, which are collected and summarized centrally</a:t>
              </a:r>
            </a:p>
          </p:txBody>
        </p:sp>
        <p:grpSp>
          <p:nvGrpSpPr>
            <p:cNvPr id="9" name="Group 42"/>
            <p:cNvGrpSpPr>
              <a:grpSpLocks/>
            </p:cNvGrpSpPr>
            <p:nvPr/>
          </p:nvGrpSpPr>
          <p:grpSpPr bwMode="auto">
            <a:xfrm>
              <a:off x="579438" y="2716213"/>
              <a:ext cx="542925" cy="742950"/>
              <a:chOff x="459" y="3345"/>
              <a:chExt cx="342" cy="324"/>
            </a:xfrm>
          </p:grpSpPr>
          <p:sp>
            <p:nvSpPr>
              <p:cNvPr id="1646623" name="Rectangle 43"/>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endParaRPr lang="en-US" dirty="0"/>
              </a:p>
            </p:txBody>
          </p:sp>
          <p:sp>
            <p:nvSpPr>
              <p:cNvPr id="1646624" name="Rectangle 45"/>
              <p:cNvSpPr>
                <a:spLocks noChangeArrowheads="1"/>
              </p:cNvSpPr>
              <p:nvPr/>
            </p:nvSpPr>
            <p:spPr bwMode="auto">
              <a:xfrm>
                <a:off x="474" y="3363"/>
                <a:ext cx="309" cy="288"/>
              </a:xfrm>
              <a:prstGeom prst="rect">
                <a:avLst/>
              </a:prstGeom>
              <a:solidFill>
                <a:schemeClr val="bg1"/>
              </a:solidFill>
              <a:ln w="9525">
                <a:noFill/>
                <a:miter lim="800000"/>
                <a:headEnd/>
                <a:tailEnd/>
              </a:ln>
            </p:spPr>
            <p:txBody>
              <a:bodyPr wrap="none" anchor="ctr"/>
              <a:lstStyle/>
              <a:p>
                <a:endParaRPr lang="en-US" dirty="0"/>
              </a:p>
            </p:txBody>
          </p:sp>
        </p:grpSp>
        <p:grpSp>
          <p:nvGrpSpPr>
            <p:cNvPr id="10" name="Group 8"/>
            <p:cNvGrpSpPr/>
            <p:nvPr/>
          </p:nvGrpSpPr>
          <p:grpSpPr>
            <a:xfrm>
              <a:off x="479425" y="2640012"/>
              <a:ext cx="2679700" cy="1005840"/>
              <a:chOff x="479425" y="2640012"/>
              <a:chExt cx="2679700" cy="1005840"/>
            </a:xfrm>
          </p:grpSpPr>
          <p:sp>
            <p:nvSpPr>
              <p:cNvPr id="1646594" name="Rectangle 41"/>
              <p:cNvSpPr>
                <a:spLocks noChangeArrowheads="1"/>
              </p:cNvSpPr>
              <p:nvPr/>
            </p:nvSpPr>
            <p:spPr bwMode="gray">
              <a:xfrm>
                <a:off x="479425" y="2640012"/>
                <a:ext cx="2674938" cy="1005840"/>
              </a:xfrm>
              <a:prstGeom prst="rect">
                <a:avLst/>
              </a:prstGeom>
              <a:solidFill>
                <a:schemeClr val="accent2"/>
              </a:solidFill>
              <a:ln w="6350">
                <a:noFill/>
                <a:miter lim="800000"/>
                <a:headEnd/>
                <a:tailEnd/>
              </a:ln>
            </p:spPr>
            <p:txBody>
              <a:bodyPr vert="eaVert" wrap="none" anchor="ctr"/>
              <a:lstStyle/>
              <a:p>
                <a:pPr algn="ctr"/>
                <a:endParaRPr lang="en-US" dirty="0"/>
              </a:p>
            </p:txBody>
          </p:sp>
          <p:sp>
            <p:nvSpPr>
              <p:cNvPr id="1646596" name="Text Box 43"/>
              <p:cNvSpPr txBox="1">
                <a:spLocks noChangeArrowheads="1"/>
              </p:cNvSpPr>
              <p:nvPr/>
            </p:nvSpPr>
            <p:spPr bwMode="gray">
              <a:xfrm>
                <a:off x="1143000" y="2815431"/>
                <a:ext cx="2016125" cy="590931"/>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algn="r">
                  <a:lnSpc>
                    <a:spcPct val="90000"/>
                  </a:lnSpc>
                </a:pPr>
                <a:r>
                  <a:rPr lang="en-US" sz="1800" b="1" dirty="0">
                    <a:latin typeface="+mn-lt"/>
                  </a:rPr>
                  <a:t>Inventory and Reporting</a:t>
                </a:r>
              </a:p>
            </p:txBody>
          </p:sp>
          <p:pic>
            <p:nvPicPr>
              <p:cNvPr id="1646618" name="Picture 4" descr="http://symdocs.symad.symantec.com/sites/spmm/teams/altiris/PowerPoint%20Stock%20Icons/results_128.gif"/>
              <p:cNvPicPr>
                <a:picLocks noChangeAspect="1" noChangeArrowheads="1"/>
              </p:cNvPicPr>
              <p:nvPr/>
            </p:nvPicPr>
            <p:blipFill>
              <a:blip r:embed="rId11" cstate="print"/>
              <a:srcRect/>
              <a:stretch>
                <a:fillRect/>
              </a:stretch>
            </p:blipFill>
            <p:spPr bwMode="auto">
              <a:xfrm>
                <a:off x="666750" y="2741613"/>
                <a:ext cx="436563" cy="628650"/>
              </a:xfrm>
              <a:prstGeom prst="rect">
                <a:avLst/>
              </a:prstGeom>
              <a:noFill/>
              <a:ln w="9525">
                <a:noFill/>
                <a:miter lim="800000"/>
                <a:headEnd/>
                <a:tailEnd/>
              </a:ln>
            </p:spPr>
          </p:pic>
        </p:grpSp>
        <p:pic>
          <p:nvPicPr>
            <p:cNvPr id="1646619" name="Picture 8" descr="Picture">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30225" y="2763838"/>
              <a:ext cx="436563" cy="627062"/>
            </a:xfrm>
            <a:prstGeom prst="rect">
              <a:avLst/>
            </a:prstGeom>
            <a:noFill/>
            <a:ln w="9525">
              <a:noFill/>
              <a:miter lim="800000"/>
              <a:headEnd/>
              <a:tailEnd/>
            </a:ln>
          </p:spPr>
        </p:pic>
      </p:grpSp>
      <p:grpSp>
        <p:nvGrpSpPr>
          <p:cNvPr id="12" name="Group 47"/>
          <p:cNvGrpSpPr/>
          <p:nvPr/>
        </p:nvGrpSpPr>
        <p:grpSpPr>
          <a:xfrm>
            <a:off x="488951" y="4622800"/>
            <a:ext cx="8480741" cy="1061829"/>
            <a:chOff x="488951" y="4632325"/>
            <a:chExt cx="8480741" cy="1061829"/>
          </a:xfrm>
        </p:grpSpPr>
        <p:grpSp>
          <p:nvGrpSpPr>
            <p:cNvPr id="13" name="Group 6"/>
            <p:cNvGrpSpPr/>
            <p:nvPr/>
          </p:nvGrpSpPr>
          <p:grpSpPr>
            <a:xfrm>
              <a:off x="488951" y="4670421"/>
              <a:ext cx="2674941" cy="1005840"/>
              <a:chOff x="488951" y="4698996"/>
              <a:chExt cx="2674941" cy="1005840"/>
            </a:xfrm>
          </p:grpSpPr>
          <p:sp>
            <p:nvSpPr>
              <p:cNvPr id="1646629" name="Rectangle 45"/>
              <p:cNvSpPr>
                <a:spLocks noChangeArrowheads="1"/>
              </p:cNvSpPr>
              <p:nvPr/>
            </p:nvSpPr>
            <p:spPr bwMode="gray">
              <a:xfrm>
                <a:off x="488951" y="4698996"/>
                <a:ext cx="2674941" cy="1005840"/>
              </a:xfrm>
              <a:prstGeom prst="rect">
                <a:avLst/>
              </a:prstGeom>
              <a:solidFill>
                <a:srgbClr val="339933"/>
              </a:solidFill>
              <a:ln w="6350">
                <a:noFill/>
                <a:miter lim="800000"/>
                <a:headEnd/>
                <a:tailEnd/>
              </a:ln>
            </p:spPr>
            <p:txBody>
              <a:bodyPr vert="eaVert" wrap="none" anchor="ctr"/>
              <a:lstStyle/>
              <a:p>
                <a:pPr algn="ctr"/>
                <a:endParaRPr lang="en-US" dirty="0"/>
              </a:p>
            </p:txBody>
          </p:sp>
          <p:sp>
            <p:nvSpPr>
              <p:cNvPr id="1646631" name="Text Box 47"/>
              <p:cNvSpPr txBox="1">
                <a:spLocks noChangeArrowheads="1"/>
              </p:cNvSpPr>
              <p:nvPr/>
            </p:nvSpPr>
            <p:spPr bwMode="gray">
              <a:xfrm>
                <a:off x="1147764" y="4860309"/>
                <a:ext cx="2016128" cy="590931"/>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algn="r">
                  <a:lnSpc>
                    <a:spcPct val="90000"/>
                  </a:lnSpc>
                </a:pPr>
                <a:r>
                  <a:rPr lang="en-US" sz="1800" b="1" dirty="0">
                    <a:latin typeface="+mn-lt"/>
                  </a:rPr>
                  <a:t>Mobile Remote </a:t>
                </a:r>
              </a:p>
              <a:p>
                <a:pPr algn="r">
                  <a:lnSpc>
                    <a:spcPct val="90000"/>
                  </a:lnSpc>
                </a:pPr>
                <a:r>
                  <a:rPr lang="en-US" sz="1800" b="1" dirty="0">
                    <a:latin typeface="+mn-lt"/>
                  </a:rPr>
                  <a:t>Assistance</a:t>
                </a:r>
              </a:p>
            </p:txBody>
          </p:sp>
          <p:pic>
            <p:nvPicPr>
              <p:cNvPr id="1646632" name="Picture 45" descr="pic12"/>
              <p:cNvPicPr>
                <a:picLocks noChangeArrowheads="1"/>
              </p:cNvPicPr>
              <p:nvPr/>
            </p:nvPicPr>
            <p:blipFill>
              <a:blip r:embed="rId12" cstate="print"/>
              <a:srcRect/>
              <a:stretch>
                <a:fillRect/>
              </a:stretch>
            </p:blipFill>
            <p:spPr bwMode="auto">
              <a:xfrm>
                <a:off x="581026" y="4924426"/>
                <a:ext cx="515938" cy="457200"/>
              </a:xfrm>
              <a:prstGeom prst="rect">
                <a:avLst/>
              </a:prstGeom>
              <a:noFill/>
              <a:ln w="25400">
                <a:solidFill>
                  <a:schemeClr val="bg2"/>
                </a:solidFill>
                <a:miter lim="800000"/>
                <a:headEnd/>
                <a:tailEnd/>
              </a:ln>
            </p:spPr>
          </p:pic>
        </p:grpSp>
        <p:sp>
          <p:nvSpPr>
            <p:cNvPr id="1646609" name="Rectangle 45"/>
            <p:cNvSpPr>
              <a:spLocks noChangeArrowheads="1"/>
            </p:cNvSpPr>
            <p:nvPr/>
          </p:nvSpPr>
          <p:spPr bwMode="gray">
            <a:xfrm>
              <a:off x="3300412" y="4667250"/>
              <a:ext cx="5669280" cy="1005840"/>
            </a:xfrm>
            <a:prstGeom prst="rect">
              <a:avLst/>
            </a:prstGeom>
            <a:solidFill>
              <a:srgbClr val="339933"/>
            </a:solidFill>
            <a:ln w="6350">
              <a:noFill/>
              <a:miter lim="800000"/>
              <a:headEnd/>
              <a:tailEnd/>
            </a:ln>
          </p:spPr>
          <p:txBody>
            <a:bodyPr vert="eaVert" wrap="none" anchor="ctr"/>
            <a:lstStyle/>
            <a:p>
              <a:pPr algn="ctr"/>
              <a:endParaRPr lang="en-US" dirty="0"/>
            </a:p>
          </p:txBody>
        </p:sp>
        <p:sp>
          <p:nvSpPr>
            <p:cNvPr id="47" name="Text Box 47"/>
            <p:cNvSpPr txBox="1">
              <a:spLocks noChangeArrowheads="1"/>
            </p:cNvSpPr>
            <p:nvPr/>
          </p:nvSpPr>
          <p:spPr bwMode="gray">
            <a:xfrm>
              <a:off x="3328988" y="4632325"/>
              <a:ext cx="5338762" cy="1061829"/>
            </a:xfrm>
            <a:prstGeom prst="rect">
              <a:avLst/>
            </a:prstGeom>
            <a:noFill/>
            <a:ln w="6350">
              <a:noFill/>
              <a:miter lim="800000"/>
              <a:headEnd/>
              <a:tailEnd/>
            </a:ln>
            <a:effectLst>
              <a:prstShdw prst="shdw17" dist="17961" dir="2700000">
                <a:srgbClr val="993D00">
                  <a:alpha val="50000"/>
                </a:srgbClr>
              </a:prstShdw>
            </a:effectLst>
          </p:spPr>
          <p:txBody>
            <a:bodyPr>
              <a:spAutoFit/>
            </a:bodyPr>
            <a:lstStyle/>
            <a:p>
              <a:pPr marL="171450" indent="-171450" algn="l">
                <a:lnSpc>
                  <a:spcPct val="90000"/>
                </a:lnSpc>
                <a:buFont typeface="Arial" pitchFamily="34" charset="0"/>
                <a:buChar char="•"/>
              </a:pPr>
              <a:r>
                <a:rPr lang="en-US" sz="1400" dirty="0">
                  <a:latin typeface="+mn-lt"/>
                </a:rPr>
                <a:t>Troubleshoot and fix mobile devices anywhere with flexible remote management capabilities including:  </a:t>
              </a:r>
            </a:p>
            <a:p>
              <a:pPr marL="742950" lvl="1" indent="-285750" algn="l">
                <a:lnSpc>
                  <a:spcPct val="90000"/>
                </a:lnSpc>
                <a:buFont typeface="Wingdings" pitchFamily="2" charset="2"/>
                <a:buChar char="ü"/>
              </a:pPr>
              <a:r>
                <a:rPr lang="en-US" sz="1400" dirty="0">
                  <a:latin typeface="+mn-lt"/>
                </a:rPr>
                <a:t>Remote control</a:t>
              </a:r>
            </a:p>
            <a:p>
              <a:pPr marL="742950" lvl="1" indent="-285750" algn="l">
                <a:lnSpc>
                  <a:spcPct val="90000"/>
                </a:lnSpc>
                <a:buFont typeface="Wingdings" pitchFamily="2" charset="2"/>
                <a:buChar char="ü"/>
              </a:pPr>
              <a:r>
                <a:rPr lang="en-US" sz="1400" dirty="0">
                  <a:latin typeface="+mn-lt"/>
                </a:rPr>
                <a:t>File system and registry access</a:t>
              </a:r>
            </a:p>
            <a:p>
              <a:pPr marL="742950" lvl="1" indent="-285750" algn="l">
                <a:lnSpc>
                  <a:spcPct val="90000"/>
                </a:lnSpc>
                <a:buFont typeface="Wingdings" pitchFamily="2" charset="2"/>
                <a:buChar char="ü"/>
              </a:pPr>
              <a:r>
                <a:rPr lang="en-US" sz="1400" dirty="0">
                  <a:latin typeface="+mn-lt"/>
                </a:rPr>
                <a:t>Interactive access to services </a:t>
              </a:r>
            </a:p>
          </p:txBody>
        </p:sp>
      </p:grpSp>
      <p:sp>
        <p:nvSpPr>
          <p:cNvPr id="11" name="Title 10"/>
          <p:cNvSpPr>
            <a:spLocks noGrp="1"/>
          </p:cNvSpPr>
          <p:nvPr>
            <p:ph type="title"/>
          </p:nvPr>
        </p:nvSpPr>
        <p:spPr/>
        <p:txBody>
          <a:bodyPr/>
          <a:lstStyle/>
          <a:p>
            <a:r>
              <a:rPr lang="en-US" dirty="0"/>
              <a:t>Mobile Management Key Features</a:t>
            </a:r>
          </a:p>
        </p:txBody>
      </p:sp>
      <p:sp>
        <p:nvSpPr>
          <p:cNvPr id="41"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42" name="Rectangle 41">
            <a:hlinkClick r:id="rId1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 xmlns:p14="http://schemas.microsoft.com/office/powerpoint/2010/main" val="741667670"/>
              </p:ext>
            </p:extLst>
          </p:nvPr>
        </p:nvGraphicFramePr>
        <p:xfrm>
          <a:off x="142875" y="1300163"/>
          <a:ext cx="8766176" cy="2529840"/>
        </p:xfrm>
        <a:graphic>
          <a:graphicData uri="http://schemas.openxmlformats.org/drawingml/2006/table">
            <a:tbl>
              <a:tblPr firstRow="1" bandRow="1">
                <a:tableStyleId>{68D230F3-CF80-4859-8CE7-A43EE81993B5}</a:tableStyleId>
              </a:tblPr>
              <a:tblGrid>
                <a:gridCol w="4948109"/>
                <a:gridCol w="3818067"/>
              </a:tblGrid>
              <a:tr h="370840">
                <a:tc>
                  <a:txBody>
                    <a:bodyPr/>
                    <a:lstStyle/>
                    <a:p>
                      <a:endParaRPr lang="en-US" sz="3200" dirty="0"/>
                    </a:p>
                  </a:txBody>
                  <a:tcPr/>
                </a:tc>
                <a:tc>
                  <a:txBody>
                    <a:bodyPr/>
                    <a:lstStyle/>
                    <a:p>
                      <a:endParaRPr lang="en-US" sz="4000" dirty="0"/>
                    </a:p>
                  </a:txBody>
                  <a:tcPr/>
                </a:tc>
              </a:tr>
              <a:tr h="370840">
                <a:tc>
                  <a:txBody>
                    <a:bodyPr/>
                    <a:lstStyle/>
                    <a:p>
                      <a:r>
                        <a:rPr lang="en-US" sz="2400" dirty="0" smtClean="0">
                          <a:latin typeface="+mn-lt"/>
                        </a:rPr>
                        <a:t>Windows Mobile 2003</a:t>
                      </a:r>
                      <a:endParaRPr lang="en-US" sz="2400" dirty="0">
                        <a:latin typeface="+mn-lt"/>
                      </a:endParaRPr>
                    </a:p>
                  </a:txBody>
                  <a:tcPr/>
                </a:tc>
                <a:tc>
                  <a:txBody>
                    <a:bodyPr/>
                    <a:lstStyle/>
                    <a:p>
                      <a:r>
                        <a:rPr lang="en-US" sz="2400" dirty="0" smtClean="0">
                          <a:latin typeface="+mn-lt"/>
                        </a:rPr>
                        <a:t>Blackberry OS 4.3-4.9</a:t>
                      </a:r>
                      <a:endParaRPr lang="en-US" sz="2400" dirty="0">
                        <a:latin typeface="+mn-lt"/>
                      </a:endParaRPr>
                    </a:p>
                  </a:txBody>
                  <a:tcPr/>
                </a:tc>
              </a:tr>
              <a:tr h="370840">
                <a:tc>
                  <a:txBody>
                    <a:bodyPr/>
                    <a:lstStyle/>
                    <a:p>
                      <a:r>
                        <a:rPr lang="en-US" sz="2400" dirty="0" smtClean="0">
                          <a:latin typeface="+mn-lt"/>
                        </a:rPr>
                        <a:t>Windows Mobile 5-6.5 (all editions)</a:t>
                      </a:r>
                      <a:endParaRPr lang="en-US" sz="2400" dirty="0">
                        <a:latin typeface="+mn-lt"/>
                      </a:endParaRPr>
                    </a:p>
                  </a:txBody>
                  <a:tcPr/>
                </a:tc>
                <a:tc>
                  <a:txBody>
                    <a:bodyPr/>
                    <a:lstStyle/>
                    <a:p>
                      <a:r>
                        <a:rPr lang="en-US" sz="2400" dirty="0" smtClean="0">
                          <a:latin typeface="+mn-lt"/>
                        </a:rPr>
                        <a:t>Blackberry OS 5.0</a:t>
                      </a:r>
                      <a:endParaRPr lang="en-US" sz="2400" dirty="0">
                        <a:latin typeface="+mn-lt"/>
                      </a:endParaRPr>
                    </a:p>
                  </a:txBody>
                  <a:tcPr/>
                </a:tc>
              </a:tr>
              <a:tr h="370840">
                <a:tc>
                  <a:txBody>
                    <a:bodyPr/>
                    <a:lstStyle/>
                    <a:p>
                      <a:r>
                        <a:rPr lang="en-US" sz="2400" dirty="0" smtClean="0">
                          <a:latin typeface="+mn-lt"/>
                        </a:rPr>
                        <a:t>Windows CE 4.x – 6.x</a:t>
                      </a:r>
                      <a:endParaRPr lang="en-US" sz="2400" dirty="0">
                        <a:latin typeface="+mn-lt"/>
                      </a:endParaRPr>
                    </a:p>
                  </a:txBody>
                  <a:tcPr/>
                </a:tc>
                <a:tc>
                  <a:txBody>
                    <a:bodyPr/>
                    <a:lstStyle/>
                    <a:p>
                      <a:endParaRPr lang="en-US" sz="2400" dirty="0">
                        <a:latin typeface="+mn-lt"/>
                      </a:endParaRPr>
                    </a:p>
                  </a:txBody>
                  <a:tcPr/>
                </a:tc>
              </a:tr>
              <a:tr h="370840">
                <a:tc>
                  <a:txBody>
                    <a:bodyPr/>
                    <a:lstStyle/>
                    <a:p>
                      <a:endParaRPr lang="en-US" sz="2400" dirty="0"/>
                    </a:p>
                  </a:txBody>
                  <a:tcPr/>
                </a:tc>
                <a:tc>
                  <a:txBody>
                    <a:bodyPr/>
                    <a:lstStyle/>
                    <a:p>
                      <a:endParaRPr lang="en-US" sz="2400" dirty="0"/>
                    </a:p>
                  </a:txBody>
                  <a:tcPr/>
                </a:tc>
              </a:tr>
            </a:tbl>
          </a:graphicData>
        </a:graphic>
      </p:graphicFrame>
      <p:pic>
        <p:nvPicPr>
          <p:cNvPr id="1648656" name="Picture 33" descr="WindowsMobileLogo.png"/>
          <p:cNvPicPr>
            <a:picLocks noChangeAspect="1"/>
          </p:cNvPicPr>
          <p:nvPr/>
        </p:nvPicPr>
        <p:blipFill>
          <a:blip r:embed="rId3" cstate="print"/>
          <a:srcRect/>
          <a:stretch>
            <a:fillRect/>
          </a:stretch>
        </p:blipFill>
        <p:spPr bwMode="auto">
          <a:xfrm>
            <a:off x="1123950" y="1420813"/>
            <a:ext cx="1358900" cy="457200"/>
          </a:xfrm>
          <a:prstGeom prst="rect">
            <a:avLst/>
          </a:prstGeom>
          <a:noFill/>
          <a:ln w="9525">
            <a:noFill/>
            <a:miter lim="800000"/>
            <a:headEnd/>
            <a:tailEnd/>
          </a:ln>
        </p:spPr>
      </p:pic>
      <p:pic>
        <p:nvPicPr>
          <p:cNvPr id="1648657" name="Picture 35"/>
          <p:cNvPicPr>
            <a:picLocks noChangeAspect="1" noChangeArrowheads="1"/>
          </p:cNvPicPr>
          <p:nvPr/>
        </p:nvPicPr>
        <p:blipFill>
          <a:blip r:embed="rId4" cstate="print">
            <a:clrChange>
              <a:clrFrom>
                <a:srgbClr val="FBFDFA"/>
              </a:clrFrom>
              <a:clrTo>
                <a:srgbClr val="FBFDFA">
                  <a:alpha val="0"/>
                </a:srgbClr>
              </a:clrTo>
            </a:clrChange>
          </a:blip>
          <a:srcRect t="9474" b="26842"/>
          <a:stretch>
            <a:fillRect/>
          </a:stretch>
        </p:blipFill>
        <p:spPr bwMode="auto">
          <a:xfrm>
            <a:off x="4146549" y="1374776"/>
            <a:ext cx="904875" cy="576263"/>
          </a:xfrm>
          <a:prstGeom prst="rect">
            <a:avLst/>
          </a:prstGeom>
          <a:noFill/>
          <a:ln w="9525">
            <a:noFill/>
            <a:miter lim="800000"/>
            <a:headEnd/>
            <a:tailEnd/>
          </a:ln>
        </p:spPr>
      </p:pic>
      <p:pic>
        <p:nvPicPr>
          <p:cNvPr id="9" name="Picture 8" descr="Dolphin Barcode 9500-9550.jpg"/>
          <p:cNvPicPr>
            <a:picLocks noChangeAspect="1"/>
          </p:cNvPicPr>
          <p:nvPr/>
        </p:nvPicPr>
        <p:blipFill>
          <a:blip r:embed="rId5" cstate="print"/>
          <a:srcRect l="50512"/>
          <a:stretch>
            <a:fillRect/>
          </a:stretch>
        </p:blipFill>
        <p:spPr bwMode="auto">
          <a:xfrm>
            <a:off x="4333167" y="4656138"/>
            <a:ext cx="790306" cy="1449733"/>
          </a:xfrm>
          <a:prstGeom prst="rect">
            <a:avLst/>
          </a:prstGeom>
          <a:noFill/>
          <a:ln w="9525">
            <a:noFill/>
            <a:miter lim="800000"/>
            <a:headEnd/>
            <a:tailEnd/>
          </a:ln>
        </p:spPr>
      </p:pic>
      <p:pic>
        <p:nvPicPr>
          <p:cNvPr id="10" name="Picture 9" descr="HTC_Touch_Fuze.jpg"/>
          <p:cNvPicPr>
            <a:picLocks noChangeAspect="1"/>
          </p:cNvPicPr>
          <p:nvPr/>
        </p:nvPicPr>
        <p:blipFill>
          <a:blip r:embed="rId6" cstate="print"/>
          <a:srcRect/>
          <a:stretch>
            <a:fillRect/>
          </a:stretch>
        </p:blipFill>
        <p:spPr bwMode="auto">
          <a:xfrm>
            <a:off x="694944" y="4738688"/>
            <a:ext cx="1376744" cy="1298720"/>
          </a:xfrm>
          <a:prstGeom prst="rect">
            <a:avLst/>
          </a:prstGeom>
          <a:noFill/>
          <a:ln w="9525">
            <a:noFill/>
            <a:miter lim="800000"/>
            <a:headEnd/>
            <a:tailEnd/>
          </a:ln>
        </p:spPr>
      </p:pic>
      <p:pic>
        <p:nvPicPr>
          <p:cNvPr id="11" name="Picture 10" descr="SymbolMC70.jpg"/>
          <p:cNvPicPr>
            <a:picLocks noChangeAspect="1"/>
          </p:cNvPicPr>
          <p:nvPr/>
        </p:nvPicPr>
        <p:blipFill>
          <a:blip r:embed="rId7" cstate="print"/>
          <a:srcRect/>
          <a:stretch>
            <a:fillRect/>
          </a:stretch>
        </p:blipFill>
        <p:spPr bwMode="auto">
          <a:xfrm>
            <a:off x="2785904" y="4471988"/>
            <a:ext cx="1159033" cy="1500073"/>
          </a:xfrm>
          <a:prstGeom prst="rect">
            <a:avLst/>
          </a:prstGeom>
          <a:noFill/>
          <a:ln w="9525">
            <a:noFill/>
            <a:miter lim="800000"/>
            <a:headEnd/>
            <a:tailEnd/>
          </a:ln>
        </p:spPr>
      </p:pic>
      <p:sp>
        <p:nvSpPr>
          <p:cNvPr id="13" name="TextBox 12"/>
          <p:cNvSpPr txBox="1"/>
          <p:nvPr/>
        </p:nvSpPr>
        <p:spPr>
          <a:xfrm>
            <a:off x="2482850" y="4030663"/>
            <a:ext cx="4232275" cy="461962"/>
          </a:xfrm>
          <a:prstGeom prst="rect">
            <a:avLst/>
          </a:prstGeom>
          <a:solidFill>
            <a:schemeClr val="accent6">
              <a:lumMod val="20000"/>
              <a:lumOff val="80000"/>
            </a:schemeClr>
          </a:solidFill>
          <a:ln>
            <a:solidFill>
              <a:schemeClr val="tx1"/>
            </a:solidFill>
          </a:ln>
        </p:spPr>
        <p:txBody>
          <a:bodyPr>
            <a:spAutoFit/>
          </a:bodyPr>
          <a:lstStyle/>
          <a:p>
            <a:pPr algn="ctr">
              <a:defRPr/>
            </a:pPr>
            <a:r>
              <a:rPr lang="en-US" dirty="0">
                <a:latin typeface="+mn-lt"/>
                <a:cs typeface="Arial" pitchFamily="34" charset="0"/>
              </a:rPr>
              <a:t>No Hardware Dependencies</a:t>
            </a:r>
          </a:p>
        </p:txBody>
      </p:sp>
      <p:pic>
        <p:nvPicPr>
          <p:cNvPr id="14" name="Picture 6" descr="http://11tech.files.wordpress.com/2009/08/rim_blackberry.jpg"/>
          <p:cNvPicPr>
            <a:picLocks noChangeAspect="1" noChangeArrowheads="1"/>
          </p:cNvPicPr>
          <p:nvPr/>
        </p:nvPicPr>
        <p:blipFill>
          <a:blip r:embed="rId8" cstate="print">
            <a:clrChange>
              <a:clrFrom>
                <a:srgbClr val="FAFFFF"/>
              </a:clrFrom>
              <a:clrTo>
                <a:srgbClr val="FAFFFF">
                  <a:alpha val="0"/>
                </a:srgbClr>
              </a:clrTo>
            </a:clrChange>
          </a:blip>
          <a:srcRect/>
          <a:stretch>
            <a:fillRect/>
          </a:stretch>
        </p:blipFill>
        <p:spPr bwMode="auto">
          <a:xfrm>
            <a:off x="6437859" y="1366519"/>
            <a:ext cx="840282" cy="565788"/>
          </a:xfrm>
          <a:prstGeom prst="rect">
            <a:avLst/>
          </a:prstGeom>
          <a:noFill/>
        </p:spPr>
      </p:pic>
      <p:pic>
        <p:nvPicPr>
          <p:cNvPr id="1715202" name="Picture 2"/>
          <p:cNvPicPr>
            <a:picLocks noChangeAspect="1" noChangeArrowheads="1"/>
          </p:cNvPicPr>
          <p:nvPr/>
        </p:nvPicPr>
        <p:blipFill>
          <a:blip r:embed="rId9" cstate="print"/>
          <a:srcRect/>
          <a:stretch>
            <a:fillRect/>
          </a:stretch>
        </p:blipFill>
        <p:spPr bwMode="auto">
          <a:xfrm>
            <a:off x="7526594" y="4665907"/>
            <a:ext cx="786531" cy="1384295"/>
          </a:xfrm>
          <a:prstGeom prst="rect">
            <a:avLst/>
          </a:prstGeom>
          <a:noFill/>
          <a:ln w="9525">
            <a:noFill/>
            <a:miter lim="800000"/>
            <a:headEnd/>
            <a:tailEnd/>
          </a:ln>
        </p:spPr>
      </p:pic>
      <p:pic>
        <p:nvPicPr>
          <p:cNvPr id="1715203" name="Picture 3"/>
          <p:cNvPicPr>
            <a:picLocks noChangeAspect="1" noChangeArrowheads="1"/>
          </p:cNvPicPr>
          <p:nvPr/>
        </p:nvPicPr>
        <p:blipFill>
          <a:blip r:embed="rId10" cstate="print"/>
          <a:srcRect l="20462" r="19852"/>
          <a:stretch>
            <a:fillRect/>
          </a:stretch>
        </p:blipFill>
        <p:spPr bwMode="auto">
          <a:xfrm>
            <a:off x="5913242" y="4656627"/>
            <a:ext cx="848775" cy="142204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Mobile Management 7.0</a:t>
            </a:r>
            <a:br>
              <a:rPr lang="en-US" dirty="0"/>
            </a:br>
            <a:r>
              <a:rPr lang="en-US" dirty="0"/>
              <a:t>Agent Supported Operating Systems</a:t>
            </a:r>
          </a:p>
        </p:txBody>
      </p:sp>
      <p:sp>
        <p:nvSpPr>
          <p:cNvPr id="1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16" name="Rectangle 15">
            <a:hlinkClick r:id="rId11"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a:cxnSpLocks noChangeShapeType="1"/>
          </p:cNvCxnSpPr>
          <p:nvPr/>
        </p:nvCxnSpPr>
        <p:spPr bwMode="auto">
          <a:xfrm flipH="1">
            <a:off x="1384300" y="3992563"/>
            <a:ext cx="703263" cy="0"/>
          </a:xfrm>
          <a:prstGeom prst="line">
            <a:avLst/>
          </a:prstGeom>
          <a:noFill/>
          <a:ln w="19050" algn="ctr">
            <a:solidFill>
              <a:schemeClr val="tx1"/>
            </a:solidFill>
            <a:round/>
            <a:headEnd/>
            <a:tailEnd/>
          </a:ln>
        </p:spPr>
      </p:cxnSp>
      <p:pic>
        <p:nvPicPr>
          <p:cNvPr id="1650690" name="Picture 277" descr="palm.png"/>
          <p:cNvPicPr>
            <a:picLocks noChangeAspect="1"/>
          </p:cNvPicPr>
          <p:nvPr/>
        </p:nvPicPr>
        <p:blipFill>
          <a:blip r:embed="rId3" cstate="print"/>
          <a:srcRect/>
          <a:stretch>
            <a:fillRect/>
          </a:stretch>
        </p:blipFill>
        <p:spPr bwMode="auto">
          <a:xfrm>
            <a:off x="258763" y="3078163"/>
            <a:ext cx="1828800" cy="1828800"/>
          </a:xfrm>
          <a:prstGeom prst="rect">
            <a:avLst/>
          </a:prstGeom>
          <a:noFill/>
          <a:ln w="9525">
            <a:noFill/>
            <a:miter lim="800000"/>
            <a:headEnd/>
            <a:tailEnd/>
          </a:ln>
        </p:spPr>
      </p:pic>
      <p:sp>
        <p:nvSpPr>
          <p:cNvPr id="1650691" name="Title 1"/>
          <p:cNvSpPr>
            <a:spLocks noGrp="1"/>
          </p:cNvSpPr>
          <p:nvPr>
            <p:ph type="title" idx="4294967295"/>
          </p:nvPr>
        </p:nvSpPr>
        <p:spPr/>
        <p:txBody>
          <a:bodyPr/>
          <a:lstStyle/>
          <a:p>
            <a:pPr eaLnBrk="1" hangingPunct="1"/>
            <a:r>
              <a:rPr lang="en-US" dirty="0" smtClean="0">
                <a:latin typeface="Calibri" pitchFamily="34" charset="0"/>
                <a:cs typeface="Calibri" pitchFamily="34" charset="0"/>
              </a:rPr>
              <a:t>Inventory (Agent Based)</a:t>
            </a:r>
          </a:p>
        </p:txBody>
      </p:sp>
      <p:sp>
        <p:nvSpPr>
          <p:cNvPr id="1650692" name="Slide Number Placeholder 2"/>
          <p:cNvSpPr txBox="1">
            <a:spLocks noGrp="1"/>
          </p:cNvSpPr>
          <p:nvPr/>
        </p:nvSpPr>
        <p:spPr bwMode="auto">
          <a:xfrm>
            <a:off x="8886190" y="6642944"/>
            <a:ext cx="131446" cy="153888"/>
          </a:xfrm>
          <a:prstGeom prst="rect">
            <a:avLst/>
          </a:prstGeom>
          <a:noFill/>
          <a:ln w="9525" algn="ctr">
            <a:noFill/>
            <a:miter lim="800000"/>
            <a:headEnd/>
            <a:tailEnd/>
          </a:ln>
        </p:spPr>
        <p:txBody>
          <a:bodyPr wrap="none" lIns="0" tIns="0" rIns="0" bIns="0" anchor="ctr" anchorCtr="1">
            <a:spAutoFit/>
          </a:bodyPr>
          <a:lstStyle/>
          <a:p>
            <a:pPr algn="ctr" eaLnBrk="0" hangingPunct="0"/>
            <a:fld id="{F26D73AB-60FE-435F-B5CD-2CE63739423E}" type="slidenum">
              <a:rPr lang="en-US" sz="1000" b="1">
                <a:solidFill>
                  <a:srgbClr val="333333"/>
                </a:solidFill>
                <a:latin typeface="Calibri" pitchFamily="34" charset="0"/>
                <a:cs typeface="Calibri" pitchFamily="34" charset="0"/>
              </a:rPr>
              <a:pPr algn="ctr" eaLnBrk="0" hangingPunct="0"/>
              <a:t>24</a:t>
            </a:fld>
            <a:endParaRPr lang="en-US" sz="1000" b="1" dirty="0">
              <a:solidFill>
                <a:srgbClr val="333333"/>
              </a:solidFill>
              <a:latin typeface="Calibri" pitchFamily="34" charset="0"/>
              <a:cs typeface="Calibri" pitchFamily="34" charset="0"/>
            </a:endParaRPr>
          </a:p>
        </p:txBody>
      </p:sp>
      <p:sp>
        <p:nvSpPr>
          <p:cNvPr id="5" name="TextBox 4"/>
          <p:cNvSpPr txBox="1"/>
          <p:nvPr/>
        </p:nvSpPr>
        <p:spPr>
          <a:xfrm>
            <a:off x="3308350" y="1428223"/>
            <a:ext cx="1589088" cy="1566386"/>
          </a:xfrm>
          <a:prstGeom prst="roundRect">
            <a:avLst/>
          </a:prstGeom>
          <a:solidFill>
            <a:schemeClr val="accent6">
              <a:lumMod val="20000"/>
              <a:lumOff val="80000"/>
            </a:schemeClr>
          </a:solidFill>
          <a:ln>
            <a:solidFill>
              <a:schemeClr val="tx1"/>
            </a:solidFill>
          </a:ln>
        </p:spPr>
        <p:txBody>
          <a:bodyPr>
            <a:spAutoFit/>
          </a:bodyPr>
          <a:lstStyle/>
          <a:p>
            <a:pPr>
              <a:defRPr/>
            </a:pPr>
            <a:r>
              <a:rPr lang="en-US" sz="1600" b="1" dirty="0">
                <a:latin typeface="Calibri" pitchFamily="34" charset="0"/>
                <a:cs typeface="Calibri" pitchFamily="34" charset="0"/>
              </a:rPr>
              <a:t>Hardware</a:t>
            </a:r>
          </a:p>
          <a:p>
            <a:pPr marL="117475" indent="-117475" algn="l">
              <a:buFont typeface="Arial" pitchFamily="34" charset="0"/>
              <a:buChar char="•"/>
              <a:defRPr/>
            </a:pPr>
            <a:r>
              <a:rPr lang="en-US" sz="1400" dirty="0">
                <a:latin typeface="Calibri" pitchFamily="34" charset="0"/>
                <a:cs typeface="Calibri" pitchFamily="34" charset="0"/>
              </a:rPr>
              <a:t>Memory</a:t>
            </a:r>
          </a:p>
          <a:p>
            <a:pPr marL="117475" indent="-117475" algn="l">
              <a:buFont typeface="Arial" pitchFamily="34" charset="0"/>
              <a:buChar char="•"/>
              <a:defRPr/>
            </a:pPr>
            <a:r>
              <a:rPr lang="en-US" sz="1400" dirty="0">
                <a:latin typeface="Calibri" pitchFamily="34" charset="0"/>
                <a:cs typeface="Calibri" pitchFamily="34" charset="0"/>
              </a:rPr>
              <a:t>Power</a:t>
            </a:r>
          </a:p>
          <a:p>
            <a:pPr marL="117475" indent="-117475" algn="l">
              <a:buFont typeface="Arial" pitchFamily="34" charset="0"/>
              <a:buChar char="•"/>
              <a:defRPr/>
            </a:pPr>
            <a:r>
              <a:rPr lang="en-US" sz="1400" dirty="0">
                <a:latin typeface="Calibri" pitchFamily="34" charset="0"/>
                <a:cs typeface="Calibri" pitchFamily="34" charset="0"/>
              </a:rPr>
              <a:t>Display</a:t>
            </a:r>
          </a:p>
          <a:p>
            <a:pPr marL="117475" indent="-117475" algn="l">
              <a:buFont typeface="Arial" pitchFamily="34" charset="0"/>
              <a:buChar char="•"/>
              <a:defRPr/>
            </a:pPr>
            <a:r>
              <a:rPr lang="en-US" sz="1400" dirty="0">
                <a:latin typeface="Calibri" pitchFamily="34" charset="0"/>
                <a:cs typeface="Calibri" pitchFamily="34" charset="0"/>
              </a:rPr>
              <a:t>Network Adapters</a:t>
            </a:r>
          </a:p>
        </p:txBody>
      </p:sp>
      <p:sp>
        <p:nvSpPr>
          <p:cNvPr id="6" name="TextBox 5"/>
          <p:cNvSpPr txBox="1"/>
          <p:nvPr/>
        </p:nvSpPr>
        <p:spPr>
          <a:xfrm>
            <a:off x="2635250" y="3340258"/>
            <a:ext cx="2974975" cy="1328023"/>
          </a:xfrm>
          <a:prstGeom prst="roundRect">
            <a:avLst/>
          </a:prstGeom>
          <a:solidFill>
            <a:schemeClr val="accent6">
              <a:lumMod val="20000"/>
              <a:lumOff val="80000"/>
            </a:schemeClr>
          </a:solidFill>
          <a:ln>
            <a:solidFill>
              <a:schemeClr val="tx1"/>
            </a:solidFill>
          </a:ln>
        </p:spPr>
        <p:txBody>
          <a:bodyPr>
            <a:spAutoFit/>
          </a:bodyPr>
          <a:lstStyle/>
          <a:p>
            <a:pPr>
              <a:defRPr/>
            </a:pPr>
            <a:r>
              <a:rPr lang="en-US" sz="1600" b="1" dirty="0">
                <a:latin typeface="Calibri" pitchFamily="34" charset="0"/>
                <a:cs typeface="Calibri" pitchFamily="34" charset="0"/>
              </a:rPr>
              <a:t>System</a:t>
            </a:r>
          </a:p>
          <a:p>
            <a:pPr marL="117475" indent="-117475" algn="l">
              <a:buFont typeface="Arial" pitchFamily="34" charset="0"/>
              <a:buChar char="•"/>
              <a:defRPr/>
            </a:pPr>
            <a:r>
              <a:rPr lang="en-US" sz="1400" dirty="0">
                <a:latin typeface="Calibri" pitchFamily="34" charset="0"/>
                <a:cs typeface="Calibri" pitchFamily="34" charset="0"/>
              </a:rPr>
              <a:t>Identifying Information Network Configuration and Statistics</a:t>
            </a:r>
          </a:p>
          <a:p>
            <a:pPr marL="117475" indent="-117475" algn="l">
              <a:buFont typeface="Arial" pitchFamily="34" charset="0"/>
              <a:buChar char="•"/>
              <a:defRPr/>
            </a:pPr>
            <a:r>
              <a:rPr lang="en-US" sz="1400" dirty="0">
                <a:latin typeface="Calibri" pitchFamily="34" charset="0"/>
                <a:cs typeface="Calibri" pitchFamily="34" charset="0"/>
              </a:rPr>
              <a:t>Operating System</a:t>
            </a:r>
          </a:p>
          <a:p>
            <a:pPr marL="117475" indent="-117475" algn="l">
              <a:buFont typeface="Arial" pitchFamily="34" charset="0"/>
              <a:buChar char="•"/>
              <a:defRPr/>
            </a:pPr>
            <a:r>
              <a:rPr lang="en-US" sz="1400" dirty="0">
                <a:latin typeface="Calibri" pitchFamily="34" charset="0"/>
                <a:cs typeface="Calibri" pitchFamily="34" charset="0"/>
              </a:rPr>
              <a:t>Running Processes</a:t>
            </a:r>
          </a:p>
        </p:txBody>
      </p:sp>
      <p:sp>
        <p:nvSpPr>
          <p:cNvPr id="7" name="TextBox 6"/>
          <p:cNvSpPr txBox="1"/>
          <p:nvPr/>
        </p:nvSpPr>
        <p:spPr>
          <a:xfrm>
            <a:off x="2798763" y="4991100"/>
            <a:ext cx="2635250" cy="1089660"/>
          </a:xfrm>
          <a:prstGeom prst="roundRect">
            <a:avLst/>
          </a:prstGeom>
          <a:solidFill>
            <a:schemeClr val="accent6">
              <a:lumMod val="20000"/>
              <a:lumOff val="80000"/>
            </a:schemeClr>
          </a:solidFill>
          <a:ln>
            <a:solidFill>
              <a:schemeClr val="tx1"/>
            </a:solidFill>
          </a:ln>
        </p:spPr>
        <p:txBody>
          <a:bodyPr>
            <a:spAutoFit/>
          </a:bodyPr>
          <a:lstStyle/>
          <a:p>
            <a:pPr>
              <a:defRPr/>
            </a:pPr>
            <a:r>
              <a:rPr lang="en-US" sz="1600" b="1" dirty="0">
                <a:latin typeface="Calibri" pitchFamily="34" charset="0"/>
                <a:cs typeface="Calibri" pitchFamily="34" charset="0"/>
              </a:rPr>
              <a:t>Software</a:t>
            </a:r>
          </a:p>
          <a:p>
            <a:pPr marL="117475" indent="-117475" algn="l">
              <a:buFont typeface="Arial" pitchFamily="34" charset="0"/>
              <a:buChar char="•"/>
              <a:defRPr/>
            </a:pPr>
            <a:r>
              <a:rPr lang="en-US" sz="1400" dirty="0">
                <a:latin typeface="Calibri" pitchFamily="34" charset="0"/>
                <a:cs typeface="Calibri" pitchFamily="34" charset="0"/>
              </a:rPr>
              <a:t>Installed Programs</a:t>
            </a:r>
          </a:p>
          <a:p>
            <a:pPr marL="117475" indent="-117475" algn="l">
              <a:buFont typeface="Arial" pitchFamily="34" charset="0"/>
              <a:buChar char="•"/>
              <a:defRPr/>
            </a:pPr>
            <a:r>
              <a:rPr lang="en-US" sz="1400" dirty="0">
                <a:latin typeface="Calibri" pitchFamily="34" charset="0"/>
                <a:cs typeface="Calibri" pitchFamily="34" charset="0"/>
              </a:rPr>
              <a:t>Certificates</a:t>
            </a:r>
          </a:p>
          <a:p>
            <a:pPr marL="117475" indent="-117475" algn="l">
              <a:buFont typeface="Arial" pitchFamily="34" charset="0"/>
              <a:buChar char="•"/>
              <a:defRPr/>
            </a:pPr>
            <a:r>
              <a:rPr lang="en-US" sz="1400" dirty="0">
                <a:latin typeface="Calibri" pitchFamily="34" charset="0"/>
                <a:cs typeface="Calibri" pitchFamily="34" charset="0"/>
              </a:rPr>
              <a:t>Program EXE and DLL files</a:t>
            </a:r>
          </a:p>
        </p:txBody>
      </p:sp>
      <p:cxnSp>
        <p:nvCxnSpPr>
          <p:cNvPr id="9" name="Straight Arrow Connector 8"/>
          <p:cNvCxnSpPr>
            <a:cxnSpLocks noChangeShapeType="1"/>
            <a:stCxn id="1650690" idx="3"/>
            <a:endCxn id="5" idx="1"/>
          </p:cNvCxnSpPr>
          <p:nvPr/>
        </p:nvCxnSpPr>
        <p:spPr bwMode="auto">
          <a:xfrm flipV="1">
            <a:off x="2087563" y="2211416"/>
            <a:ext cx="1220787" cy="1781147"/>
          </a:xfrm>
          <a:prstGeom prst="straightConnector1">
            <a:avLst/>
          </a:prstGeom>
          <a:noFill/>
          <a:ln w="19050" algn="ctr">
            <a:solidFill>
              <a:schemeClr val="tx1"/>
            </a:solidFill>
            <a:round/>
            <a:headEnd/>
            <a:tailEnd type="arrow" w="med" len="med"/>
          </a:ln>
        </p:spPr>
      </p:cxnSp>
      <p:cxnSp>
        <p:nvCxnSpPr>
          <p:cNvPr id="11" name="Straight Arrow Connector 10"/>
          <p:cNvCxnSpPr>
            <a:cxnSpLocks noChangeShapeType="1"/>
            <a:stCxn id="1650690" idx="3"/>
            <a:endCxn id="6" idx="1"/>
          </p:cNvCxnSpPr>
          <p:nvPr/>
        </p:nvCxnSpPr>
        <p:spPr bwMode="auto">
          <a:xfrm>
            <a:off x="2087563" y="3992563"/>
            <a:ext cx="547687" cy="11707"/>
          </a:xfrm>
          <a:prstGeom prst="straightConnector1">
            <a:avLst/>
          </a:prstGeom>
          <a:noFill/>
          <a:ln w="19050" algn="ctr">
            <a:solidFill>
              <a:schemeClr val="tx1"/>
            </a:solidFill>
            <a:round/>
            <a:headEnd/>
            <a:tailEnd type="arrow" w="med" len="med"/>
          </a:ln>
        </p:spPr>
      </p:cxnSp>
      <p:cxnSp>
        <p:nvCxnSpPr>
          <p:cNvPr id="12" name="Straight Arrow Connector 11"/>
          <p:cNvCxnSpPr>
            <a:cxnSpLocks noChangeShapeType="1"/>
            <a:endCxn id="7" idx="1"/>
          </p:cNvCxnSpPr>
          <p:nvPr/>
        </p:nvCxnSpPr>
        <p:spPr bwMode="auto">
          <a:xfrm>
            <a:off x="2087563" y="3992563"/>
            <a:ext cx="711200" cy="1543367"/>
          </a:xfrm>
          <a:prstGeom prst="straightConnector1">
            <a:avLst/>
          </a:prstGeom>
          <a:noFill/>
          <a:ln w="19050" algn="ctr">
            <a:solidFill>
              <a:schemeClr val="tx1"/>
            </a:solidFill>
            <a:round/>
            <a:headEnd/>
            <a:tailEnd type="arrow" w="med" len="med"/>
          </a:ln>
        </p:spPr>
      </p:cxnSp>
      <p:pic>
        <p:nvPicPr>
          <p:cNvPr id="23" name="Picture 8" descr="graph.png"/>
          <p:cNvPicPr>
            <a:picLocks noChangeAspect="1"/>
          </p:cNvPicPr>
          <p:nvPr/>
        </p:nvPicPr>
        <p:blipFill>
          <a:blip r:embed="rId4" cstate="print"/>
          <a:srcRect/>
          <a:stretch>
            <a:fillRect/>
          </a:stretch>
        </p:blipFill>
        <p:spPr bwMode="auto">
          <a:xfrm>
            <a:off x="6938963" y="1023938"/>
            <a:ext cx="1249362" cy="1249362"/>
          </a:xfrm>
          <a:prstGeom prst="rect">
            <a:avLst/>
          </a:prstGeom>
          <a:noFill/>
          <a:ln w="9525">
            <a:noFill/>
            <a:miter lim="800000"/>
            <a:headEnd/>
            <a:tailEnd/>
          </a:ln>
        </p:spPr>
      </p:pic>
      <p:sp>
        <p:nvSpPr>
          <p:cNvPr id="24" name="TextBox 23"/>
          <p:cNvSpPr txBox="1"/>
          <p:nvPr/>
        </p:nvSpPr>
        <p:spPr>
          <a:xfrm>
            <a:off x="5966461" y="2208272"/>
            <a:ext cx="3051175" cy="1566386"/>
          </a:xfrm>
          <a:prstGeom prst="roundRect">
            <a:avLst/>
          </a:prstGeom>
          <a:solidFill>
            <a:srgbClr val="D6E0EC"/>
          </a:solidFill>
          <a:ln>
            <a:solidFill>
              <a:schemeClr val="tx1"/>
            </a:solidFill>
          </a:ln>
        </p:spPr>
        <p:txBody>
          <a:bodyPr>
            <a:spAutoFit/>
          </a:bodyPr>
          <a:lstStyle/>
          <a:p>
            <a:pPr>
              <a:defRPr/>
            </a:pPr>
            <a:r>
              <a:rPr lang="en-US" sz="1600" b="1" dirty="0">
                <a:latin typeface="Calibri" pitchFamily="34" charset="0"/>
                <a:cs typeface="Calibri" pitchFamily="34" charset="0"/>
              </a:rPr>
              <a:t>Reports and Web Parts</a:t>
            </a:r>
          </a:p>
          <a:p>
            <a:pPr marL="117475" indent="-117475" algn="l">
              <a:buFont typeface="Arial" pitchFamily="34" charset="0"/>
              <a:buChar char="•"/>
              <a:defRPr/>
            </a:pPr>
            <a:r>
              <a:rPr lang="en-US" sz="1400" dirty="0">
                <a:latin typeface="Calibri" pitchFamily="34" charset="0"/>
                <a:cs typeface="Calibri" pitchFamily="34" charset="0"/>
              </a:rPr>
              <a:t>Devices with low memory</a:t>
            </a:r>
          </a:p>
          <a:p>
            <a:pPr marL="117475" indent="-117475" algn="l">
              <a:buFont typeface="Arial" pitchFamily="34" charset="0"/>
              <a:buChar char="•"/>
              <a:defRPr/>
            </a:pPr>
            <a:r>
              <a:rPr lang="en-US" sz="1400" dirty="0">
                <a:latin typeface="Calibri" pitchFamily="34" charset="0"/>
                <a:cs typeface="Calibri" pitchFamily="34" charset="0"/>
              </a:rPr>
              <a:t>Devices with low power</a:t>
            </a:r>
          </a:p>
          <a:p>
            <a:pPr marL="117475" indent="-117475" algn="l">
              <a:buFont typeface="Arial" pitchFamily="34" charset="0"/>
              <a:buChar char="•"/>
              <a:defRPr/>
            </a:pPr>
            <a:r>
              <a:rPr lang="en-US" sz="1400" dirty="0">
                <a:latin typeface="Calibri" pitchFamily="34" charset="0"/>
                <a:cs typeface="Calibri" pitchFamily="34" charset="0"/>
              </a:rPr>
              <a:t>Devices by OS</a:t>
            </a:r>
          </a:p>
          <a:p>
            <a:pPr marL="117475" indent="-117475" algn="l">
              <a:buFont typeface="Arial" pitchFamily="34" charset="0"/>
              <a:buChar char="•"/>
              <a:defRPr/>
            </a:pPr>
            <a:r>
              <a:rPr lang="en-US" sz="1400" dirty="0">
                <a:latin typeface="Calibri" pitchFamily="34" charset="0"/>
                <a:cs typeface="Calibri" pitchFamily="34" charset="0"/>
              </a:rPr>
              <a:t>Devices by Manufacturer</a:t>
            </a:r>
          </a:p>
          <a:p>
            <a:pPr marL="117475" indent="-117475" algn="l">
              <a:buFont typeface="Arial" pitchFamily="34" charset="0"/>
              <a:buChar char="•"/>
              <a:defRPr/>
            </a:pPr>
            <a:r>
              <a:rPr lang="en-US" sz="1400" dirty="0">
                <a:latin typeface="Calibri" pitchFamily="34" charset="0"/>
                <a:cs typeface="Calibri" pitchFamily="34" charset="0"/>
              </a:rPr>
              <a:t>Device Summary</a:t>
            </a:r>
          </a:p>
        </p:txBody>
      </p:sp>
      <p:grpSp>
        <p:nvGrpSpPr>
          <p:cNvPr id="2" name="Group 29"/>
          <p:cNvGrpSpPr>
            <a:grpSpLocks/>
          </p:cNvGrpSpPr>
          <p:nvPr/>
        </p:nvGrpSpPr>
        <p:grpSpPr bwMode="auto">
          <a:xfrm>
            <a:off x="234950" y="2086015"/>
            <a:ext cx="1966913" cy="737955"/>
            <a:chOff x="331526" y="2086140"/>
            <a:chExt cx="1966500" cy="737344"/>
          </a:xfrm>
        </p:grpSpPr>
        <p:sp>
          <p:nvSpPr>
            <p:cNvPr id="1650711" name="TextBox 24"/>
            <p:cNvSpPr>
              <a:spLocks noChangeArrowheads="1"/>
            </p:cNvSpPr>
            <p:nvPr/>
          </p:nvSpPr>
          <p:spPr bwMode="auto">
            <a:xfrm>
              <a:off x="397392" y="2086140"/>
              <a:ext cx="1834765" cy="374261"/>
            </a:xfrm>
            <a:prstGeom prst="roundRect">
              <a:avLst>
                <a:gd name="adj" fmla="val 16667"/>
              </a:avLst>
            </a:prstGeom>
            <a:solidFill>
              <a:srgbClr val="D6EDBD"/>
            </a:solidFill>
            <a:ln w="9525">
              <a:solidFill>
                <a:schemeClr val="tx1"/>
              </a:solidFill>
              <a:round/>
              <a:headEnd/>
              <a:tailEnd/>
            </a:ln>
          </p:spPr>
          <p:txBody>
            <a:bodyPr wrap="square">
              <a:spAutoFit/>
            </a:bodyPr>
            <a:lstStyle/>
            <a:p>
              <a:pPr algn="ctr"/>
              <a:r>
                <a:rPr lang="en-US" sz="1600" dirty="0" smtClean="0">
                  <a:latin typeface="Calibri" pitchFamily="34" charset="0"/>
                  <a:cs typeface="Calibri" pitchFamily="34" charset="0"/>
                </a:rPr>
                <a:t>Sampling </a:t>
              </a:r>
              <a:r>
                <a:rPr lang="en-US" sz="1600" dirty="0">
                  <a:latin typeface="Calibri" pitchFamily="34" charset="0"/>
                  <a:cs typeface="Calibri" pitchFamily="34" charset="0"/>
                </a:rPr>
                <a:t>Schedule</a:t>
              </a:r>
            </a:p>
          </p:txBody>
        </p:sp>
        <p:sp>
          <p:nvSpPr>
            <p:cNvPr id="1650712" name="TextBox 27"/>
            <p:cNvSpPr txBox="1">
              <a:spLocks noChangeArrowheads="1"/>
            </p:cNvSpPr>
            <p:nvPr/>
          </p:nvSpPr>
          <p:spPr bwMode="auto">
            <a:xfrm>
              <a:off x="331526" y="2515961"/>
              <a:ext cx="1966500" cy="307523"/>
            </a:xfrm>
            <a:prstGeom prst="rect">
              <a:avLst/>
            </a:prstGeom>
            <a:noFill/>
            <a:ln w="9525">
              <a:noFill/>
              <a:miter lim="800000"/>
              <a:headEnd/>
              <a:tailEnd/>
            </a:ln>
          </p:spPr>
          <p:txBody>
            <a:bodyPr>
              <a:spAutoFit/>
            </a:bodyPr>
            <a:lstStyle/>
            <a:p>
              <a:pPr algn="ctr"/>
              <a:r>
                <a:rPr lang="en-US" sz="1400" dirty="0">
                  <a:latin typeface="Calibri" pitchFamily="34" charset="0"/>
                  <a:cs typeface="Calibri" pitchFamily="34" charset="0"/>
                </a:rPr>
                <a:t>Daily (11 PM)</a:t>
              </a:r>
            </a:p>
          </p:txBody>
        </p:sp>
      </p:grpSp>
      <p:grpSp>
        <p:nvGrpSpPr>
          <p:cNvPr id="3" name="Group 30"/>
          <p:cNvGrpSpPr>
            <a:grpSpLocks/>
          </p:cNvGrpSpPr>
          <p:nvPr/>
        </p:nvGrpSpPr>
        <p:grpSpPr bwMode="auto">
          <a:xfrm>
            <a:off x="300830" y="5033501"/>
            <a:ext cx="2054709" cy="699374"/>
            <a:chOff x="318829" y="5327884"/>
            <a:chExt cx="2054278" cy="699413"/>
          </a:xfrm>
        </p:grpSpPr>
        <p:sp>
          <p:nvSpPr>
            <p:cNvPr id="1650709" name="TextBox 26"/>
            <p:cNvSpPr>
              <a:spLocks noChangeArrowheads="1"/>
            </p:cNvSpPr>
            <p:nvPr/>
          </p:nvSpPr>
          <p:spPr bwMode="auto">
            <a:xfrm>
              <a:off x="318829" y="5327884"/>
              <a:ext cx="2054278" cy="340538"/>
            </a:xfrm>
            <a:prstGeom prst="roundRect">
              <a:avLst>
                <a:gd name="adj" fmla="val 16667"/>
              </a:avLst>
            </a:prstGeom>
            <a:solidFill>
              <a:srgbClr val="D6EDBD"/>
            </a:solidFill>
            <a:ln w="9525">
              <a:solidFill>
                <a:schemeClr val="tx1"/>
              </a:solidFill>
              <a:round/>
              <a:headEnd/>
              <a:tailEnd/>
            </a:ln>
          </p:spPr>
          <p:txBody>
            <a:bodyPr wrap="square">
              <a:spAutoFit/>
            </a:bodyPr>
            <a:lstStyle/>
            <a:p>
              <a:pPr algn="ctr"/>
              <a:r>
                <a:rPr lang="en-US" sz="1400" dirty="0">
                  <a:latin typeface="Calibri" pitchFamily="34" charset="0"/>
                  <a:cs typeface="Calibri" pitchFamily="34" charset="0"/>
                </a:rPr>
                <a:t>Transmission Schedule</a:t>
              </a:r>
            </a:p>
          </p:txBody>
        </p:sp>
        <p:sp>
          <p:nvSpPr>
            <p:cNvPr id="1650710" name="TextBox 28"/>
            <p:cNvSpPr txBox="1">
              <a:spLocks noChangeArrowheads="1"/>
            </p:cNvSpPr>
            <p:nvPr/>
          </p:nvSpPr>
          <p:spPr bwMode="auto">
            <a:xfrm>
              <a:off x="331526" y="5719503"/>
              <a:ext cx="1966500" cy="307794"/>
            </a:xfrm>
            <a:prstGeom prst="rect">
              <a:avLst/>
            </a:prstGeom>
            <a:noFill/>
            <a:ln w="9525">
              <a:noFill/>
              <a:miter lim="800000"/>
              <a:headEnd/>
              <a:tailEnd/>
            </a:ln>
          </p:spPr>
          <p:txBody>
            <a:bodyPr>
              <a:spAutoFit/>
            </a:bodyPr>
            <a:lstStyle/>
            <a:p>
              <a:pPr algn="ctr"/>
              <a:r>
                <a:rPr lang="en-US" sz="1400" dirty="0">
                  <a:latin typeface="Calibri" pitchFamily="34" charset="0"/>
                  <a:cs typeface="Calibri" pitchFamily="34" charset="0"/>
                </a:rPr>
                <a:t>Weekly (Friday 9 PM)</a:t>
              </a:r>
            </a:p>
          </p:txBody>
        </p:sp>
      </p:grpSp>
      <p:pic>
        <p:nvPicPr>
          <p:cNvPr id="32" name="Picture 31" descr="cmdb.png"/>
          <p:cNvPicPr>
            <a:picLocks noChangeAspect="1"/>
          </p:cNvPicPr>
          <p:nvPr/>
        </p:nvPicPr>
        <p:blipFill>
          <a:blip r:embed="rId5" cstate="print"/>
          <a:srcRect/>
          <a:stretch>
            <a:fillRect/>
          </a:stretch>
        </p:blipFill>
        <p:spPr bwMode="auto">
          <a:xfrm>
            <a:off x="6710363" y="4900613"/>
            <a:ext cx="1676400" cy="1027112"/>
          </a:xfrm>
          <a:prstGeom prst="rect">
            <a:avLst/>
          </a:prstGeom>
          <a:noFill/>
          <a:ln w="9525">
            <a:noFill/>
            <a:miter lim="800000"/>
            <a:headEnd/>
            <a:tailEnd/>
          </a:ln>
        </p:spPr>
      </p:pic>
      <p:cxnSp>
        <p:nvCxnSpPr>
          <p:cNvPr id="33" name="Straight Arrow Connector 32"/>
          <p:cNvCxnSpPr>
            <a:cxnSpLocks noChangeShapeType="1"/>
            <a:endCxn id="24" idx="2"/>
          </p:cNvCxnSpPr>
          <p:nvPr/>
        </p:nvCxnSpPr>
        <p:spPr bwMode="auto">
          <a:xfrm flipH="1" flipV="1">
            <a:off x="7492049" y="3774658"/>
            <a:ext cx="19050" cy="1060928"/>
          </a:xfrm>
          <a:prstGeom prst="straightConnector1">
            <a:avLst/>
          </a:prstGeom>
          <a:noFill/>
          <a:ln w="19050" algn="ctr">
            <a:solidFill>
              <a:schemeClr val="tx1"/>
            </a:solidFill>
            <a:round/>
            <a:headEnd/>
            <a:tailEnd type="arrow" w="med" len="med"/>
          </a:ln>
        </p:spPr>
      </p:cxnSp>
      <p:sp>
        <p:nvSpPr>
          <p:cNvPr id="37" name="TextBox 36"/>
          <p:cNvSpPr txBox="1"/>
          <p:nvPr/>
        </p:nvSpPr>
        <p:spPr>
          <a:xfrm>
            <a:off x="6781800" y="5656263"/>
            <a:ext cx="1382713" cy="254000"/>
          </a:xfrm>
          <a:prstGeom prst="rect">
            <a:avLst/>
          </a:prstGeom>
          <a:solidFill>
            <a:schemeClr val="bg1"/>
          </a:solidFill>
        </p:spPr>
        <p:txBody>
          <a:bodyPr>
            <a:spAutoFit/>
          </a:bodyPr>
          <a:lstStyle/>
          <a:p>
            <a:pPr algn="ctr">
              <a:defRPr/>
            </a:pPr>
            <a:r>
              <a:rPr lang="en-US" sz="1050" b="1" dirty="0">
                <a:latin typeface="Calibri" pitchFamily="34" charset="0"/>
                <a:cs typeface="Calibri" pitchFamily="34" charset="0"/>
              </a:rPr>
              <a:t>CMDB</a:t>
            </a:r>
          </a:p>
        </p:txBody>
      </p:sp>
      <p:cxnSp>
        <p:nvCxnSpPr>
          <p:cNvPr id="38" name="Straight Arrow Connector 37"/>
          <p:cNvCxnSpPr>
            <a:cxnSpLocks noChangeShapeType="1"/>
            <a:stCxn id="6" idx="3"/>
          </p:cNvCxnSpPr>
          <p:nvPr/>
        </p:nvCxnSpPr>
        <p:spPr bwMode="auto">
          <a:xfrm>
            <a:off x="5610225" y="4004270"/>
            <a:ext cx="1484313" cy="1323895"/>
          </a:xfrm>
          <a:prstGeom prst="straightConnector1">
            <a:avLst/>
          </a:prstGeom>
          <a:noFill/>
          <a:ln w="19050" algn="ctr">
            <a:solidFill>
              <a:schemeClr val="tx1"/>
            </a:solidFill>
            <a:prstDash val="lgDash"/>
            <a:round/>
            <a:headEnd/>
            <a:tailEnd type="arrow" w="med" len="med"/>
          </a:ln>
        </p:spPr>
      </p:cxnSp>
      <p:cxnSp>
        <p:nvCxnSpPr>
          <p:cNvPr id="43" name="Straight Arrow Connector 42"/>
          <p:cNvCxnSpPr>
            <a:cxnSpLocks noChangeShapeType="1"/>
            <a:stCxn id="6" idx="3"/>
          </p:cNvCxnSpPr>
          <p:nvPr/>
        </p:nvCxnSpPr>
        <p:spPr bwMode="auto">
          <a:xfrm>
            <a:off x="5610225" y="4004270"/>
            <a:ext cx="1484313" cy="1323895"/>
          </a:xfrm>
          <a:prstGeom prst="straightConnector1">
            <a:avLst/>
          </a:prstGeom>
          <a:noFill/>
          <a:ln w="19050" algn="ctr">
            <a:solidFill>
              <a:schemeClr val="tx1"/>
            </a:solidFill>
            <a:round/>
            <a:headEnd/>
            <a:tailEnd type="arrow" w="med" len="med"/>
          </a:ln>
        </p:spPr>
      </p:cxnSp>
      <p:sp>
        <p:nvSpPr>
          <p:cNvPr id="26"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27" name="Rectangle 26">
            <a:hlinkClick r:id="rId6"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left)">
                                      <p:cBhvr>
                                        <p:cTn id="30" dur="500"/>
                                        <p:tgtEl>
                                          <p:spTgt spid="43"/>
                                        </p:tgtEl>
                                      </p:cBhvr>
                                    </p:animEffec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4"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E1FA0971-911A-42CE-ABCD-64BBD3EDC7BD}" type="slidenum">
              <a:rPr lang="en-US" sz="1000" b="1">
                <a:solidFill>
                  <a:srgbClr val="333333"/>
                </a:solidFill>
              </a:rPr>
              <a:pPr algn="ctr" eaLnBrk="0" hangingPunct="0"/>
              <a:t>25</a:t>
            </a:fld>
            <a:endParaRPr lang="en-US" sz="1000" b="1" dirty="0">
              <a:solidFill>
                <a:srgbClr val="333333"/>
              </a:solidFill>
            </a:endParaRPr>
          </a:p>
        </p:txBody>
      </p:sp>
      <p:pic>
        <p:nvPicPr>
          <p:cNvPr id="1654786" name="Picture 3" descr="RemoteManagementProcesses.bmp"/>
          <p:cNvPicPr>
            <a:picLocks noChangeAspect="1"/>
          </p:cNvPicPr>
          <p:nvPr/>
        </p:nvPicPr>
        <p:blipFill>
          <a:blip r:embed="rId3" cstate="print"/>
          <a:srcRect/>
          <a:stretch>
            <a:fillRect/>
          </a:stretch>
        </p:blipFill>
        <p:spPr bwMode="auto">
          <a:xfrm>
            <a:off x="1016794" y="1260475"/>
            <a:ext cx="7110413" cy="4845050"/>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Real-time system information and actions</a:t>
            </a:r>
            <a:br>
              <a:rPr lang="en-US" dirty="0" smtClean="0"/>
            </a:br>
            <a:r>
              <a:rPr lang="en-US" sz="2400" dirty="0">
                <a:solidFill>
                  <a:schemeClr val="bg2"/>
                </a:solidFill>
              </a:rPr>
              <a:t>Windows Mobile and Blackberry</a:t>
            </a:r>
          </a:p>
        </p:txBody>
      </p:sp>
      <p:sp>
        <p:nvSpPr>
          <p:cNvPr id="1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E1FA0971-911A-42CE-ABCD-64BBD3EDC7BD}" type="slidenum">
              <a:rPr lang="en-US" sz="1000" b="1">
                <a:solidFill>
                  <a:srgbClr val="333333"/>
                </a:solidFill>
              </a:rPr>
              <a:pPr algn="ctr" eaLnBrk="0" hangingPunct="0"/>
              <a:t>26</a:t>
            </a:fld>
            <a:endParaRPr lang="en-US" sz="1000" b="1" dirty="0">
              <a:solidFill>
                <a:srgbClr val="333333"/>
              </a:solidFill>
            </a:endParaRPr>
          </a:p>
        </p:txBody>
      </p:sp>
      <p:pic>
        <p:nvPicPr>
          <p:cNvPr id="11" name="Picture 10" descr="RemoteManagementRegistry.bmp"/>
          <p:cNvPicPr>
            <a:picLocks noChangeAspect="1"/>
          </p:cNvPicPr>
          <p:nvPr/>
        </p:nvPicPr>
        <p:blipFill>
          <a:blip r:embed="rId3" cstate="print"/>
          <a:srcRect/>
          <a:stretch>
            <a:fillRect/>
          </a:stretch>
        </p:blipFill>
        <p:spPr bwMode="auto">
          <a:xfrm>
            <a:off x="777875" y="1230313"/>
            <a:ext cx="7588250" cy="4397375"/>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latin typeface="Calibri" pitchFamily="34" charset="0"/>
              </a:rPr>
              <a:t>Fully functional remote registry and file explorers</a:t>
            </a:r>
            <a:br>
              <a:rPr lang="en-US" dirty="0" smtClean="0">
                <a:latin typeface="Calibri" pitchFamily="34" charset="0"/>
              </a:rPr>
            </a:br>
            <a:r>
              <a:rPr lang="en-US" sz="2400" dirty="0">
                <a:solidFill>
                  <a:schemeClr val="bg2"/>
                </a:solidFill>
              </a:rPr>
              <a:t>Windows Mobile and Blackberry</a:t>
            </a:r>
            <a:endParaRPr lang="en-US" sz="3200" dirty="0">
              <a:solidFill>
                <a:schemeClr val="bg2"/>
              </a:solidFill>
              <a:latin typeface="Calibri" pitchFamily="34" charset="0"/>
            </a:endParaRPr>
          </a:p>
        </p:txBody>
      </p:sp>
      <p:sp>
        <p:nvSpPr>
          <p:cNvPr id="1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331164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E1FA0971-911A-42CE-ABCD-64BBD3EDC7BD}" type="slidenum">
              <a:rPr lang="en-US" sz="1000" b="1">
                <a:solidFill>
                  <a:srgbClr val="333333"/>
                </a:solidFill>
              </a:rPr>
              <a:pPr algn="ctr" eaLnBrk="0" hangingPunct="0"/>
              <a:t>27</a:t>
            </a:fld>
            <a:endParaRPr lang="en-US" sz="1000" b="1" dirty="0">
              <a:solidFill>
                <a:srgbClr val="333333"/>
              </a:solidFill>
            </a:endParaRPr>
          </a:p>
        </p:txBody>
      </p:sp>
      <p:sp>
        <p:nvSpPr>
          <p:cNvPr id="2" name="Title 1"/>
          <p:cNvSpPr>
            <a:spLocks noGrp="1"/>
          </p:cNvSpPr>
          <p:nvPr>
            <p:ph type="title"/>
          </p:nvPr>
        </p:nvSpPr>
        <p:spPr/>
        <p:txBody>
          <a:bodyPr/>
          <a:lstStyle/>
          <a:p>
            <a:r>
              <a:rPr lang="en-US" dirty="0" smtClean="0"/>
              <a:t>Remote control</a:t>
            </a:r>
            <a:br>
              <a:rPr lang="en-US" dirty="0" smtClean="0"/>
            </a:br>
            <a:r>
              <a:rPr lang="en-US" sz="2400" dirty="0">
                <a:solidFill>
                  <a:schemeClr val="bg2"/>
                </a:solidFill>
              </a:rPr>
              <a:t>Windows Mobile and Blackberry</a:t>
            </a:r>
            <a:endParaRPr lang="en-US" dirty="0">
              <a:solidFill>
                <a:schemeClr val="bg2"/>
              </a:solidFill>
            </a:endParaRPr>
          </a:p>
        </p:txBody>
      </p:sp>
      <p:pic>
        <p:nvPicPr>
          <p:cNvPr id="16" name="Picture 15" descr="RemoteControl.bmp"/>
          <p:cNvPicPr>
            <a:picLocks noChangeAspect="1"/>
          </p:cNvPicPr>
          <p:nvPr/>
        </p:nvPicPr>
        <p:blipFill>
          <a:blip r:embed="rId3" cstate="print"/>
          <a:srcRect/>
          <a:stretch>
            <a:fillRect/>
          </a:stretch>
        </p:blipFill>
        <p:spPr bwMode="auto">
          <a:xfrm>
            <a:off x="914400" y="1239058"/>
            <a:ext cx="7315200" cy="4989512"/>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7"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3311644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Symantec Mobile Management 7.1</a:t>
            </a:r>
            <a:br>
              <a:rPr lang="en-US" dirty="0" smtClean="0"/>
            </a:br>
            <a:r>
              <a:rPr lang="en-US" sz="2400" dirty="0" smtClean="0">
                <a:solidFill>
                  <a:schemeClr val="bg2"/>
                </a:solidFill>
              </a:rPr>
              <a:t>Advanced iPhone/iPad/iOS Management</a:t>
            </a:r>
            <a:endParaRPr lang="en-US" sz="2400" dirty="0">
              <a:solidFill>
                <a:schemeClr val="bg2"/>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4183371681"/>
              </p:ext>
            </p:extLst>
          </p:nvPr>
        </p:nvGraphicFramePr>
        <p:xfrm>
          <a:off x="381000" y="1190171"/>
          <a:ext cx="8382000" cy="4982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r>
              <a:rPr lang="en-US" dirty="0" smtClean="0"/>
              <a:t>Symantec Mobile Security and Management</a:t>
            </a:r>
            <a:endParaRPr lang="en-US" dirty="0"/>
          </a:p>
        </p:txBody>
      </p:sp>
      <p:sp>
        <p:nvSpPr>
          <p:cNvPr id="5" name="Slide Number Placeholder 4"/>
          <p:cNvSpPr>
            <a:spLocks noGrp="1"/>
          </p:cNvSpPr>
          <p:nvPr>
            <p:ph type="sldNum" sz="quarter" idx="11"/>
          </p:nvPr>
        </p:nvSpPr>
        <p:spPr/>
        <p:txBody>
          <a:bodyPr/>
          <a:lstStyle/>
          <a:p>
            <a:fld id="{0E32AC92-07C2-4FEE-805D-C8D515DCF67E}" type="slidenum">
              <a:rPr lang="en-US" smtClean="0"/>
              <a:pPr/>
              <a:t>28</a:t>
            </a:fld>
            <a:endParaRPr lang="en-US" dirty="0"/>
          </a:p>
        </p:txBody>
      </p:sp>
    </p:spTree>
    <p:extLst>
      <p:ext uri="{BB962C8B-B14F-4D97-AF65-F5344CB8AC3E}">
        <p14:creationId xmlns="" xmlns:p14="http://schemas.microsoft.com/office/powerpoint/2010/main" val="40967068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Configuration Profiles (Policies)</a:t>
            </a:r>
            <a:endParaRPr lang="en-US" dirty="0"/>
          </a:p>
        </p:txBody>
      </p:sp>
      <p:sp>
        <p:nvSpPr>
          <p:cNvPr id="3" name="Content Placeholder 2"/>
          <p:cNvSpPr>
            <a:spLocks noGrp="1"/>
          </p:cNvSpPr>
          <p:nvPr>
            <p:ph idx="1"/>
          </p:nvPr>
        </p:nvSpPr>
        <p:spPr>
          <a:xfrm>
            <a:off x="380999" y="1260088"/>
            <a:ext cx="4257907" cy="4912112"/>
          </a:xfrm>
        </p:spPr>
        <p:txBody>
          <a:bodyPr>
            <a:noAutofit/>
          </a:bodyPr>
          <a:lstStyle/>
          <a:p>
            <a:pPr>
              <a:lnSpc>
                <a:spcPct val="100000"/>
              </a:lnSpc>
              <a:spcAft>
                <a:spcPts val="0"/>
              </a:spcAft>
            </a:pPr>
            <a:r>
              <a:rPr lang="en-US" sz="1600" b="1" dirty="0" err="1" smtClean="0"/>
              <a:t>Passcode</a:t>
            </a:r>
            <a:r>
              <a:rPr lang="en-US" sz="1600" b="1" dirty="0" smtClean="0"/>
              <a:t> Profile</a:t>
            </a:r>
          </a:p>
          <a:p>
            <a:pPr lvl="1">
              <a:lnSpc>
                <a:spcPct val="100000"/>
              </a:lnSpc>
              <a:spcAft>
                <a:spcPts val="0"/>
              </a:spcAft>
            </a:pPr>
            <a:r>
              <a:rPr lang="en-US" sz="1400" dirty="0" smtClean="0"/>
              <a:t>Require </a:t>
            </a:r>
            <a:r>
              <a:rPr lang="en-US" sz="1400" dirty="0" err="1" smtClean="0"/>
              <a:t>passcode</a:t>
            </a:r>
            <a:r>
              <a:rPr lang="en-US" sz="1400" dirty="0" smtClean="0"/>
              <a:t> </a:t>
            </a:r>
          </a:p>
          <a:p>
            <a:pPr lvl="1">
              <a:lnSpc>
                <a:spcPct val="100000"/>
              </a:lnSpc>
              <a:spcAft>
                <a:spcPts val="0"/>
              </a:spcAft>
            </a:pPr>
            <a:r>
              <a:rPr lang="en-US" sz="1400" dirty="0" smtClean="0"/>
              <a:t>Allow simple value </a:t>
            </a:r>
          </a:p>
          <a:p>
            <a:pPr lvl="1">
              <a:lnSpc>
                <a:spcPct val="100000"/>
              </a:lnSpc>
              <a:spcAft>
                <a:spcPts val="0"/>
              </a:spcAft>
            </a:pPr>
            <a:r>
              <a:rPr lang="en-US" sz="1400" dirty="0" smtClean="0"/>
              <a:t>Require alphanumeric value </a:t>
            </a:r>
          </a:p>
          <a:p>
            <a:pPr lvl="1">
              <a:lnSpc>
                <a:spcPct val="100000"/>
              </a:lnSpc>
              <a:spcAft>
                <a:spcPts val="0"/>
              </a:spcAft>
            </a:pPr>
            <a:r>
              <a:rPr lang="en-US" sz="1400" dirty="0" err="1" smtClean="0"/>
              <a:t>Passcode</a:t>
            </a:r>
            <a:r>
              <a:rPr lang="en-US" sz="1400" dirty="0" smtClean="0"/>
              <a:t> length </a:t>
            </a:r>
          </a:p>
          <a:p>
            <a:pPr lvl="1">
              <a:lnSpc>
                <a:spcPct val="100000"/>
              </a:lnSpc>
              <a:spcAft>
                <a:spcPts val="0"/>
              </a:spcAft>
            </a:pPr>
            <a:r>
              <a:rPr lang="en-US" sz="1400" dirty="0" smtClean="0"/>
              <a:t>Number of complex characters </a:t>
            </a:r>
          </a:p>
          <a:p>
            <a:pPr lvl="1">
              <a:lnSpc>
                <a:spcPct val="100000"/>
              </a:lnSpc>
              <a:spcAft>
                <a:spcPts val="0"/>
              </a:spcAft>
            </a:pPr>
            <a:r>
              <a:rPr lang="en-US" sz="1400" dirty="0" smtClean="0"/>
              <a:t>Maximum </a:t>
            </a:r>
            <a:r>
              <a:rPr lang="en-US" sz="1400" dirty="0" err="1" smtClean="0"/>
              <a:t>passcode</a:t>
            </a:r>
            <a:r>
              <a:rPr lang="en-US" sz="1400" dirty="0" smtClean="0"/>
              <a:t> age </a:t>
            </a:r>
          </a:p>
          <a:p>
            <a:pPr lvl="1">
              <a:lnSpc>
                <a:spcPct val="100000"/>
              </a:lnSpc>
              <a:spcAft>
                <a:spcPts val="0"/>
              </a:spcAft>
            </a:pPr>
            <a:r>
              <a:rPr lang="en-US" sz="1400" dirty="0" smtClean="0"/>
              <a:t>Time before auto-lock </a:t>
            </a:r>
          </a:p>
          <a:p>
            <a:pPr lvl="1">
              <a:lnSpc>
                <a:spcPct val="100000"/>
              </a:lnSpc>
              <a:spcAft>
                <a:spcPts val="0"/>
              </a:spcAft>
            </a:pPr>
            <a:r>
              <a:rPr lang="en-US" sz="1400" dirty="0" smtClean="0"/>
              <a:t>Number of unique </a:t>
            </a:r>
            <a:r>
              <a:rPr lang="en-US" sz="1400" dirty="0" err="1" smtClean="0"/>
              <a:t>passcodes</a:t>
            </a:r>
            <a:r>
              <a:rPr lang="en-US" sz="1400" dirty="0" smtClean="0"/>
              <a:t> before reuse </a:t>
            </a:r>
          </a:p>
          <a:p>
            <a:pPr lvl="1">
              <a:lnSpc>
                <a:spcPct val="100000"/>
              </a:lnSpc>
              <a:spcAft>
                <a:spcPts val="0"/>
              </a:spcAft>
            </a:pPr>
            <a:r>
              <a:rPr lang="en-US" sz="1400" dirty="0" smtClean="0"/>
              <a:t>Grace period for device lock </a:t>
            </a:r>
          </a:p>
          <a:p>
            <a:pPr lvl="1">
              <a:lnSpc>
                <a:spcPct val="100000"/>
              </a:lnSpc>
              <a:spcAft>
                <a:spcPts val="0"/>
              </a:spcAft>
            </a:pPr>
            <a:r>
              <a:rPr lang="en-US" sz="1400" dirty="0" smtClean="0"/>
              <a:t>Number of failed attempts before wipe </a:t>
            </a:r>
          </a:p>
          <a:p>
            <a:pPr lvl="1">
              <a:lnSpc>
                <a:spcPct val="100000"/>
              </a:lnSpc>
              <a:spcAft>
                <a:spcPts val="0"/>
              </a:spcAft>
            </a:pPr>
            <a:r>
              <a:rPr lang="en-US" sz="1400" dirty="0" smtClean="0"/>
              <a:t>Control Configuration Profile removal by user</a:t>
            </a:r>
          </a:p>
          <a:p>
            <a:pPr>
              <a:lnSpc>
                <a:spcPct val="100000"/>
              </a:lnSpc>
              <a:spcAft>
                <a:spcPts val="0"/>
              </a:spcAft>
            </a:pPr>
            <a:r>
              <a:rPr lang="en-US" sz="1600" b="1" dirty="0" smtClean="0"/>
              <a:t>Certificates and identities </a:t>
            </a:r>
          </a:p>
          <a:p>
            <a:pPr lvl="1">
              <a:lnSpc>
                <a:spcPct val="100000"/>
              </a:lnSpc>
              <a:spcAft>
                <a:spcPts val="0"/>
              </a:spcAft>
            </a:pPr>
            <a:r>
              <a:rPr lang="en-US" sz="1400" dirty="0" smtClean="0"/>
              <a:t>Credentials</a:t>
            </a:r>
          </a:p>
          <a:p>
            <a:pPr lvl="1">
              <a:lnSpc>
                <a:spcPct val="100000"/>
              </a:lnSpc>
              <a:spcAft>
                <a:spcPts val="0"/>
              </a:spcAft>
            </a:pPr>
            <a:r>
              <a:rPr lang="en-US" sz="1400" dirty="0" smtClean="0"/>
              <a:t>SCEP</a:t>
            </a:r>
            <a:endParaRPr lang="en-US" sz="1600" b="1" dirty="0" smtClean="0"/>
          </a:p>
          <a:p>
            <a:pPr>
              <a:lnSpc>
                <a:spcPct val="100000"/>
              </a:lnSpc>
              <a:spcAft>
                <a:spcPts val="0"/>
              </a:spcAft>
            </a:pPr>
            <a:r>
              <a:rPr lang="en-US" sz="1600" b="1" dirty="0" smtClean="0"/>
              <a:t>Exchange ActiveSync </a:t>
            </a:r>
          </a:p>
          <a:p>
            <a:pPr>
              <a:lnSpc>
                <a:spcPct val="100000"/>
              </a:lnSpc>
              <a:spcAft>
                <a:spcPts val="0"/>
              </a:spcAft>
            </a:pPr>
            <a:r>
              <a:rPr lang="en-US" sz="1600" b="1" dirty="0" smtClean="0"/>
              <a:t>Email (IMAP/ POP) </a:t>
            </a:r>
          </a:p>
          <a:p>
            <a:pPr>
              <a:lnSpc>
                <a:spcPct val="100000"/>
              </a:lnSpc>
              <a:spcAft>
                <a:spcPts val="0"/>
              </a:spcAft>
            </a:pPr>
            <a:r>
              <a:rPr lang="en-US" sz="1600" b="1" dirty="0" smtClean="0"/>
              <a:t>VPN  (L2TP, PPTP, IPSec, Cisco, Juniper, </a:t>
            </a:r>
            <a:br>
              <a:rPr lang="en-US" sz="1600" b="1" dirty="0" smtClean="0"/>
            </a:br>
            <a:r>
              <a:rPr lang="en-US" sz="1600" b="1" dirty="0" smtClean="0"/>
              <a:t>            F5, custom)</a:t>
            </a:r>
          </a:p>
          <a:p>
            <a:pPr>
              <a:lnSpc>
                <a:spcPct val="100000"/>
              </a:lnSpc>
              <a:spcAft>
                <a:spcPts val="0"/>
              </a:spcAft>
            </a:pPr>
            <a:r>
              <a:rPr lang="en-US" sz="1600" b="1" dirty="0" smtClean="0"/>
              <a:t>Wi-Fi (Open, WEP, WPA, WPA2, WEP </a:t>
            </a:r>
            <a:br>
              <a:rPr lang="en-US" sz="1600" b="1" dirty="0" smtClean="0"/>
            </a:br>
            <a:r>
              <a:rPr lang="en-US" sz="1600" b="1" dirty="0" smtClean="0"/>
              <a:t>            Enterprise, WPA Enterprise, etc.)</a:t>
            </a:r>
          </a:p>
          <a:p>
            <a:pPr>
              <a:lnSpc>
                <a:spcPct val="100000"/>
              </a:lnSpc>
              <a:spcAft>
                <a:spcPts val="0"/>
              </a:spcAft>
            </a:pPr>
            <a:r>
              <a:rPr lang="en-US" sz="1600" b="1" dirty="0" smtClean="0"/>
              <a:t>Advanced – APN, Proxy settings</a:t>
            </a:r>
            <a:r>
              <a:rPr lang="en-US" sz="1600" dirty="0" smtClean="0"/>
              <a:t>	</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29</a:t>
            </a:fld>
            <a:endParaRPr lang="en-US" dirty="0"/>
          </a:p>
        </p:txBody>
      </p:sp>
      <p:sp>
        <p:nvSpPr>
          <p:cNvPr id="6" name="Content Placeholder 5"/>
          <p:cNvSpPr>
            <a:spLocks noGrp="1"/>
          </p:cNvSpPr>
          <p:nvPr>
            <p:ph idx="12"/>
          </p:nvPr>
        </p:nvSpPr>
        <p:spPr>
          <a:xfrm>
            <a:off x="4701540" y="1260088"/>
            <a:ext cx="4061460" cy="4912112"/>
          </a:xfrm>
        </p:spPr>
        <p:txBody>
          <a:bodyPr>
            <a:noAutofit/>
          </a:bodyPr>
          <a:lstStyle/>
          <a:p>
            <a:pPr>
              <a:lnSpc>
                <a:spcPct val="100000"/>
              </a:lnSpc>
              <a:spcAft>
                <a:spcPts val="0"/>
              </a:spcAft>
            </a:pPr>
            <a:r>
              <a:rPr lang="en-US" sz="1600" b="1" dirty="0" smtClean="0"/>
              <a:t>Restrictions </a:t>
            </a:r>
          </a:p>
          <a:p>
            <a:pPr lvl="1">
              <a:lnSpc>
                <a:spcPct val="100000"/>
              </a:lnSpc>
              <a:spcAft>
                <a:spcPts val="0"/>
              </a:spcAft>
            </a:pPr>
            <a:r>
              <a:rPr lang="en-US" sz="1400" dirty="0" smtClean="0"/>
              <a:t>App installation </a:t>
            </a:r>
          </a:p>
          <a:p>
            <a:pPr lvl="1">
              <a:lnSpc>
                <a:spcPct val="100000"/>
              </a:lnSpc>
              <a:spcAft>
                <a:spcPts val="0"/>
              </a:spcAft>
            </a:pPr>
            <a:r>
              <a:rPr lang="en-US" sz="1400" dirty="0" smtClean="0"/>
              <a:t>Camera </a:t>
            </a:r>
          </a:p>
          <a:p>
            <a:pPr lvl="1">
              <a:lnSpc>
                <a:spcPct val="100000"/>
              </a:lnSpc>
              <a:spcAft>
                <a:spcPts val="0"/>
              </a:spcAft>
            </a:pPr>
            <a:r>
              <a:rPr lang="en-US" sz="1400" dirty="0" smtClean="0"/>
              <a:t>Screen capture </a:t>
            </a:r>
          </a:p>
          <a:p>
            <a:pPr lvl="1">
              <a:lnSpc>
                <a:spcPct val="100000"/>
              </a:lnSpc>
              <a:spcAft>
                <a:spcPts val="0"/>
              </a:spcAft>
            </a:pPr>
            <a:r>
              <a:rPr lang="en-US" sz="1400" dirty="0" smtClean="0"/>
              <a:t>Automatic sync of mail accounts while roaming </a:t>
            </a:r>
          </a:p>
          <a:p>
            <a:pPr lvl="1">
              <a:lnSpc>
                <a:spcPct val="100000"/>
              </a:lnSpc>
              <a:spcAft>
                <a:spcPts val="0"/>
              </a:spcAft>
            </a:pPr>
            <a:r>
              <a:rPr lang="en-US" sz="1400" dirty="0" smtClean="0"/>
              <a:t>Voice dialing when locked </a:t>
            </a:r>
          </a:p>
          <a:p>
            <a:pPr lvl="1">
              <a:lnSpc>
                <a:spcPct val="100000"/>
              </a:lnSpc>
              <a:spcAft>
                <a:spcPts val="0"/>
              </a:spcAft>
            </a:pPr>
            <a:r>
              <a:rPr lang="en-US" sz="1400" dirty="0" smtClean="0"/>
              <a:t>In-application purchasing </a:t>
            </a:r>
          </a:p>
          <a:p>
            <a:pPr lvl="1">
              <a:lnSpc>
                <a:spcPct val="100000"/>
              </a:lnSpc>
              <a:spcAft>
                <a:spcPts val="0"/>
              </a:spcAft>
            </a:pPr>
            <a:r>
              <a:rPr lang="en-US" sz="1400" dirty="0" smtClean="0"/>
              <a:t>Require encrypted backups to iTunes </a:t>
            </a:r>
          </a:p>
          <a:p>
            <a:pPr lvl="1">
              <a:lnSpc>
                <a:spcPct val="100000"/>
              </a:lnSpc>
              <a:spcAft>
                <a:spcPts val="0"/>
              </a:spcAft>
            </a:pPr>
            <a:r>
              <a:rPr lang="en-US" sz="1400" dirty="0" smtClean="0"/>
              <a:t>Explicit music &amp; podcasts in iTunes </a:t>
            </a:r>
          </a:p>
          <a:p>
            <a:pPr lvl="1">
              <a:lnSpc>
                <a:spcPct val="100000"/>
              </a:lnSpc>
              <a:spcAft>
                <a:spcPts val="0"/>
              </a:spcAft>
            </a:pPr>
            <a:r>
              <a:rPr lang="en-US" sz="1400" dirty="0" smtClean="0"/>
              <a:t>Allowed content ratings for movies, TV shows, apps </a:t>
            </a:r>
          </a:p>
          <a:p>
            <a:pPr lvl="1">
              <a:lnSpc>
                <a:spcPct val="100000"/>
              </a:lnSpc>
              <a:spcAft>
                <a:spcPts val="0"/>
              </a:spcAft>
            </a:pPr>
            <a:r>
              <a:rPr lang="en-US" sz="1400" dirty="0" smtClean="0"/>
              <a:t>Safari security preferences </a:t>
            </a:r>
          </a:p>
          <a:p>
            <a:pPr lvl="1">
              <a:lnSpc>
                <a:spcPct val="100000"/>
              </a:lnSpc>
              <a:spcAft>
                <a:spcPts val="0"/>
              </a:spcAft>
            </a:pPr>
            <a:r>
              <a:rPr lang="en-US" sz="1400" dirty="0" smtClean="0"/>
              <a:t>YouTube </a:t>
            </a:r>
          </a:p>
          <a:p>
            <a:pPr lvl="1">
              <a:lnSpc>
                <a:spcPct val="100000"/>
              </a:lnSpc>
              <a:spcAft>
                <a:spcPts val="0"/>
              </a:spcAft>
            </a:pPr>
            <a:r>
              <a:rPr lang="en-US" sz="1400" dirty="0" smtClean="0"/>
              <a:t>iTunes Store </a:t>
            </a:r>
          </a:p>
          <a:p>
            <a:pPr lvl="1">
              <a:lnSpc>
                <a:spcPct val="100000"/>
              </a:lnSpc>
              <a:spcAft>
                <a:spcPts val="0"/>
              </a:spcAft>
            </a:pPr>
            <a:r>
              <a:rPr lang="en-US" sz="1400" dirty="0" smtClean="0"/>
              <a:t>App Store </a:t>
            </a:r>
          </a:p>
          <a:p>
            <a:pPr lvl="1">
              <a:lnSpc>
                <a:spcPct val="100000"/>
              </a:lnSpc>
              <a:spcAft>
                <a:spcPts val="0"/>
              </a:spcAft>
            </a:pPr>
            <a:r>
              <a:rPr lang="en-US" sz="1400" dirty="0" smtClean="0"/>
              <a:t>Safari </a:t>
            </a:r>
          </a:p>
          <a:p>
            <a:pPr>
              <a:lnSpc>
                <a:spcPct val="100000"/>
              </a:lnSpc>
              <a:spcAft>
                <a:spcPts val="0"/>
              </a:spcAft>
            </a:pPr>
            <a:r>
              <a:rPr lang="en-US" sz="1600" b="1" dirty="0" smtClean="0"/>
              <a:t>LDAP </a:t>
            </a:r>
          </a:p>
          <a:p>
            <a:pPr>
              <a:lnSpc>
                <a:spcPct val="100000"/>
              </a:lnSpc>
              <a:spcAft>
                <a:spcPts val="0"/>
              </a:spcAft>
            </a:pPr>
            <a:r>
              <a:rPr lang="en-US" sz="1600" b="1" dirty="0" err="1" smtClean="0"/>
              <a:t>CalDAV</a:t>
            </a:r>
            <a:r>
              <a:rPr lang="en-US" sz="1600" b="1" dirty="0" smtClean="0"/>
              <a:t> </a:t>
            </a:r>
          </a:p>
          <a:p>
            <a:pPr>
              <a:lnSpc>
                <a:spcPct val="100000"/>
              </a:lnSpc>
              <a:spcAft>
                <a:spcPts val="0"/>
              </a:spcAft>
            </a:pPr>
            <a:r>
              <a:rPr lang="en-US" sz="1600" b="1" dirty="0" err="1" smtClean="0"/>
              <a:t>CardDAV</a:t>
            </a:r>
            <a:r>
              <a:rPr lang="en-US" sz="1600" b="1" dirty="0" smtClean="0"/>
              <a:t> </a:t>
            </a:r>
          </a:p>
          <a:p>
            <a:pPr>
              <a:lnSpc>
                <a:spcPct val="100000"/>
              </a:lnSpc>
              <a:spcAft>
                <a:spcPts val="0"/>
              </a:spcAft>
            </a:pPr>
            <a:r>
              <a:rPr lang="en-US" sz="1600" b="1" dirty="0" smtClean="0"/>
              <a:t>Subscribed calendars</a:t>
            </a:r>
          </a:p>
          <a:p>
            <a:pPr>
              <a:lnSpc>
                <a:spcPct val="100000"/>
              </a:lnSpc>
              <a:spcAft>
                <a:spcPts val="0"/>
              </a:spcAft>
            </a:pPr>
            <a:r>
              <a:rPr lang="en-US" sz="1600" b="1" dirty="0" smtClean="0"/>
              <a:t>Web Clips </a:t>
            </a:r>
          </a:p>
        </p:txBody>
      </p:sp>
      <p:sp>
        <p:nvSpPr>
          <p:cNvPr id="7" name="Footer Placeholder 2"/>
          <p:cNvSpPr txBox="1">
            <a:spLocks/>
          </p:cNvSpPr>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r>
              <a:rPr lang="en-US" sz="1200" dirty="0" smtClean="0">
                <a:solidFill>
                  <a:schemeClr val="bg2">
                    <a:lumMod val="50000"/>
                  </a:schemeClr>
                </a:solidFill>
              </a:rPr>
              <a:t>Symantec Mobile Management 7.1 Technical Overview</a:t>
            </a:r>
            <a:endParaRPr lang="en-US" sz="1200" dirty="0">
              <a:solidFill>
                <a:schemeClr val="bg2">
                  <a:lumMod val="50000"/>
                </a:schemeClr>
              </a:solidFill>
            </a:endParaRPr>
          </a:p>
        </p:txBody>
      </p:sp>
      <p:sp>
        <p:nvSpPr>
          <p:cNvPr id="9" name="5-Point Star 8"/>
          <p:cNvSpPr/>
          <p:nvPr/>
        </p:nvSpPr>
        <p:spPr bwMode="auto">
          <a:xfrm>
            <a:off x="9241971" y="1232807"/>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0" name="5-Point Star 9"/>
          <p:cNvSpPr/>
          <p:nvPr/>
        </p:nvSpPr>
        <p:spPr bwMode="auto">
          <a:xfrm>
            <a:off x="9345386" y="1442357"/>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1" name="5-Point Star 10"/>
          <p:cNvSpPr/>
          <p:nvPr/>
        </p:nvSpPr>
        <p:spPr bwMode="auto">
          <a:xfrm>
            <a:off x="9378042" y="1638300"/>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2" name="5-Point Star 11"/>
          <p:cNvSpPr/>
          <p:nvPr/>
        </p:nvSpPr>
        <p:spPr bwMode="auto">
          <a:xfrm>
            <a:off x="9255578" y="2022021"/>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3" name="5-Point Star 12"/>
          <p:cNvSpPr/>
          <p:nvPr/>
        </p:nvSpPr>
        <p:spPr bwMode="auto">
          <a:xfrm>
            <a:off x="9144000" y="2422071"/>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4" name="5-Point Star 13"/>
          <p:cNvSpPr/>
          <p:nvPr/>
        </p:nvSpPr>
        <p:spPr bwMode="auto">
          <a:xfrm>
            <a:off x="9296399" y="2650672"/>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 name="5-Point Star 14"/>
          <p:cNvSpPr/>
          <p:nvPr/>
        </p:nvSpPr>
        <p:spPr bwMode="auto">
          <a:xfrm>
            <a:off x="9361714" y="3050722"/>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6" name="5-Point Star 15"/>
          <p:cNvSpPr/>
          <p:nvPr/>
        </p:nvSpPr>
        <p:spPr bwMode="auto">
          <a:xfrm>
            <a:off x="9304564" y="3246664"/>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7" name="5-Point Star 16"/>
          <p:cNvSpPr/>
          <p:nvPr/>
        </p:nvSpPr>
        <p:spPr bwMode="auto">
          <a:xfrm>
            <a:off x="9337221" y="3434443"/>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8" name="5-Point Star 17"/>
          <p:cNvSpPr/>
          <p:nvPr/>
        </p:nvSpPr>
        <p:spPr bwMode="auto">
          <a:xfrm>
            <a:off x="9465128" y="3652157"/>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9" name="5-Point Star 18"/>
          <p:cNvSpPr/>
          <p:nvPr/>
        </p:nvSpPr>
        <p:spPr bwMode="auto">
          <a:xfrm>
            <a:off x="9252856" y="3815443"/>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0" name="5-Point Star 19"/>
          <p:cNvSpPr/>
          <p:nvPr/>
        </p:nvSpPr>
        <p:spPr bwMode="auto">
          <a:xfrm>
            <a:off x="9391649" y="4035879"/>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1" name="5-Point Star 20"/>
          <p:cNvSpPr/>
          <p:nvPr/>
        </p:nvSpPr>
        <p:spPr bwMode="auto">
          <a:xfrm>
            <a:off x="9252856" y="4182836"/>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2" name="5-Point Star 21"/>
          <p:cNvSpPr/>
          <p:nvPr/>
        </p:nvSpPr>
        <p:spPr bwMode="auto">
          <a:xfrm>
            <a:off x="10363199" y="4452257"/>
            <a:ext cx="182880" cy="182880"/>
          </a:xfrm>
          <a:prstGeom prst="star5">
            <a:avLst/>
          </a:prstGeom>
          <a:solidFill>
            <a:srgbClr val="FF0000"/>
          </a:solid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40"/>
          <p:cNvGrpSpPr/>
          <p:nvPr/>
        </p:nvGrpSpPr>
        <p:grpSpPr>
          <a:xfrm>
            <a:off x="188682" y="827318"/>
            <a:ext cx="8048172" cy="5296676"/>
            <a:chOff x="188682" y="827318"/>
            <a:chExt cx="8048172" cy="5296676"/>
          </a:xfrm>
        </p:grpSpPr>
        <p:grpSp>
          <p:nvGrpSpPr>
            <p:cNvPr id="5" name="Group 1239"/>
            <p:cNvGrpSpPr/>
            <p:nvPr/>
          </p:nvGrpSpPr>
          <p:grpSpPr>
            <a:xfrm>
              <a:off x="188682" y="827318"/>
              <a:ext cx="8048172" cy="5296676"/>
              <a:chOff x="188682" y="827318"/>
              <a:chExt cx="8048172" cy="5296676"/>
            </a:xfrm>
          </p:grpSpPr>
          <p:sp>
            <p:nvSpPr>
              <p:cNvPr id="1019" name="Cloud 1018"/>
              <p:cNvSpPr/>
              <p:nvPr/>
            </p:nvSpPr>
            <p:spPr bwMode="auto">
              <a:xfrm>
                <a:off x="2155371" y="827318"/>
                <a:ext cx="3505201" cy="1277257"/>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29" name="Picture 58" descr="consumer.png"/>
              <p:cNvPicPr>
                <a:picLocks noChangeAspect="1"/>
              </p:cNvPicPr>
              <p:nvPr/>
            </p:nvPicPr>
            <p:blipFill>
              <a:blip r:embed="rId3" cstate="print">
                <a:lum bright="-2000" contrast="4000"/>
              </a:blip>
              <a:srcRect/>
              <a:stretch>
                <a:fillRect/>
              </a:stretch>
            </p:blipFill>
            <p:spPr bwMode="auto">
              <a:xfrm>
                <a:off x="2762577" y="1059072"/>
                <a:ext cx="587724" cy="659594"/>
              </a:xfrm>
              <a:prstGeom prst="rect">
                <a:avLst/>
              </a:prstGeom>
              <a:noFill/>
              <a:ln w="9525">
                <a:noFill/>
                <a:miter lim="800000"/>
                <a:headEnd/>
                <a:tailEnd/>
              </a:ln>
            </p:spPr>
          </p:pic>
          <p:sp>
            <p:nvSpPr>
              <p:cNvPr id="1018" name="Cloud 1017"/>
              <p:cNvSpPr/>
              <p:nvPr/>
            </p:nvSpPr>
            <p:spPr bwMode="auto">
              <a:xfrm>
                <a:off x="4390568" y="3291565"/>
                <a:ext cx="3846286" cy="2376264"/>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14" name="Straight Connector 1013"/>
              <p:cNvCxnSpPr/>
              <p:nvPr/>
            </p:nvCxnSpPr>
            <p:spPr bwMode="auto">
              <a:xfrm>
                <a:off x="5783940" y="4056747"/>
                <a:ext cx="1640114" cy="986968"/>
              </a:xfrm>
              <a:prstGeom prst="line">
                <a:avLst/>
              </a:prstGeom>
              <a:solidFill>
                <a:schemeClr val="accent1"/>
              </a:solidFill>
              <a:ln w="12700" cap="flat" cmpd="sng" algn="ctr">
                <a:solidFill>
                  <a:schemeClr val="bg1">
                    <a:lumMod val="85000"/>
                  </a:schemeClr>
                </a:solidFill>
                <a:prstDash val="solid"/>
                <a:round/>
                <a:headEnd type="none" w="med" len="med"/>
                <a:tailEnd type="none" w="med" len="med"/>
              </a:ln>
              <a:effectLst/>
            </p:spPr>
          </p:cxnSp>
          <p:pic>
            <p:nvPicPr>
              <p:cNvPr id="263" name="Content Placeholder 4" descr="Reference architecture.jpg"/>
              <p:cNvPicPr>
                <a:picLocks noChangeAspect="1"/>
              </p:cNvPicPr>
              <p:nvPr/>
            </p:nvPicPr>
            <p:blipFill>
              <a:blip r:embed="rId4" cstate="print"/>
              <a:srcRect/>
              <a:stretch>
                <a:fillRect/>
              </a:stretch>
            </p:blipFill>
            <p:spPr>
              <a:xfrm>
                <a:off x="4615541" y="2293260"/>
                <a:ext cx="519674" cy="885372"/>
              </a:xfrm>
              <a:prstGeom prst="rect">
                <a:avLst/>
              </a:prstGeom>
            </p:spPr>
          </p:pic>
          <p:sp>
            <p:nvSpPr>
              <p:cNvPr id="1017" name="Cloud 1016"/>
              <p:cNvSpPr/>
              <p:nvPr/>
            </p:nvSpPr>
            <p:spPr bwMode="auto">
              <a:xfrm>
                <a:off x="188682" y="3690710"/>
                <a:ext cx="3846286" cy="2376264"/>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010" name="Straight Connector 1009"/>
              <p:cNvCxnSpPr/>
              <p:nvPr/>
            </p:nvCxnSpPr>
            <p:spPr bwMode="auto">
              <a:xfrm>
                <a:off x="4833254" y="4528461"/>
                <a:ext cx="1640114" cy="986968"/>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1015" name="Straight Connector 1014"/>
              <p:cNvCxnSpPr/>
              <p:nvPr/>
            </p:nvCxnSpPr>
            <p:spPr bwMode="auto">
              <a:xfrm>
                <a:off x="5377540" y="4318003"/>
                <a:ext cx="1640114" cy="986968"/>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533" name="Straight Connector 532"/>
              <p:cNvCxnSpPr/>
              <p:nvPr/>
            </p:nvCxnSpPr>
            <p:spPr bwMode="auto">
              <a:xfrm flipH="1">
                <a:off x="4969270" y="3678037"/>
                <a:ext cx="1201216" cy="822841"/>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418" name="Straight Connector 417"/>
              <p:cNvCxnSpPr/>
              <p:nvPr/>
            </p:nvCxnSpPr>
            <p:spPr bwMode="auto">
              <a:xfrm>
                <a:off x="1862905" y="4031345"/>
                <a:ext cx="960120" cy="609600"/>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196" name="Straight Connector 195"/>
              <p:cNvCxnSpPr/>
              <p:nvPr/>
            </p:nvCxnSpPr>
            <p:spPr bwMode="auto">
              <a:xfrm rot="10800000" flipV="1">
                <a:off x="1066246" y="4086820"/>
                <a:ext cx="1792703" cy="1170735"/>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nvGrpSpPr>
              <p:cNvPr id="6" name="Group 165"/>
              <p:cNvGrpSpPr>
                <a:grpSpLocks/>
              </p:cNvGrpSpPr>
              <p:nvPr/>
            </p:nvGrpSpPr>
            <p:grpSpPr bwMode="auto">
              <a:xfrm>
                <a:off x="2191168" y="4193402"/>
                <a:ext cx="420958" cy="789077"/>
                <a:chOff x="166" y="2697"/>
                <a:chExt cx="776" cy="1369"/>
              </a:xfrm>
            </p:grpSpPr>
            <p:sp>
              <p:nvSpPr>
                <p:cNvPr id="198" name="Text Box 166"/>
                <p:cNvSpPr txBox="1">
                  <a:spLocks noChangeArrowheads="1"/>
                </p:cNvSpPr>
                <p:nvPr/>
              </p:nvSpPr>
              <p:spPr bwMode="auto">
                <a:xfrm>
                  <a:off x="166" y="3521"/>
                  <a:ext cx="776" cy="545"/>
                </a:xfrm>
                <a:prstGeom prst="rect">
                  <a:avLst/>
                </a:prstGeom>
                <a:noFill/>
                <a:ln w="9525">
                  <a:noFill/>
                  <a:miter lim="800000"/>
                  <a:headEnd/>
                  <a:tailEnd/>
                </a:ln>
              </p:spPr>
              <p:txBody>
                <a:bodyPr>
                  <a:spAutoFit/>
                </a:bodyPr>
                <a:lstStyle/>
                <a:p>
                  <a:endParaRPr lang="en-US" sz="1600" dirty="0"/>
                </a:p>
              </p:txBody>
            </p:sp>
            <p:grpSp>
              <p:nvGrpSpPr>
                <p:cNvPr id="7" name="Group 167"/>
                <p:cNvGrpSpPr>
                  <a:grpSpLocks noChangeAspect="1"/>
                </p:cNvGrpSpPr>
                <p:nvPr/>
              </p:nvGrpSpPr>
              <p:grpSpPr bwMode="auto">
                <a:xfrm>
                  <a:off x="193" y="2697"/>
                  <a:ext cx="723" cy="588"/>
                  <a:chOff x="382" y="1794"/>
                  <a:chExt cx="723" cy="588"/>
                </a:xfrm>
              </p:grpSpPr>
              <p:sp>
                <p:nvSpPr>
                  <p:cNvPr id="200" name="AutoShape 168"/>
                  <p:cNvSpPr>
                    <a:spLocks noChangeAspect="1" noChangeArrowheads="1" noTextEdit="1"/>
                  </p:cNvSpPr>
                  <p:nvPr/>
                </p:nvSpPr>
                <p:spPr bwMode="auto">
                  <a:xfrm>
                    <a:off x="382" y="1794"/>
                    <a:ext cx="723" cy="588"/>
                  </a:xfrm>
                  <a:prstGeom prst="rect">
                    <a:avLst/>
                  </a:prstGeom>
                  <a:noFill/>
                  <a:ln w="9525">
                    <a:noFill/>
                    <a:miter lim="800000"/>
                    <a:headEnd/>
                    <a:tailEnd/>
                  </a:ln>
                </p:spPr>
                <p:txBody>
                  <a:bodyPr/>
                  <a:lstStyle/>
                  <a:p>
                    <a:endParaRPr lang="en-US"/>
                  </a:p>
                </p:txBody>
              </p:sp>
              <p:sp>
                <p:nvSpPr>
                  <p:cNvPr id="201" name="Freeform 169"/>
                  <p:cNvSpPr>
                    <a:spLocks/>
                  </p:cNvSpPr>
                  <p:nvPr/>
                </p:nvSpPr>
                <p:spPr bwMode="auto">
                  <a:xfrm>
                    <a:off x="389" y="1801"/>
                    <a:ext cx="709" cy="579"/>
                  </a:xfrm>
                  <a:custGeom>
                    <a:avLst/>
                    <a:gdLst>
                      <a:gd name="T0" fmla="*/ 1643 w 300"/>
                      <a:gd name="T1" fmla="*/ 910 h 245"/>
                      <a:gd name="T2" fmla="*/ 1676 w 300"/>
                      <a:gd name="T3" fmla="*/ 848 h 245"/>
                      <a:gd name="T4" fmla="*/ 1676 w 300"/>
                      <a:gd name="T5" fmla="*/ 513 h 245"/>
                      <a:gd name="T6" fmla="*/ 1671 w 300"/>
                      <a:gd name="T7" fmla="*/ 480 h 245"/>
                      <a:gd name="T8" fmla="*/ 1664 w 300"/>
                      <a:gd name="T9" fmla="*/ 480 h 245"/>
                      <a:gd name="T10" fmla="*/ 1664 w 300"/>
                      <a:gd name="T11" fmla="*/ 480 h 245"/>
                      <a:gd name="T12" fmla="*/ 1643 w 300"/>
                      <a:gd name="T13" fmla="*/ 451 h 245"/>
                      <a:gd name="T14" fmla="*/ 1643 w 300"/>
                      <a:gd name="T15" fmla="*/ 451 h 245"/>
                      <a:gd name="T16" fmla="*/ 1548 w 300"/>
                      <a:gd name="T17" fmla="*/ 397 h 245"/>
                      <a:gd name="T18" fmla="*/ 872 w 300"/>
                      <a:gd name="T19" fmla="*/ 12 h 245"/>
                      <a:gd name="T20" fmla="*/ 804 w 300"/>
                      <a:gd name="T21" fmla="*/ 12 h 245"/>
                      <a:gd name="T22" fmla="*/ 33 w 300"/>
                      <a:gd name="T23" fmla="*/ 451 h 245"/>
                      <a:gd name="T24" fmla="*/ 33 w 300"/>
                      <a:gd name="T25" fmla="*/ 451 h 245"/>
                      <a:gd name="T26" fmla="*/ 12 w 300"/>
                      <a:gd name="T27" fmla="*/ 480 h 245"/>
                      <a:gd name="T28" fmla="*/ 12 w 300"/>
                      <a:gd name="T29" fmla="*/ 480 h 245"/>
                      <a:gd name="T30" fmla="*/ 0 w 300"/>
                      <a:gd name="T31" fmla="*/ 513 h 245"/>
                      <a:gd name="T32" fmla="*/ 0 w 300"/>
                      <a:gd name="T33" fmla="*/ 848 h 245"/>
                      <a:gd name="T34" fmla="*/ 40 w 300"/>
                      <a:gd name="T35" fmla="*/ 905 h 245"/>
                      <a:gd name="T36" fmla="*/ 123 w 300"/>
                      <a:gd name="T37" fmla="*/ 910 h 245"/>
                      <a:gd name="T38" fmla="*/ 135 w 300"/>
                      <a:gd name="T39" fmla="*/ 905 h 245"/>
                      <a:gd name="T40" fmla="*/ 766 w 300"/>
                      <a:gd name="T41" fmla="*/ 1267 h 245"/>
                      <a:gd name="T42" fmla="*/ 766 w 300"/>
                      <a:gd name="T43" fmla="*/ 1302 h 245"/>
                      <a:gd name="T44" fmla="*/ 844 w 300"/>
                      <a:gd name="T45" fmla="*/ 1364 h 245"/>
                      <a:gd name="T46" fmla="*/ 922 w 300"/>
                      <a:gd name="T47" fmla="*/ 1319 h 245"/>
                      <a:gd name="T48" fmla="*/ 922 w 300"/>
                      <a:gd name="T49" fmla="*/ 1262 h 245"/>
                      <a:gd name="T50" fmla="*/ 1548 w 300"/>
                      <a:gd name="T51" fmla="*/ 898 h 245"/>
                      <a:gd name="T52" fmla="*/ 1581 w 300"/>
                      <a:gd name="T53" fmla="*/ 917 h 245"/>
                      <a:gd name="T54" fmla="*/ 1643 w 300"/>
                      <a:gd name="T55" fmla="*/ 91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p:spPr>
                <p:txBody>
                  <a:bodyPr/>
                  <a:lstStyle/>
                  <a:p>
                    <a:endParaRPr lang="en-US"/>
                  </a:p>
                </p:txBody>
              </p:sp>
              <p:sp>
                <p:nvSpPr>
                  <p:cNvPr id="202" name="Freeform 170"/>
                  <p:cNvSpPr>
                    <a:spLocks/>
                  </p:cNvSpPr>
                  <p:nvPr/>
                </p:nvSpPr>
                <p:spPr bwMode="auto">
                  <a:xfrm>
                    <a:off x="713" y="2314"/>
                    <a:ext cx="66" cy="66"/>
                  </a:xfrm>
                  <a:custGeom>
                    <a:avLst/>
                    <a:gdLst>
                      <a:gd name="T0" fmla="*/ 0 w 28"/>
                      <a:gd name="T1" fmla="*/ 0 h 28"/>
                      <a:gd name="T2" fmla="*/ 0 w 28"/>
                      <a:gd name="T3" fmla="*/ 78 h 28"/>
                      <a:gd name="T4" fmla="*/ 57 w 28"/>
                      <a:gd name="T5" fmla="*/ 151 h 28"/>
                      <a:gd name="T6" fmla="*/ 123 w 28"/>
                      <a:gd name="T7" fmla="*/ 144 h 28"/>
                      <a:gd name="T8" fmla="*/ 156 w 28"/>
                      <a:gd name="T9" fmla="*/ 78 h 28"/>
                      <a:gd name="T10" fmla="*/ 156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w="9525">
                    <a:noFill/>
                    <a:round/>
                    <a:headEnd/>
                    <a:tailEnd/>
                  </a:ln>
                </p:spPr>
                <p:txBody>
                  <a:bodyPr/>
                  <a:lstStyle/>
                  <a:p>
                    <a:endParaRPr lang="en-US"/>
                  </a:p>
                </p:txBody>
              </p:sp>
              <p:sp>
                <p:nvSpPr>
                  <p:cNvPr id="203" name="Freeform 171"/>
                  <p:cNvSpPr>
                    <a:spLocks/>
                  </p:cNvSpPr>
                  <p:nvPr/>
                </p:nvSpPr>
                <p:spPr bwMode="auto">
                  <a:xfrm>
                    <a:off x="389" y="2125"/>
                    <a:ext cx="69" cy="66"/>
                  </a:xfrm>
                  <a:custGeom>
                    <a:avLst/>
                    <a:gdLst>
                      <a:gd name="T0" fmla="*/ 0 w 29"/>
                      <a:gd name="T1" fmla="*/ 0 h 28"/>
                      <a:gd name="T2" fmla="*/ 0 w 29"/>
                      <a:gd name="T3" fmla="*/ 78 h 28"/>
                      <a:gd name="T4" fmla="*/ 57 w 29"/>
                      <a:gd name="T5" fmla="*/ 144 h 28"/>
                      <a:gd name="T6" fmla="*/ 124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204" name="Freeform 172"/>
                  <p:cNvSpPr>
                    <a:spLocks/>
                  </p:cNvSpPr>
                  <p:nvPr/>
                </p:nvSpPr>
                <p:spPr bwMode="auto">
                  <a:xfrm>
                    <a:off x="1029" y="2125"/>
                    <a:ext cx="69" cy="66"/>
                  </a:xfrm>
                  <a:custGeom>
                    <a:avLst/>
                    <a:gdLst>
                      <a:gd name="T0" fmla="*/ 0 w 29"/>
                      <a:gd name="T1" fmla="*/ 0 h 28"/>
                      <a:gd name="T2" fmla="*/ 0 w 29"/>
                      <a:gd name="T3" fmla="*/ 78 h 28"/>
                      <a:gd name="T4" fmla="*/ 62 w 29"/>
                      <a:gd name="T5" fmla="*/ 144 h 28"/>
                      <a:gd name="T6" fmla="*/ 131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205" name="Freeform 173"/>
                  <p:cNvSpPr>
                    <a:spLocks/>
                  </p:cNvSpPr>
                  <p:nvPr/>
                </p:nvSpPr>
                <p:spPr bwMode="auto">
                  <a:xfrm>
                    <a:off x="743" y="2004"/>
                    <a:ext cx="355" cy="345"/>
                  </a:xfrm>
                  <a:custGeom>
                    <a:avLst/>
                    <a:gdLst>
                      <a:gd name="T0" fmla="*/ 835 w 150"/>
                      <a:gd name="T1" fmla="*/ 0 h 146"/>
                      <a:gd name="T2" fmla="*/ 828 w 150"/>
                      <a:gd name="T3" fmla="*/ 0 h 146"/>
                      <a:gd name="T4" fmla="*/ 0 w 150"/>
                      <a:gd name="T5" fmla="*/ 475 h 146"/>
                      <a:gd name="T6" fmla="*/ 0 w 150"/>
                      <a:gd name="T7" fmla="*/ 815 h 146"/>
                      <a:gd name="T8" fmla="*/ 40 w 150"/>
                      <a:gd name="T9" fmla="*/ 803 h 146"/>
                      <a:gd name="T10" fmla="*/ 807 w 150"/>
                      <a:gd name="T11" fmla="*/ 364 h 146"/>
                      <a:gd name="T12" fmla="*/ 840 w 150"/>
                      <a:gd name="T13" fmla="*/ 302 h 146"/>
                      <a:gd name="T14" fmla="*/ 840 w 150"/>
                      <a:gd name="T15" fmla="*/ 40 h 146"/>
                      <a:gd name="T16" fmla="*/ 840 w 150"/>
                      <a:gd name="T17" fmla="*/ 33 h 146"/>
                      <a:gd name="T18" fmla="*/ 835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w="9525">
                    <a:noFill/>
                    <a:round/>
                    <a:headEnd/>
                    <a:tailEnd/>
                  </a:ln>
                </p:spPr>
                <p:txBody>
                  <a:bodyPr/>
                  <a:lstStyle/>
                  <a:p>
                    <a:endParaRPr lang="en-US"/>
                  </a:p>
                </p:txBody>
              </p:sp>
              <p:sp>
                <p:nvSpPr>
                  <p:cNvPr id="206" name="Freeform 174"/>
                  <p:cNvSpPr>
                    <a:spLocks/>
                  </p:cNvSpPr>
                  <p:nvPr/>
                </p:nvSpPr>
                <p:spPr bwMode="auto">
                  <a:xfrm>
                    <a:off x="389" y="2004"/>
                    <a:ext cx="354" cy="345"/>
                  </a:xfrm>
                  <a:custGeom>
                    <a:avLst/>
                    <a:gdLst>
                      <a:gd name="T0" fmla="*/ 835 w 150"/>
                      <a:gd name="T1" fmla="*/ 475 h 146"/>
                      <a:gd name="T2" fmla="*/ 12 w 150"/>
                      <a:gd name="T3" fmla="*/ 0 h 146"/>
                      <a:gd name="T4" fmla="*/ 12 w 150"/>
                      <a:gd name="T5" fmla="*/ 0 h 146"/>
                      <a:gd name="T6" fmla="*/ 0 w 150"/>
                      <a:gd name="T7" fmla="*/ 33 h 146"/>
                      <a:gd name="T8" fmla="*/ 0 w 150"/>
                      <a:gd name="T9" fmla="*/ 40 h 146"/>
                      <a:gd name="T10" fmla="*/ 0 w 150"/>
                      <a:gd name="T11" fmla="*/ 302 h 146"/>
                      <a:gd name="T12" fmla="*/ 33 w 150"/>
                      <a:gd name="T13" fmla="*/ 364 h 146"/>
                      <a:gd name="T14" fmla="*/ 795 w 150"/>
                      <a:gd name="T15" fmla="*/ 803 h 146"/>
                      <a:gd name="T16" fmla="*/ 835 w 150"/>
                      <a:gd name="T17" fmla="*/ 815 h 146"/>
                      <a:gd name="T18" fmla="*/ 835 w 150"/>
                      <a:gd name="T19" fmla="*/ 475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w="9525">
                    <a:noFill/>
                    <a:round/>
                    <a:headEnd/>
                    <a:tailEnd/>
                  </a:ln>
                </p:spPr>
                <p:txBody>
                  <a:bodyPr/>
                  <a:lstStyle/>
                  <a:p>
                    <a:endParaRPr lang="en-US"/>
                  </a:p>
                </p:txBody>
              </p:sp>
              <p:sp>
                <p:nvSpPr>
                  <p:cNvPr id="207" name="Rectangle 175"/>
                  <p:cNvSpPr>
                    <a:spLocks noChangeArrowheads="1"/>
                  </p:cNvSpPr>
                  <p:nvPr/>
                </p:nvSpPr>
                <p:spPr bwMode="auto">
                  <a:xfrm>
                    <a:off x="491" y="2210"/>
                    <a:ext cx="1" cy="1"/>
                  </a:xfrm>
                  <a:prstGeom prst="rect">
                    <a:avLst/>
                  </a:prstGeom>
                  <a:solidFill>
                    <a:srgbClr val="272525"/>
                  </a:solidFill>
                  <a:ln w="9525">
                    <a:noFill/>
                    <a:miter lim="800000"/>
                    <a:headEnd/>
                    <a:tailEnd/>
                  </a:ln>
                </p:spPr>
                <p:txBody>
                  <a:bodyPr/>
                  <a:lstStyle/>
                  <a:p>
                    <a:endParaRPr lang="en-US"/>
                  </a:p>
                </p:txBody>
              </p:sp>
              <p:sp>
                <p:nvSpPr>
                  <p:cNvPr id="208" name="Freeform 176"/>
                  <p:cNvSpPr>
                    <a:spLocks/>
                  </p:cNvSpPr>
                  <p:nvPr/>
                </p:nvSpPr>
                <p:spPr bwMode="auto">
                  <a:xfrm>
                    <a:off x="394" y="1801"/>
                    <a:ext cx="699" cy="404"/>
                  </a:xfrm>
                  <a:custGeom>
                    <a:avLst/>
                    <a:gdLst>
                      <a:gd name="T0" fmla="*/ 1629 w 296"/>
                      <a:gd name="T1" fmla="*/ 451 h 171"/>
                      <a:gd name="T2" fmla="*/ 1629 w 296"/>
                      <a:gd name="T3" fmla="*/ 451 h 171"/>
                      <a:gd name="T4" fmla="*/ 1533 w 296"/>
                      <a:gd name="T5" fmla="*/ 397 h 171"/>
                      <a:gd name="T6" fmla="*/ 860 w 296"/>
                      <a:gd name="T7" fmla="*/ 12 h 171"/>
                      <a:gd name="T8" fmla="*/ 860 w 296"/>
                      <a:gd name="T9" fmla="*/ 12 h 171"/>
                      <a:gd name="T10" fmla="*/ 791 w 296"/>
                      <a:gd name="T11" fmla="*/ 12 h 171"/>
                      <a:gd name="T12" fmla="*/ 21 w 296"/>
                      <a:gd name="T13" fmla="*/ 451 h 171"/>
                      <a:gd name="T14" fmla="*/ 21 w 296"/>
                      <a:gd name="T15" fmla="*/ 451 h 171"/>
                      <a:gd name="T16" fmla="*/ 0 w 296"/>
                      <a:gd name="T17" fmla="*/ 480 h 171"/>
                      <a:gd name="T18" fmla="*/ 827 w 296"/>
                      <a:gd name="T19" fmla="*/ 954 h 171"/>
                      <a:gd name="T20" fmla="*/ 1573 w 296"/>
                      <a:gd name="T21" fmla="*/ 524 h 171"/>
                      <a:gd name="T22" fmla="*/ 1651 w 296"/>
                      <a:gd name="T23" fmla="*/ 480 h 171"/>
                      <a:gd name="T24" fmla="*/ 1629 w 296"/>
                      <a:gd name="T25" fmla="*/ 451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w="9525">
                    <a:noFill/>
                    <a:round/>
                    <a:headEnd/>
                    <a:tailEnd/>
                  </a:ln>
                </p:spPr>
                <p:txBody>
                  <a:bodyPr/>
                  <a:lstStyle/>
                  <a:p>
                    <a:endParaRPr lang="en-US"/>
                  </a:p>
                </p:txBody>
              </p:sp>
              <p:sp>
                <p:nvSpPr>
                  <p:cNvPr id="209" name="Freeform 177"/>
                  <p:cNvSpPr>
                    <a:spLocks/>
                  </p:cNvSpPr>
                  <p:nvPr/>
                </p:nvSpPr>
                <p:spPr bwMode="auto">
                  <a:xfrm>
                    <a:off x="623" y="1985"/>
                    <a:ext cx="125" cy="95"/>
                  </a:xfrm>
                  <a:custGeom>
                    <a:avLst/>
                    <a:gdLst>
                      <a:gd name="T0" fmla="*/ 217 w 53"/>
                      <a:gd name="T1" fmla="*/ 24 h 40"/>
                      <a:gd name="T2" fmla="*/ 90 w 53"/>
                      <a:gd name="T3" fmla="*/ 102 h 40"/>
                      <a:gd name="T4" fmla="*/ 90 w 53"/>
                      <a:gd name="T5" fmla="*/ 102 h 40"/>
                      <a:gd name="T6" fmla="*/ 28 w 53"/>
                      <a:gd name="T7" fmla="*/ 78 h 40"/>
                      <a:gd name="T8" fmla="*/ 5 w 53"/>
                      <a:gd name="T9" fmla="*/ 157 h 40"/>
                      <a:gd name="T10" fmla="*/ 33 w 53"/>
                      <a:gd name="T11" fmla="*/ 204 h 40"/>
                      <a:gd name="T12" fmla="*/ 184 w 53"/>
                      <a:gd name="T13" fmla="*/ 221 h 40"/>
                      <a:gd name="T14" fmla="*/ 189 w 53"/>
                      <a:gd name="T15" fmla="*/ 157 h 40"/>
                      <a:gd name="T16" fmla="*/ 139 w 53"/>
                      <a:gd name="T17" fmla="*/ 147 h 40"/>
                      <a:gd name="T18" fmla="*/ 262 w 53"/>
                      <a:gd name="T19" fmla="*/ 78 h 40"/>
                      <a:gd name="T20" fmla="*/ 217 w 53"/>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w="9525">
                    <a:noFill/>
                    <a:round/>
                    <a:headEnd/>
                    <a:tailEnd/>
                  </a:ln>
                </p:spPr>
                <p:txBody>
                  <a:bodyPr/>
                  <a:lstStyle/>
                  <a:p>
                    <a:endParaRPr lang="en-US"/>
                  </a:p>
                </p:txBody>
              </p:sp>
              <p:sp>
                <p:nvSpPr>
                  <p:cNvPr id="210" name="Freeform 178"/>
                  <p:cNvSpPr>
                    <a:spLocks/>
                  </p:cNvSpPr>
                  <p:nvPr/>
                </p:nvSpPr>
                <p:spPr bwMode="auto">
                  <a:xfrm>
                    <a:off x="748" y="1893"/>
                    <a:ext cx="133" cy="97"/>
                  </a:xfrm>
                  <a:custGeom>
                    <a:avLst/>
                    <a:gdLst>
                      <a:gd name="T0" fmla="*/ 283 w 56"/>
                      <a:gd name="T1" fmla="*/ 17 h 41"/>
                      <a:gd name="T2" fmla="*/ 152 w 56"/>
                      <a:gd name="T3" fmla="*/ 5 h 41"/>
                      <a:gd name="T4" fmla="*/ 140 w 56"/>
                      <a:gd name="T5" fmla="*/ 66 h 41"/>
                      <a:gd name="T6" fmla="*/ 164 w 56"/>
                      <a:gd name="T7" fmla="*/ 73 h 41"/>
                      <a:gd name="T8" fmla="*/ 33 w 56"/>
                      <a:gd name="T9" fmla="*/ 151 h 41"/>
                      <a:gd name="T10" fmla="*/ 69 w 56"/>
                      <a:gd name="T11" fmla="*/ 208 h 41"/>
                      <a:gd name="T12" fmla="*/ 226 w 56"/>
                      <a:gd name="T13" fmla="*/ 111 h 41"/>
                      <a:gd name="T14" fmla="*/ 226 w 56"/>
                      <a:gd name="T15" fmla="*/ 118 h 41"/>
                      <a:gd name="T16" fmla="*/ 287 w 56"/>
                      <a:gd name="T17" fmla="*/ 147 h 41"/>
                      <a:gd name="T18" fmla="*/ 311 w 56"/>
                      <a:gd name="T19" fmla="*/ 62 h 41"/>
                      <a:gd name="T20" fmla="*/ 283 w 56"/>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w="9525">
                    <a:noFill/>
                    <a:round/>
                    <a:headEnd/>
                    <a:tailEnd/>
                  </a:ln>
                </p:spPr>
                <p:txBody>
                  <a:bodyPr/>
                  <a:lstStyle/>
                  <a:p>
                    <a:endParaRPr lang="en-US"/>
                  </a:p>
                </p:txBody>
              </p:sp>
              <p:sp>
                <p:nvSpPr>
                  <p:cNvPr id="211" name="Freeform 179"/>
                  <p:cNvSpPr>
                    <a:spLocks/>
                  </p:cNvSpPr>
                  <p:nvPr/>
                </p:nvSpPr>
                <p:spPr bwMode="auto">
                  <a:xfrm>
                    <a:off x="616" y="1891"/>
                    <a:ext cx="118" cy="82"/>
                  </a:xfrm>
                  <a:custGeom>
                    <a:avLst/>
                    <a:gdLst>
                      <a:gd name="T0" fmla="*/ 205 w 50"/>
                      <a:gd name="T1" fmla="*/ 61 h 35"/>
                      <a:gd name="T2" fmla="*/ 201 w 50"/>
                      <a:gd name="T3" fmla="*/ 87 h 35"/>
                      <a:gd name="T4" fmla="*/ 201 w 50"/>
                      <a:gd name="T5" fmla="*/ 87 h 35"/>
                      <a:gd name="T6" fmla="*/ 90 w 50"/>
                      <a:gd name="T7" fmla="*/ 21 h 35"/>
                      <a:gd name="T8" fmla="*/ 33 w 50"/>
                      <a:gd name="T9" fmla="*/ 66 h 35"/>
                      <a:gd name="T10" fmla="*/ 135 w 50"/>
                      <a:gd name="T11" fmla="*/ 127 h 35"/>
                      <a:gd name="T12" fmla="*/ 90 w 50"/>
                      <a:gd name="T13" fmla="*/ 127 h 35"/>
                      <a:gd name="T14" fmla="*/ 83 w 50"/>
                      <a:gd name="T15" fmla="*/ 192 h 35"/>
                      <a:gd name="T16" fmla="*/ 229 w 50"/>
                      <a:gd name="T17" fmla="*/ 187 h 35"/>
                      <a:gd name="T18" fmla="*/ 262 w 50"/>
                      <a:gd name="T19" fmla="*/ 159 h 35"/>
                      <a:gd name="T20" fmla="*/ 274 w 50"/>
                      <a:gd name="T21" fmla="*/ 66 h 35"/>
                      <a:gd name="T22" fmla="*/ 205 w 50"/>
                      <a:gd name="T23" fmla="*/ 6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w="9525">
                    <a:noFill/>
                    <a:round/>
                    <a:headEnd/>
                    <a:tailEnd/>
                  </a:ln>
                </p:spPr>
                <p:txBody>
                  <a:bodyPr/>
                  <a:lstStyle/>
                  <a:p>
                    <a:endParaRPr lang="en-US"/>
                  </a:p>
                </p:txBody>
              </p:sp>
              <p:sp>
                <p:nvSpPr>
                  <p:cNvPr id="212" name="Freeform 180"/>
                  <p:cNvSpPr>
                    <a:spLocks/>
                  </p:cNvSpPr>
                  <p:nvPr/>
                </p:nvSpPr>
                <p:spPr bwMode="auto">
                  <a:xfrm>
                    <a:off x="767" y="1997"/>
                    <a:ext cx="128" cy="92"/>
                  </a:xfrm>
                  <a:custGeom>
                    <a:avLst/>
                    <a:gdLst>
                      <a:gd name="T0" fmla="*/ 270 w 54"/>
                      <a:gd name="T1" fmla="*/ 151 h 39"/>
                      <a:gd name="T2" fmla="*/ 147 w 54"/>
                      <a:gd name="T3" fmla="*/ 66 h 39"/>
                      <a:gd name="T4" fmla="*/ 152 w 54"/>
                      <a:gd name="T5" fmla="*/ 66 h 39"/>
                      <a:gd name="T6" fmla="*/ 192 w 54"/>
                      <a:gd name="T7" fmla="*/ 66 h 39"/>
                      <a:gd name="T8" fmla="*/ 201 w 54"/>
                      <a:gd name="T9" fmla="*/ 0 h 39"/>
                      <a:gd name="T10" fmla="*/ 50 w 54"/>
                      <a:gd name="T11" fmla="*/ 0 h 39"/>
                      <a:gd name="T12" fmla="*/ 17 w 54"/>
                      <a:gd name="T13" fmla="*/ 28 h 39"/>
                      <a:gd name="T14" fmla="*/ 5 w 54"/>
                      <a:gd name="T15" fmla="*/ 144 h 39"/>
                      <a:gd name="T16" fmla="*/ 66 w 54"/>
                      <a:gd name="T17" fmla="*/ 151 h 39"/>
                      <a:gd name="T18" fmla="*/ 73 w 54"/>
                      <a:gd name="T19" fmla="*/ 123 h 39"/>
                      <a:gd name="T20" fmla="*/ 90 w 54"/>
                      <a:gd name="T21" fmla="*/ 111 h 39"/>
                      <a:gd name="T22" fmla="*/ 218 w 54"/>
                      <a:gd name="T23" fmla="*/ 196 h 39"/>
                      <a:gd name="T24" fmla="*/ 270 w 54"/>
                      <a:gd name="T25" fmla="*/ 15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w="9525">
                    <a:noFill/>
                    <a:round/>
                    <a:headEnd/>
                    <a:tailEnd/>
                  </a:ln>
                </p:spPr>
                <p:txBody>
                  <a:bodyPr/>
                  <a:lstStyle/>
                  <a:p>
                    <a:endParaRPr lang="en-US"/>
                  </a:p>
                </p:txBody>
              </p:sp>
            </p:grpSp>
          </p:grpSp>
          <p:grpSp>
            <p:nvGrpSpPr>
              <p:cNvPr id="8" name="Group 5"/>
              <p:cNvGrpSpPr>
                <a:grpSpLocks noChangeAspect="1"/>
              </p:cNvGrpSpPr>
              <p:nvPr/>
            </p:nvGrpSpPr>
            <p:grpSpPr bwMode="auto">
              <a:xfrm>
                <a:off x="2699126" y="3730930"/>
                <a:ext cx="406720" cy="505019"/>
                <a:chOff x="1642" y="1620"/>
                <a:chExt cx="702" cy="843"/>
              </a:xfrm>
            </p:grpSpPr>
            <p:sp>
              <p:nvSpPr>
                <p:cNvPr id="214" name="AutoShape 6"/>
                <p:cNvSpPr>
                  <a:spLocks noChangeAspect="1" noChangeArrowheads="1" noTextEdit="1"/>
                </p:cNvSpPr>
                <p:nvPr/>
              </p:nvSpPr>
              <p:spPr bwMode="auto">
                <a:xfrm>
                  <a:off x="1642" y="1620"/>
                  <a:ext cx="702" cy="843"/>
                </a:xfrm>
                <a:prstGeom prst="rect">
                  <a:avLst/>
                </a:prstGeom>
                <a:noFill/>
                <a:ln w="9525">
                  <a:noFill/>
                  <a:miter lim="800000"/>
                  <a:headEnd/>
                  <a:tailEnd/>
                </a:ln>
              </p:spPr>
              <p:txBody>
                <a:bodyPr/>
                <a:lstStyle/>
                <a:p>
                  <a:endParaRPr lang="en-US"/>
                </a:p>
              </p:txBody>
            </p:sp>
            <p:sp>
              <p:nvSpPr>
                <p:cNvPr id="215" name="Freeform 7"/>
                <p:cNvSpPr>
                  <a:spLocks/>
                </p:cNvSpPr>
                <p:nvPr/>
              </p:nvSpPr>
              <p:spPr bwMode="auto">
                <a:xfrm>
                  <a:off x="1647" y="1625"/>
                  <a:ext cx="690" cy="833"/>
                </a:xfrm>
                <a:custGeom>
                  <a:avLst/>
                  <a:gdLst>
                    <a:gd name="T0" fmla="*/ 92 w 690"/>
                    <a:gd name="T1" fmla="*/ 0 h 833"/>
                    <a:gd name="T2" fmla="*/ 0 w 690"/>
                    <a:gd name="T3" fmla="*/ 40 h 833"/>
                    <a:gd name="T4" fmla="*/ 0 w 690"/>
                    <a:gd name="T5" fmla="*/ 489 h 833"/>
                    <a:gd name="T6" fmla="*/ 598 w 690"/>
                    <a:gd name="T7" fmla="*/ 833 h 833"/>
                    <a:gd name="T8" fmla="*/ 690 w 690"/>
                    <a:gd name="T9" fmla="*/ 791 h 833"/>
                    <a:gd name="T10" fmla="*/ 690 w 690"/>
                    <a:gd name="T11" fmla="*/ 344 h 833"/>
                    <a:gd name="T12" fmla="*/ 92 w 690"/>
                    <a:gd name="T13" fmla="*/ 0 h 833"/>
                    <a:gd name="T14" fmla="*/ 0 60000 65536"/>
                    <a:gd name="T15" fmla="*/ 0 60000 65536"/>
                    <a:gd name="T16" fmla="*/ 0 60000 65536"/>
                    <a:gd name="T17" fmla="*/ 0 60000 65536"/>
                    <a:gd name="T18" fmla="*/ 0 60000 65536"/>
                    <a:gd name="T19" fmla="*/ 0 60000 65536"/>
                    <a:gd name="T20" fmla="*/ 0 60000 65536"/>
                    <a:gd name="T21" fmla="*/ 0 w 690"/>
                    <a:gd name="T22" fmla="*/ 0 h 833"/>
                    <a:gd name="T23" fmla="*/ 690 w 690"/>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833">
                      <a:moveTo>
                        <a:pt x="92" y="0"/>
                      </a:moveTo>
                      <a:lnTo>
                        <a:pt x="0" y="40"/>
                      </a:lnTo>
                      <a:lnTo>
                        <a:pt x="0" y="489"/>
                      </a:lnTo>
                      <a:lnTo>
                        <a:pt x="598" y="833"/>
                      </a:lnTo>
                      <a:lnTo>
                        <a:pt x="690" y="791"/>
                      </a:lnTo>
                      <a:lnTo>
                        <a:pt x="690" y="344"/>
                      </a:lnTo>
                      <a:lnTo>
                        <a:pt x="92" y="0"/>
                      </a:lnTo>
                      <a:close/>
                    </a:path>
                  </a:pathLst>
                </a:custGeom>
                <a:noFill/>
                <a:ln w="23813">
                  <a:solidFill>
                    <a:srgbClr val="333333"/>
                  </a:solidFill>
                  <a:round/>
                  <a:headEnd/>
                  <a:tailEnd/>
                </a:ln>
              </p:spPr>
              <p:txBody>
                <a:bodyPr/>
                <a:lstStyle/>
                <a:p>
                  <a:endParaRPr lang="en-US"/>
                </a:p>
              </p:txBody>
            </p:sp>
            <p:sp>
              <p:nvSpPr>
                <p:cNvPr id="216" name="Freeform 8"/>
                <p:cNvSpPr>
                  <a:spLocks/>
                </p:cNvSpPr>
                <p:nvPr/>
              </p:nvSpPr>
              <p:spPr bwMode="auto">
                <a:xfrm>
                  <a:off x="1647" y="1667"/>
                  <a:ext cx="598" cy="791"/>
                </a:xfrm>
                <a:custGeom>
                  <a:avLst/>
                  <a:gdLst>
                    <a:gd name="T0" fmla="*/ 0 w 253"/>
                    <a:gd name="T1" fmla="*/ 12 h 335"/>
                    <a:gd name="T2" fmla="*/ 0 w 253"/>
                    <a:gd name="T3" fmla="*/ 0 h 335"/>
                    <a:gd name="T4" fmla="*/ 1413 w 253"/>
                    <a:gd name="T5" fmla="*/ 808 h 335"/>
                    <a:gd name="T6" fmla="*/ 1413 w 253"/>
                    <a:gd name="T7" fmla="*/ 1868 h 335"/>
                    <a:gd name="T8" fmla="*/ 1402 w 253"/>
                    <a:gd name="T9" fmla="*/ 1863 h 335"/>
                    <a:gd name="T10" fmla="*/ 0 w 253"/>
                    <a:gd name="T11" fmla="*/ 1053 h 335"/>
                    <a:gd name="T12" fmla="*/ 0 w 253"/>
                    <a:gd name="T13" fmla="*/ 12 h 335"/>
                    <a:gd name="T14" fmla="*/ 0 60000 65536"/>
                    <a:gd name="T15" fmla="*/ 0 60000 65536"/>
                    <a:gd name="T16" fmla="*/ 0 60000 65536"/>
                    <a:gd name="T17" fmla="*/ 0 60000 65536"/>
                    <a:gd name="T18" fmla="*/ 0 60000 65536"/>
                    <a:gd name="T19" fmla="*/ 0 60000 65536"/>
                    <a:gd name="T20" fmla="*/ 0 60000 65536"/>
                    <a:gd name="T21" fmla="*/ 0 w 253"/>
                    <a:gd name="T22" fmla="*/ 0 h 335"/>
                    <a:gd name="T23" fmla="*/ 253 w 253"/>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335">
                      <a:moveTo>
                        <a:pt x="0" y="2"/>
                      </a:moveTo>
                      <a:cubicBezTo>
                        <a:pt x="0" y="0"/>
                        <a:pt x="0" y="0"/>
                        <a:pt x="0" y="0"/>
                      </a:cubicBezTo>
                      <a:cubicBezTo>
                        <a:pt x="253" y="145"/>
                        <a:pt x="253" y="145"/>
                        <a:pt x="253" y="145"/>
                      </a:cubicBezTo>
                      <a:cubicBezTo>
                        <a:pt x="253" y="335"/>
                        <a:pt x="253" y="335"/>
                        <a:pt x="253" y="335"/>
                      </a:cubicBezTo>
                      <a:cubicBezTo>
                        <a:pt x="253" y="335"/>
                        <a:pt x="253" y="335"/>
                        <a:pt x="251" y="334"/>
                      </a:cubicBezTo>
                      <a:cubicBezTo>
                        <a:pt x="249" y="333"/>
                        <a:pt x="0" y="189"/>
                        <a:pt x="0" y="189"/>
                      </a:cubicBezTo>
                      <a:cubicBezTo>
                        <a:pt x="0" y="189"/>
                        <a:pt x="0" y="4"/>
                        <a:pt x="0" y="2"/>
                      </a:cubicBezTo>
                      <a:close/>
                    </a:path>
                  </a:pathLst>
                </a:custGeom>
                <a:solidFill>
                  <a:srgbClr val="A30609"/>
                </a:solidFill>
                <a:ln w="9525">
                  <a:noFill/>
                  <a:round/>
                  <a:headEnd/>
                  <a:tailEnd/>
                </a:ln>
              </p:spPr>
              <p:txBody>
                <a:bodyPr/>
                <a:lstStyle/>
                <a:p>
                  <a:endParaRPr lang="en-US"/>
                </a:p>
              </p:txBody>
            </p:sp>
            <p:sp>
              <p:nvSpPr>
                <p:cNvPr id="217" name="Freeform 9"/>
                <p:cNvSpPr>
                  <a:spLocks/>
                </p:cNvSpPr>
                <p:nvPr/>
              </p:nvSpPr>
              <p:spPr bwMode="auto">
                <a:xfrm>
                  <a:off x="2245" y="1969"/>
                  <a:ext cx="94" cy="489"/>
                </a:xfrm>
                <a:custGeom>
                  <a:avLst/>
                  <a:gdLst>
                    <a:gd name="T0" fmla="*/ 0 w 40"/>
                    <a:gd name="T1" fmla="*/ 94 h 207"/>
                    <a:gd name="T2" fmla="*/ 216 w 40"/>
                    <a:gd name="T3" fmla="*/ 0 h 207"/>
                    <a:gd name="T4" fmla="*/ 216 w 40"/>
                    <a:gd name="T5" fmla="*/ 21 h 207"/>
                    <a:gd name="T6" fmla="*/ 216 w 40"/>
                    <a:gd name="T7" fmla="*/ 1044 h 207"/>
                    <a:gd name="T8" fmla="*/ 209 w 40"/>
                    <a:gd name="T9" fmla="*/ 1061 h 207"/>
                    <a:gd name="T10" fmla="*/ 12 w 40"/>
                    <a:gd name="T11" fmla="*/ 1150 h 207"/>
                    <a:gd name="T12" fmla="*/ 0 w 40"/>
                    <a:gd name="T13" fmla="*/ 1155 h 207"/>
                    <a:gd name="T14" fmla="*/ 0 w 40"/>
                    <a:gd name="T15" fmla="*/ 94 h 20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07"/>
                    <a:gd name="T26" fmla="*/ 40 w 4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07">
                      <a:moveTo>
                        <a:pt x="0" y="17"/>
                      </a:moveTo>
                      <a:cubicBezTo>
                        <a:pt x="39" y="0"/>
                        <a:pt x="39" y="0"/>
                        <a:pt x="39" y="0"/>
                      </a:cubicBezTo>
                      <a:cubicBezTo>
                        <a:pt x="39" y="0"/>
                        <a:pt x="39" y="1"/>
                        <a:pt x="39" y="4"/>
                      </a:cubicBezTo>
                      <a:cubicBezTo>
                        <a:pt x="39" y="7"/>
                        <a:pt x="39" y="185"/>
                        <a:pt x="39" y="187"/>
                      </a:cubicBezTo>
                      <a:cubicBezTo>
                        <a:pt x="39" y="189"/>
                        <a:pt x="40" y="189"/>
                        <a:pt x="38" y="190"/>
                      </a:cubicBezTo>
                      <a:cubicBezTo>
                        <a:pt x="36" y="191"/>
                        <a:pt x="10" y="202"/>
                        <a:pt x="2" y="206"/>
                      </a:cubicBezTo>
                      <a:cubicBezTo>
                        <a:pt x="0" y="207"/>
                        <a:pt x="0" y="207"/>
                        <a:pt x="0" y="207"/>
                      </a:cubicBezTo>
                      <a:lnTo>
                        <a:pt x="0" y="17"/>
                      </a:lnTo>
                      <a:close/>
                    </a:path>
                  </a:pathLst>
                </a:custGeom>
                <a:solidFill>
                  <a:srgbClr val="666666"/>
                </a:solidFill>
                <a:ln w="9525">
                  <a:noFill/>
                  <a:round/>
                  <a:headEnd/>
                  <a:tailEnd/>
                </a:ln>
              </p:spPr>
              <p:txBody>
                <a:bodyPr/>
                <a:lstStyle/>
                <a:p>
                  <a:endParaRPr lang="en-US"/>
                </a:p>
              </p:txBody>
            </p:sp>
            <p:sp>
              <p:nvSpPr>
                <p:cNvPr id="218" name="Freeform 10"/>
                <p:cNvSpPr>
                  <a:spLocks/>
                </p:cNvSpPr>
                <p:nvPr/>
              </p:nvSpPr>
              <p:spPr bwMode="auto">
                <a:xfrm>
                  <a:off x="1647" y="1625"/>
                  <a:ext cx="690" cy="385"/>
                </a:xfrm>
                <a:custGeom>
                  <a:avLst/>
                  <a:gdLst>
                    <a:gd name="T0" fmla="*/ 0 w 292"/>
                    <a:gd name="T1" fmla="*/ 102 h 163"/>
                    <a:gd name="T2" fmla="*/ 17 w 292"/>
                    <a:gd name="T3" fmla="*/ 90 h 163"/>
                    <a:gd name="T4" fmla="*/ 217 w 292"/>
                    <a:gd name="T5" fmla="*/ 0 h 163"/>
                    <a:gd name="T6" fmla="*/ 1619 w 292"/>
                    <a:gd name="T7" fmla="*/ 803 h 163"/>
                    <a:gd name="T8" fmla="*/ 1630 w 292"/>
                    <a:gd name="T9" fmla="*/ 815 h 163"/>
                    <a:gd name="T10" fmla="*/ 1413 w 292"/>
                    <a:gd name="T11" fmla="*/ 909 h 163"/>
                    <a:gd name="T12" fmla="*/ 0 w 292"/>
                    <a:gd name="T13" fmla="*/ 102 h 163"/>
                    <a:gd name="T14" fmla="*/ 0 60000 65536"/>
                    <a:gd name="T15" fmla="*/ 0 60000 65536"/>
                    <a:gd name="T16" fmla="*/ 0 60000 65536"/>
                    <a:gd name="T17" fmla="*/ 0 60000 65536"/>
                    <a:gd name="T18" fmla="*/ 0 60000 65536"/>
                    <a:gd name="T19" fmla="*/ 0 60000 65536"/>
                    <a:gd name="T20" fmla="*/ 0 60000 65536"/>
                    <a:gd name="T21" fmla="*/ 0 w 292"/>
                    <a:gd name="T22" fmla="*/ 0 h 163"/>
                    <a:gd name="T23" fmla="*/ 292 w 292"/>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163">
                      <a:moveTo>
                        <a:pt x="0" y="18"/>
                      </a:moveTo>
                      <a:cubicBezTo>
                        <a:pt x="0" y="18"/>
                        <a:pt x="1" y="17"/>
                        <a:pt x="3" y="16"/>
                      </a:cubicBezTo>
                      <a:cubicBezTo>
                        <a:pt x="4" y="15"/>
                        <a:pt x="39" y="0"/>
                        <a:pt x="39" y="0"/>
                      </a:cubicBezTo>
                      <a:cubicBezTo>
                        <a:pt x="39" y="0"/>
                        <a:pt x="289" y="144"/>
                        <a:pt x="290" y="144"/>
                      </a:cubicBezTo>
                      <a:cubicBezTo>
                        <a:pt x="291" y="145"/>
                        <a:pt x="292" y="146"/>
                        <a:pt x="292" y="146"/>
                      </a:cubicBezTo>
                      <a:cubicBezTo>
                        <a:pt x="253" y="163"/>
                        <a:pt x="253" y="163"/>
                        <a:pt x="253" y="163"/>
                      </a:cubicBezTo>
                      <a:lnTo>
                        <a:pt x="0" y="18"/>
                      </a:lnTo>
                      <a:close/>
                    </a:path>
                  </a:pathLst>
                </a:custGeom>
                <a:solidFill>
                  <a:srgbClr val="C2C2C2"/>
                </a:solidFill>
                <a:ln w="9525">
                  <a:noFill/>
                  <a:round/>
                  <a:headEnd/>
                  <a:tailEnd/>
                </a:ln>
              </p:spPr>
              <p:txBody>
                <a:bodyPr/>
                <a:lstStyle/>
                <a:p>
                  <a:endParaRPr lang="en-US"/>
                </a:p>
              </p:txBody>
            </p:sp>
            <p:sp>
              <p:nvSpPr>
                <p:cNvPr id="219" name="Freeform 11"/>
                <p:cNvSpPr>
                  <a:spLocks/>
                </p:cNvSpPr>
                <p:nvPr/>
              </p:nvSpPr>
              <p:spPr bwMode="auto">
                <a:xfrm>
                  <a:off x="1777" y="1696"/>
                  <a:ext cx="94" cy="151"/>
                </a:xfrm>
                <a:custGeom>
                  <a:avLst/>
                  <a:gdLst>
                    <a:gd name="T0" fmla="*/ 94 w 94"/>
                    <a:gd name="T1" fmla="*/ 0 h 151"/>
                    <a:gd name="T2" fmla="*/ 0 w 94"/>
                    <a:gd name="T3" fmla="*/ 47 h 151"/>
                    <a:gd name="T4" fmla="*/ 0 w 94"/>
                    <a:gd name="T5" fmla="*/ 151 h 151"/>
                    <a:gd name="T6" fmla="*/ 0 60000 65536"/>
                    <a:gd name="T7" fmla="*/ 0 60000 65536"/>
                    <a:gd name="T8" fmla="*/ 0 60000 65536"/>
                    <a:gd name="T9" fmla="*/ 0 w 94"/>
                    <a:gd name="T10" fmla="*/ 0 h 151"/>
                    <a:gd name="T11" fmla="*/ 94 w 94"/>
                    <a:gd name="T12" fmla="*/ 151 h 151"/>
                  </a:gdLst>
                  <a:ahLst/>
                  <a:cxnLst>
                    <a:cxn ang="T6">
                      <a:pos x="T0" y="T1"/>
                    </a:cxn>
                    <a:cxn ang="T7">
                      <a:pos x="T2" y="T3"/>
                    </a:cxn>
                    <a:cxn ang="T8">
                      <a:pos x="T4" y="T5"/>
                    </a:cxn>
                  </a:cxnLst>
                  <a:rect l="T9" t="T10" r="T11" b="T12"/>
                  <a:pathLst>
                    <a:path w="94" h="151">
                      <a:moveTo>
                        <a:pt x="94" y="0"/>
                      </a:moveTo>
                      <a:lnTo>
                        <a:pt x="0" y="47"/>
                      </a:lnTo>
                      <a:lnTo>
                        <a:pt x="0" y="151"/>
                      </a:lnTo>
                    </a:path>
                  </a:pathLst>
                </a:custGeom>
                <a:noFill/>
                <a:ln w="15875">
                  <a:solidFill>
                    <a:srgbClr val="333333"/>
                  </a:solidFill>
                  <a:miter lim="800000"/>
                  <a:headEnd/>
                  <a:tailEnd/>
                </a:ln>
              </p:spPr>
              <p:txBody>
                <a:bodyPr/>
                <a:lstStyle/>
                <a:p>
                  <a:endParaRPr lang="en-US"/>
                </a:p>
              </p:txBody>
            </p:sp>
            <p:sp>
              <p:nvSpPr>
                <p:cNvPr id="220" name="Freeform 12"/>
                <p:cNvSpPr>
                  <a:spLocks/>
                </p:cNvSpPr>
                <p:nvPr/>
              </p:nvSpPr>
              <p:spPr bwMode="auto">
                <a:xfrm>
                  <a:off x="1930" y="1783"/>
                  <a:ext cx="95" cy="151"/>
                </a:xfrm>
                <a:custGeom>
                  <a:avLst/>
                  <a:gdLst>
                    <a:gd name="T0" fmla="*/ 95 w 95"/>
                    <a:gd name="T1" fmla="*/ 0 h 151"/>
                    <a:gd name="T2" fmla="*/ 0 w 95"/>
                    <a:gd name="T3" fmla="*/ 49 h 151"/>
                    <a:gd name="T4" fmla="*/ 0 w 95"/>
                    <a:gd name="T5" fmla="*/ 151 h 151"/>
                    <a:gd name="T6" fmla="*/ 0 60000 65536"/>
                    <a:gd name="T7" fmla="*/ 0 60000 65536"/>
                    <a:gd name="T8" fmla="*/ 0 60000 65536"/>
                    <a:gd name="T9" fmla="*/ 0 w 95"/>
                    <a:gd name="T10" fmla="*/ 0 h 151"/>
                    <a:gd name="T11" fmla="*/ 95 w 95"/>
                    <a:gd name="T12" fmla="*/ 151 h 151"/>
                  </a:gdLst>
                  <a:ahLst/>
                  <a:cxnLst>
                    <a:cxn ang="T6">
                      <a:pos x="T0" y="T1"/>
                    </a:cxn>
                    <a:cxn ang="T7">
                      <a:pos x="T2" y="T3"/>
                    </a:cxn>
                    <a:cxn ang="T8">
                      <a:pos x="T4" y="T5"/>
                    </a:cxn>
                  </a:cxnLst>
                  <a:rect l="T9" t="T10" r="T11" b="T12"/>
                  <a:pathLst>
                    <a:path w="95" h="151">
                      <a:moveTo>
                        <a:pt x="95" y="0"/>
                      </a:moveTo>
                      <a:lnTo>
                        <a:pt x="0" y="49"/>
                      </a:lnTo>
                      <a:lnTo>
                        <a:pt x="0" y="151"/>
                      </a:lnTo>
                    </a:path>
                  </a:pathLst>
                </a:custGeom>
                <a:noFill/>
                <a:ln w="15875">
                  <a:solidFill>
                    <a:srgbClr val="333333"/>
                  </a:solidFill>
                  <a:miter lim="800000"/>
                  <a:headEnd/>
                  <a:tailEnd/>
                </a:ln>
              </p:spPr>
              <p:txBody>
                <a:bodyPr/>
                <a:lstStyle/>
                <a:p>
                  <a:endParaRPr lang="en-US"/>
                </a:p>
              </p:txBody>
            </p:sp>
            <p:sp>
              <p:nvSpPr>
                <p:cNvPr id="221" name="Freeform 13"/>
                <p:cNvSpPr>
                  <a:spLocks/>
                </p:cNvSpPr>
                <p:nvPr/>
              </p:nvSpPr>
              <p:spPr bwMode="auto">
                <a:xfrm>
                  <a:off x="2105" y="1884"/>
                  <a:ext cx="95" cy="147"/>
                </a:xfrm>
                <a:custGeom>
                  <a:avLst/>
                  <a:gdLst>
                    <a:gd name="T0" fmla="*/ 95 w 95"/>
                    <a:gd name="T1" fmla="*/ 0 h 147"/>
                    <a:gd name="T2" fmla="*/ 0 w 95"/>
                    <a:gd name="T3" fmla="*/ 45 h 147"/>
                    <a:gd name="T4" fmla="*/ 0 w 95"/>
                    <a:gd name="T5" fmla="*/ 147 h 147"/>
                    <a:gd name="T6" fmla="*/ 0 60000 65536"/>
                    <a:gd name="T7" fmla="*/ 0 60000 65536"/>
                    <a:gd name="T8" fmla="*/ 0 60000 65536"/>
                    <a:gd name="T9" fmla="*/ 0 w 95"/>
                    <a:gd name="T10" fmla="*/ 0 h 147"/>
                    <a:gd name="T11" fmla="*/ 95 w 95"/>
                    <a:gd name="T12" fmla="*/ 147 h 147"/>
                  </a:gdLst>
                  <a:ahLst/>
                  <a:cxnLst>
                    <a:cxn ang="T6">
                      <a:pos x="T0" y="T1"/>
                    </a:cxn>
                    <a:cxn ang="T7">
                      <a:pos x="T2" y="T3"/>
                    </a:cxn>
                    <a:cxn ang="T8">
                      <a:pos x="T4" y="T5"/>
                    </a:cxn>
                  </a:cxnLst>
                  <a:rect l="T9" t="T10" r="T11" b="T12"/>
                  <a:pathLst>
                    <a:path w="95" h="147">
                      <a:moveTo>
                        <a:pt x="95" y="0"/>
                      </a:moveTo>
                      <a:lnTo>
                        <a:pt x="0" y="45"/>
                      </a:lnTo>
                      <a:lnTo>
                        <a:pt x="0" y="147"/>
                      </a:lnTo>
                    </a:path>
                  </a:pathLst>
                </a:custGeom>
                <a:noFill/>
                <a:ln w="15875">
                  <a:solidFill>
                    <a:srgbClr val="333333"/>
                  </a:solidFill>
                  <a:miter lim="800000"/>
                  <a:headEnd/>
                  <a:tailEnd/>
                </a:ln>
              </p:spPr>
              <p:txBody>
                <a:bodyPr/>
                <a:lstStyle/>
                <a:p>
                  <a:endParaRPr lang="en-US"/>
                </a:p>
              </p:txBody>
            </p:sp>
            <p:sp>
              <p:nvSpPr>
                <p:cNvPr id="222" name="Freeform 14"/>
                <p:cNvSpPr>
                  <a:spLocks/>
                </p:cNvSpPr>
                <p:nvPr/>
              </p:nvSpPr>
              <p:spPr bwMode="auto">
                <a:xfrm>
                  <a:off x="1642" y="1771"/>
                  <a:ext cx="700" cy="340"/>
                </a:xfrm>
                <a:custGeom>
                  <a:avLst/>
                  <a:gdLst>
                    <a:gd name="T0" fmla="*/ 0 w 700"/>
                    <a:gd name="T1" fmla="*/ 0 h 340"/>
                    <a:gd name="T2" fmla="*/ 603 w 700"/>
                    <a:gd name="T3" fmla="*/ 340 h 340"/>
                    <a:gd name="T4" fmla="*/ 700 w 700"/>
                    <a:gd name="T5" fmla="*/ 291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1"/>
                      </a:lnTo>
                    </a:path>
                  </a:pathLst>
                </a:custGeom>
                <a:noFill/>
                <a:ln w="15875">
                  <a:solidFill>
                    <a:srgbClr val="333333"/>
                  </a:solidFill>
                  <a:miter lim="800000"/>
                  <a:headEnd/>
                  <a:tailEnd/>
                </a:ln>
              </p:spPr>
              <p:txBody>
                <a:bodyPr/>
                <a:lstStyle/>
                <a:p>
                  <a:endParaRPr lang="en-US"/>
                </a:p>
              </p:txBody>
            </p:sp>
            <p:sp>
              <p:nvSpPr>
                <p:cNvPr id="223" name="Freeform 15"/>
                <p:cNvSpPr>
                  <a:spLocks/>
                </p:cNvSpPr>
                <p:nvPr/>
              </p:nvSpPr>
              <p:spPr bwMode="auto">
                <a:xfrm>
                  <a:off x="1644" y="1889"/>
                  <a:ext cx="698" cy="340"/>
                </a:xfrm>
                <a:custGeom>
                  <a:avLst/>
                  <a:gdLst>
                    <a:gd name="T0" fmla="*/ 0 w 698"/>
                    <a:gd name="T1" fmla="*/ 0 h 340"/>
                    <a:gd name="T2" fmla="*/ 601 w 698"/>
                    <a:gd name="T3" fmla="*/ 340 h 340"/>
                    <a:gd name="T4" fmla="*/ 698 w 698"/>
                    <a:gd name="T5" fmla="*/ 293 h 340"/>
                    <a:gd name="T6" fmla="*/ 0 60000 65536"/>
                    <a:gd name="T7" fmla="*/ 0 60000 65536"/>
                    <a:gd name="T8" fmla="*/ 0 60000 65536"/>
                    <a:gd name="T9" fmla="*/ 0 w 698"/>
                    <a:gd name="T10" fmla="*/ 0 h 340"/>
                    <a:gd name="T11" fmla="*/ 698 w 698"/>
                    <a:gd name="T12" fmla="*/ 340 h 340"/>
                  </a:gdLst>
                  <a:ahLst/>
                  <a:cxnLst>
                    <a:cxn ang="T6">
                      <a:pos x="T0" y="T1"/>
                    </a:cxn>
                    <a:cxn ang="T7">
                      <a:pos x="T2" y="T3"/>
                    </a:cxn>
                    <a:cxn ang="T8">
                      <a:pos x="T4" y="T5"/>
                    </a:cxn>
                  </a:cxnLst>
                  <a:rect l="T9" t="T10" r="T11" b="T12"/>
                  <a:pathLst>
                    <a:path w="698" h="340">
                      <a:moveTo>
                        <a:pt x="0" y="0"/>
                      </a:moveTo>
                      <a:lnTo>
                        <a:pt x="601" y="340"/>
                      </a:lnTo>
                      <a:lnTo>
                        <a:pt x="698" y="293"/>
                      </a:lnTo>
                    </a:path>
                  </a:pathLst>
                </a:custGeom>
                <a:noFill/>
                <a:ln w="15875">
                  <a:solidFill>
                    <a:srgbClr val="333333"/>
                  </a:solidFill>
                  <a:miter lim="800000"/>
                  <a:headEnd/>
                  <a:tailEnd/>
                </a:ln>
              </p:spPr>
              <p:txBody>
                <a:bodyPr/>
                <a:lstStyle/>
                <a:p>
                  <a:endParaRPr lang="en-US"/>
                </a:p>
              </p:txBody>
            </p:sp>
            <p:sp>
              <p:nvSpPr>
                <p:cNvPr id="224" name="Freeform 16"/>
                <p:cNvSpPr>
                  <a:spLocks/>
                </p:cNvSpPr>
                <p:nvPr/>
              </p:nvSpPr>
              <p:spPr bwMode="auto">
                <a:xfrm>
                  <a:off x="1642" y="2010"/>
                  <a:ext cx="700" cy="340"/>
                </a:xfrm>
                <a:custGeom>
                  <a:avLst/>
                  <a:gdLst>
                    <a:gd name="T0" fmla="*/ 0 w 700"/>
                    <a:gd name="T1" fmla="*/ 0 h 340"/>
                    <a:gd name="T2" fmla="*/ 603 w 700"/>
                    <a:gd name="T3" fmla="*/ 340 h 340"/>
                    <a:gd name="T4" fmla="*/ 700 w 700"/>
                    <a:gd name="T5" fmla="*/ 292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2"/>
                      </a:lnTo>
                    </a:path>
                  </a:pathLst>
                </a:custGeom>
                <a:noFill/>
                <a:ln w="15875">
                  <a:solidFill>
                    <a:srgbClr val="333333"/>
                  </a:solidFill>
                  <a:miter lim="800000"/>
                  <a:headEnd/>
                  <a:tailEnd/>
                </a:ln>
              </p:spPr>
              <p:txBody>
                <a:bodyPr/>
                <a:lstStyle/>
                <a:p>
                  <a:endParaRPr lang="en-US"/>
                </a:p>
              </p:txBody>
            </p:sp>
            <p:sp>
              <p:nvSpPr>
                <p:cNvPr id="225" name="Line 17"/>
                <p:cNvSpPr>
                  <a:spLocks noChangeShapeType="1"/>
                </p:cNvSpPr>
                <p:nvPr/>
              </p:nvSpPr>
              <p:spPr bwMode="auto">
                <a:xfrm>
                  <a:off x="1777" y="1965"/>
                  <a:ext cx="1" cy="123"/>
                </a:xfrm>
                <a:prstGeom prst="line">
                  <a:avLst/>
                </a:prstGeom>
                <a:noFill/>
                <a:ln w="15875">
                  <a:solidFill>
                    <a:srgbClr val="333333"/>
                  </a:solidFill>
                  <a:miter lim="800000"/>
                  <a:headEnd/>
                  <a:tailEnd/>
                </a:ln>
              </p:spPr>
              <p:txBody>
                <a:bodyPr/>
                <a:lstStyle/>
                <a:p>
                  <a:endParaRPr lang="en-US"/>
                </a:p>
              </p:txBody>
            </p:sp>
            <p:sp>
              <p:nvSpPr>
                <p:cNvPr id="226" name="Line 18"/>
                <p:cNvSpPr>
                  <a:spLocks noChangeShapeType="1"/>
                </p:cNvSpPr>
                <p:nvPr/>
              </p:nvSpPr>
              <p:spPr bwMode="auto">
                <a:xfrm>
                  <a:off x="1928" y="2052"/>
                  <a:ext cx="1" cy="123"/>
                </a:xfrm>
                <a:prstGeom prst="line">
                  <a:avLst/>
                </a:prstGeom>
                <a:noFill/>
                <a:ln w="15875">
                  <a:solidFill>
                    <a:srgbClr val="333333"/>
                  </a:solidFill>
                  <a:miter lim="800000"/>
                  <a:headEnd/>
                  <a:tailEnd/>
                </a:ln>
              </p:spPr>
              <p:txBody>
                <a:bodyPr/>
                <a:lstStyle/>
                <a:p>
                  <a:endParaRPr lang="en-US"/>
                </a:p>
              </p:txBody>
            </p:sp>
            <p:sp>
              <p:nvSpPr>
                <p:cNvPr id="227" name="Line 19"/>
                <p:cNvSpPr>
                  <a:spLocks noChangeShapeType="1"/>
                </p:cNvSpPr>
                <p:nvPr/>
              </p:nvSpPr>
              <p:spPr bwMode="auto">
                <a:xfrm>
                  <a:off x="2105" y="2151"/>
                  <a:ext cx="1" cy="118"/>
                </a:xfrm>
                <a:prstGeom prst="line">
                  <a:avLst/>
                </a:prstGeom>
                <a:noFill/>
                <a:ln w="15875">
                  <a:solidFill>
                    <a:srgbClr val="333333"/>
                  </a:solidFill>
                  <a:miter lim="800000"/>
                  <a:headEnd/>
                  <a:tailEnd/>
                </a:ln>
              </p:spPr>
              <p:txBody>
                <a:bodyPr/>
                <a:lstStyle/>
                <a:p>
                  <a:endParaRPr lang="en-US"/>
                </a:p>
              </p:txBody>
            </p:sp>
            <p:sp>
              <p:nvSpPr>
                <p:cNvPr id="228" name="Line 20"/>
                <p:cNvSpPr>
                  <a:spLocks noChangeShapeType="1"/>
                </p:cNvSpPr>
                <p:nvPr/>
              </p:nvSpPr>
              <p:spPr bwMode="auto">
                <a:xfrm>
                  <a:off x="1689" y="1797"/>
                  <a:ext cx="1" cy="121"/>
                </a:xfrm>
                <a:prstGeom prst="line">
                  <a:avLst/>
                </a:prstGeom>
                <a:noFill/>
                <a:ln w="15875">
                  <a:solidFill>
                    <a:srgbClr val="333333"/>
                  </a:solidFill>
                  <a:miter lim="800000"/>
                  <a:headEnd/>
                  <a:tailEnd/>
                </a:ln>
              </p:spPr>
              <p:txBody>
                <a:bodyPr/>
                <a:lstStyle/>
                <a:p>
                  <a:endParaRPr lang="en-US"/>
                </a:p>
              </p:txBody>
            </p:sp>
            <p:sp>
              <p:nvSpPr>
                <p:cNvPr id="229" name="Line 21"/>
                <p:cNvSpPr>
                  <a:spLocks noChangeShapeType="1"/>
                </p:cNvSpPr>
                <p:nvPr/>
              </p:nvSpPr>
              <p:spPr bwMode="auto">
                <a:xfrm>
                  <a:off x="1841" y="1884"/>
                  <a:ext cx="1" cy="119"/>
                </a:xfrm>
                <a:prstGeom prst="line">
                  <a:avLst/>
                </a:prstGeom>
                <a:noFill/>
                <a:ln w="15875">
                  <a:solidFill>
                    <a:srgbClr val="333333"/>
                  </a:solidFill>
                  <a:miter lim="800000"/>
                  <a:headEnd/>
                  <a:tailEnd/>
                </a:ln>
              </p:spPr>
              <p:txBody>
                <a:bodyPr/>
                <a:lstStyle/>
                <a:p>
                  <a:endParaRPr lang="en-US"/>
                </a:p>
              </p:txBody>
            </p:sp>
            <p:sp>
              <p:nvSpPr>
                <p:cNvPr id="230" name="Line 22"/>
                <p:cNvSpPr>
                  <a:spLocks noChangeShapeType="1"/>
                </p:cNvSpPr>
                <p:nvPr/>
              </p:nvSpPr>
              <p:spPr bwMode="auto">
                <a:xfrm>
                  <a:off x="2018" y="1984"/>
                  <a:ext cx="1" cy="118"/>
                </a:xfrm>
                <a:prstGeom prst="line">
                  <a:avLst/>
                </a:prstGeom>
                <a:noFill/>
                <a:ln w="15875">
                  <a:solidFill>
                    <a:srgbClr val="333333"/>
                  </a:solidFill>
                  <a:miter lim="800000"/>
                  <a:headEnd/>
                  <a:tailEnd/>
                </a:ln>
              </p:spPr>
              <p:txBody>
                <a:bodyPr/>
                <a:lstStyle/>
                <a:p>
                  <a:endParaRPr lang="en-US"/>
                </a:p>
              </p:txBody>
            </p:sp>
            <p:sp>
              <p:nvSpPr>
                <p:cNvPr id="231" name="Line 23"/>
                <p:cNvSpPr>
                  <a:spLocks noChangeShapeType="1"/>
                </p:cNvSpPr>
                <p:nvPr/>
              </p:nvSpPr>
              <p:spPr bwMode="auto">
                <a:xfrm>
                  <a:off x="2179" y="2071"/>
                  <a:ext cx="1" cy="118"/>
                </a:xfrm>
                <a:prstGeom prst="line">
                  <a:avLst/>
                </a:prstGeom>
                <a:noFill/>
                <a:ln w="15875">
                  <a:solidFill>
                    <a:srgbClr val="333333"/>
                  </a:solidFill>
                  <a:miter lim="800000"/>
                  <a:headEnd/>
                  <a:tailEnd/>
                </a:ln>
              </p:spPr>
              <p:txBody>
                <a:bodyPr/>
                <a:lstStyle/>
                <a:p>
                  <a:endParaRPr lang="en-US"/>
                </a:p>
              </p:txBody>
            </p:sp>
            <p:sp>
              <p:nvSpPr>
                <p:cNvPr id="232" name="Line 24"/>
                <p:cNvSpPr>
                  <a:spLocks noChangeShapeType="1"/>
                </p:cNvSpPr>
                <p:nvPr/>
              </p:nvSpPr>
              <p:spPr bwMode="auto">
                <a:xfrm>
                  <a:off x="1689" y="2038"/>
                  <a:ext cx="1" cy="106"/>
                </a:xfrm>
                <a:prstGeom prst="line">
                  <a:avLst/>
                </a:prstGeom>
                <a:noFill/>
                <a:ln w="15875">
                  <a:solidFill>
                    <a:srgbClr val="333333"/>
                  </a:solidFill>
                  <a:miter lim="800000"/>
                  <a:headEnd/>
                  <a:tailEnd/>
                </a:ln>
              </p:spPr>
              <p:txBody>
                <a:bodyPr/>
                <a:lstStyle/>
                <a:p>
                  <a:endParaRPr lang="en-US"/>
                </a:p>
              </p:txBody>
            </p:sp>
            <p:sp>
              <p:nvSpPr>
                <p:cNvPr id="233" name="Line 25"/>
                <p:cNvSpPr>
                  <a:spLocks noChangeShapeType="1"/>
                </p:cNvSpPr>
                <p:nvPr/>
              </p:nvSpPr>
              <p:spPr bwMode="auto">
                <a:xfrm>
                  <a:off x="1841" y="2123"/>
                  <a:ext cx="1" cy="109"/>
                </a:xfrm>
                <a:prstGeom prst="line">
                  <a:avLst/>
                </a:prstGeom>
                <a:noFill/>
                <a:ln w="15875">
                  <a:solidFill>
                    <a:srgbClr val="333333"/>
                  </a:solidFill>
                  <a:miter lim="800000"/>
                  <a:headEnd/>
                  <a:tailEnd/>
                </a:ln>
              </p:spPr>
              <p:txBody>
                <a:bodyPr/>
                <a:lstStyle/>
                <a:p>
                  <a:endParaRPr lang="en-US"/>
                </a:p>
              </p:txBody>
            </p:sp>
            <p:sp>
              <p:nvSpPr>
                <p:cNvPr id="234" name="Line 26"/>
                <p:cNvSpPr>
                  <a:spLocks noChangeShapeType="1"/>
                </p:cNvSpPr>
                <p:nvPr/>
              </p:nvSpPr>
              <p:spPr bwMode="auto">
                <a:xfrm>
                  <a:off x="2018" y="2222"/>
                  <a:ext cx="1" cy="111"/>
                </a:xfrm>
                <a:prstGeom prst="line">
                  <a:avLst/>
                </a:prstGeom>
                <a:noFill/>
                <a:ln w="15875">
                  <a:solidFill>
                    <a:srgbClr val="333333"/>
                  </a:solidFill>
                  <a:miter lim="800000"/>
                  <a:headEnd/>
                  <a:tailEnd/>
                </a:ln>
              </p:spPr>
              <p:txBody>
                <a:bodyPr/>
                <a:lstStyle/>
                <a:p>
                  <a:endParaRPr lang="en-US"/>
                </a:p>
              </p:txBody>
            </p:sp>
            <p:sp>
              <p:nvSpPr>
                <p:cNvPr id="235" name="Line 27"/>
                <p:cNvSpPr>
                  <a:spLocks noChangeShapeType="1"/>
                </p:cNvSpPr>
                <p:nvPr/>
              </p:nvSpPr>
              <p:spPr bwMode="auto">
                <a:xfrm>
                  <a:off x="2179" y="2314"/>
                  <a:ext cx="1" cy="111"/>
                </a:xfrm>
                <a:prstGeom prst="line">
                  <a:avLst/>
                </a:prstGeom>
                <a:noFill/>
                <a:ln w="15875">
                  <a:solidFill>
                    <a:srgbClr val="333333"/>
                  </a:solidFill>
                  <a:miter lim="800000"/>
                  <a:headEnd/>
                  <a:tailEnd/>
                </a:ln>
              </p:spPr>
              <p:txBody>
                <a:bodyPr/>
                <a:lstStyle/>
                <a:p>
                  <a:endParaRPr lang="en-US"/>
                </a:p>
              </p:txBody>
            </p:sp>
            <p:sp>
              <p:nvSpPr>
                <p:cNvPr id="236" name="Freeform 28"/>
                <p:cNvSpPr>
                  <a:spLocks/>
                </p:cNvSpPr>
                <p:nvPr/>
              </p:nvSpPr>
              <p:spPr bwMode="auto">
                <a:xfrm>
                  <a:off x="1777" y="1700"/>
                  <a:ext cx="94" cy="147"/>
                </a:xfrm>
                <a:custGeom>
                  <a:avLst/>
                  <a:gdLst>
                    <a:gd name="T0" fmla="*/ 94 w 94"/>
                    <a:gd name="T1" fmla="*/ 0 h 147"/>
                    <a:gd name="T2" fmla="*/ 0 w 94"/>
                    <a:gd name="T3" fmla="*/ 47 h 147"/>
                    <a:gd name="T4" fmla="*/ 0 w 94"/>
                    <a:gd name="T5" fmla="*/ 147 h 147"/>
                    <a:gd name="T6" fmla="*/ 0 60000 65536"/>
                    <a:gd name="T7" fmla="*/ 0 60000 65536"/>
                    <a:gd name="T8" fmla="*/ 0 60000 65536"/>
                    <a:gd name="T9" fmla="*/ 0 w 94"/>
                    <a:gd name="T10" fmla="*/ 0 h 147"/>
                    <a:gd name="T11" fmla="*/ 94 w 94"/>
                    <a:gd name="T12" fmla="*/ 147 h 147"/>
                  </a:gdLst>
                  <a:ahLst/>
                  <a:cxnLst>
                    <a:cxn ang="T6">
                      <a:pos x="T0" y="T1"/>
                    </a:cxn>
                    <a:cxn ang="T7">
                      <a:pos x="T2" y="T3"/>
                    </a:cxn>
                    <a:cxn ang="T8">
                      <a:pos x="T4" y="T5"/>
                    </a:cxn>
                  </a:cxnLst>
                  <a:rect l="T9" t="T10" r="T11" b="T12"/>
                  <a:pathLst>
                    <a:path w="94" h="147">
                      <a:moveTo>
                        <a:pt x="94" y="0"/>
                      </a:moveTo>
                      <a:lnTo>
                        <a:pt x="0" y="47"/>
                      </a:lnTo>
                      <a:lnTo>
                        <a:pt x="0" y="147"/>
                      </a:lnTo>
                    </a:path>
                  </a:pathLst>
                </a:custGeom>
                <a:noFill/>
                <a:ln w="4763">
                  <a:solidFill>
                    <a:srgbClr val="9E9E9E"/>
                  </a:solidFill>
                  <a:miter lim="800000"/>
                  <a:headEnd/>
                  <a:tailEnd/>
                </a:ln>
              </p:spPr>
              <p:txBody>
                <a:bodyPr/>
                <a:lstStyle/>
                <a:p>
                  <a:endParaRPr lang="en-US"/>
                </a:p>
              </p:txBody>
            </p:sp>
            <p:sp>
              <p:nvSpPr>
                <p:cNvPr id="237" name="Freeform 29"/>
                <p:cNvSpPr>
                  <a:spLocks/>
                </p:cNvSpPr>
                <p:nvPr/>
              </p:nvSpPr>
              <p:spPr bwMode="auto">
                <a:xfrm>
                  <a:off x="1930" y="1788"/>
                  <a:ext cx="95" cy="146"/>
                </a:xfrm>
                <a:custGeom>
                  <a:avLst/>
                  <a:gdLst>
                    <a:gd name="T0" fmla="*/ 95 w 95"/>
                    <a:gd name="T1" fmla="*/ 0 h 146"/>
                    <a:gd name="T2" fmla="*/ 0 w 95"/>
                    <a:gd name="T3" fmla="*/ 49 h 146"/>
                    <a:gd name="T4" fmla="*/ 0 w 95"/>
                    <a:gd name="T5" fmla="*/ 146 h 146"/>
                    <a:gd name="T6" fmla="*/ 0 60000 65536"/>
                    <a:gd name="T7" fmla="*/ 0 60000 65536"/>
                    <a:gd name="T8" fmla="*/ 0 60000 65536"/>
                    <a:gd name="T9" fmla="*/ 0 w 95"/>
                    <a:gd name="T10" fmla="*/ 0 h 146"/>
                    <a:gd name="T11" fmla="*/ 95 w 95"/>
                    <a:gd name="T12" fmla="*/ 146 h 146"/>
                  </a:gdLst>
                  <a:ahLst/>
                  <a:cxnLst>
                    <a:cxn ang="T6">
                      <a:pos x="T0" y="T1"/>
                    </a:cxn>
                    <a:cxn ang="T7">
                      <a:pos x="T2" y="T3"/>
                    </a:cxn>
                    <a:cxn ang="T8">
                      <a:pos x="T4" y="T5"/>
                    </a:cxn>
                  </a:cxnLst>
                  <a:rect l="T9" t="T10" r="T11" b="T12"/>
                  <a:pathLst>
                    <a:path w="95" h="146">
                      <a:moveTo>
                        <a:pt x="95" y="0"/>
                      </a:moveTo>
                      <a:lnTo>
                        <a:pt x="0" y="49"/>
                      </a:lnTo>
                      <a:lnTo>
                        <a:pt x="0" y="146"/>
                      </a:lnTo>
                    </a:path>
                  </a:pathLst>
                </a:custGeom>
                <a:noFill/>
                <a:ln w="4763">
                  <a:solidFill>
                    <a:srgbClr val="9E9E9E"/>
                  </a:solidFill>
                  <a:miter lim="800000"/>
                  <a:headEnd/>
                  <a:tailEnd/>
                </a:ln>
              </p:spPr>
              <p:txBody>
                <a:bodyPr/>
                <a:lstStyle/>
                <a:p>
                  <a:endParaRPr lang="en-US"/>
                </a:p>
              </p:txBody>
            </p:sp>
            <p:sp>
              <p:nvSpPr>
                <p:cNvPr id="238" name="Freeform 30"/>
                <p:cNvSpPr>
                  <a:spLocks/>
                </p:cNvSpPr>
                <p:nvPr/>
              </p:nvSpPr>
              <p:spPr bwMode="auto">
                <a:xfrm>
                  <a:off x="2105" y="1889"/>
                  <a:ext cx="95" cy="142"/>
                </a:xfrm>
                <a:custGeom>
                  <a:avLst/>
                  <a:gdLst>
                    <a:gd name="T0" fmla="*/ 95 w 95"/>
                    <a:gd name="T1" fmla="*/ 0 h 142"/>
                    <a:gd name="T2" fmla="*/ 0 w 95"/>
                    <a:gd name="T3" fmla="*/ 45 h 142"/>
                    <a:gd name="T4" fmla="*/ 0 w 95"/>
                    <a:gd name="T5" fmla="*/ 142 h 142"/>
                    <a:gd name="T6" fmla="*/ 0 60000 65536"/>
                    <a:gd name="T7" fmla="*/ 0 60000 65536"/>
                    <a:gd name="T8" fmla="*/ 0 60000 65536"/>
                    <a:gd name="T9" fmla="*/ 0 w 95"/>
                    <a:gd name="T10" fmla="*/ 0 h 142"/>
                    <a:gd name="T11" fmla="*/ 95 w 95"/>
                    <a:gd name="T12" fmla="*/ 142 h 142"/>
                  </a:gdLst>
                  <a:ahLst/>
                  <a:cxnLst>
                    <a:cxn ang="T6">
                      <a:pos x="T0" y="T1"/>
                    </a:cxn>
                    <a:cxn ang="T7">
                      <a:pos x="T2" y="T3"/>
                    </a:cxn>
                    <a:cxn ang="T8">
                      <a:pos x="T4" y="T5"/>
                    </a:cxn>
                  </a:cxnLst>
                  <a:rect l="T9" t="T10" r="T11" b="T12"/>
                  <a:pathLst>
                    <a:path w="95" h="142">
                      <a:moveTo>
                        <a:pt x="95" y="0"/>
                      </a:moveTo>
                      <a:lnTo>
                        <a:pt x="0" y="45"/>
                      </a:lnTo>
                      <a:lnTo>
                        <a:pt x="0" y="142"/>
                      </a:lnTo>
                    </a:path>
                  </a:pathLst>
                </a:custGeom>
                <a:noFill/>
                <a:ln w="4763">
                  <a:solidFill>
                    <a:srgbClr val="9E9E9E"/>
                  </a:solidFill>
                  <a:miter lim="800000"/>
                  <a:headEnd/>
                  <a:tailEnd/>
                </a:ln>
              </p:spPr>
              <p:txBody>
                <a:bodyPr/>
                <a:lstStyle/>
                <a:p>
                  <a:endParaRPr lang="en-US"/>
                </a:p>
              </p:txBody>
            </p:sp>
            <p:sp>
              <p:nvSpPr>
                <p:cNvPr id="239" name="Freeform 31"/>
                <p:cNvSpPr>
                  <a:spLocks/>
                </p:cNvSpPr>
                <p:nvPr/>
              </p:nvSpPr>
              <p:spPr bwMode="auto">
                <a:xfrm>
                  <a:off x="1647" y="1771"/>
                  <a:ext cx="695" cy="338"/>
                </a:xfrm>
                <a:custGeom>
                  <a:avLst/>
                  <a:gdLst>
                    <a:gd name="T0" fmla="*/ 0 w 695"/>
                    <a:gd name="T1" fmla="*/ 0 h 338"/>
                    <a:gd name="T2" fmla="*/ 598 w 695"/>
                    <a:gd name="T3" fmla="*/ 338 h 338"/>
                    <a:gd name="T4" fmla="*/ 695 w 695"/>
                    <a:gd name="T5" fmla="*/ 288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88"/>
                      </a:lnTo>
                    </a:path>
                  </a:pathLst>
                </a:custGeom>
                <a:noFill/>
                <a:ln w="4763">
                  <a:solidFill>
                    <a:srgbClr val="9E9E9E"/>
                  </a:solidFill>
                  <a:miter lim="800000"/>
                  <a:headEnd/>
                  <a:tailEnd/>
                </a:ln>
              </p:spPr>
              <p:txBody>
                <a:bodyPr/>
                <a:lstStyle/>
                <a:p>
                  <a:endParaRPr lang="en-US"/>
                </a:p>
              </p:txBody>
            </p:sp>
            <p:sp>
              <p:nvSpPr>
                <p:cNvPr id="240" name="Freeform 32"/>
                <p:cNvSpPr>
                  <a:spLocks/>
                </p:cNvSpPr>
                <p:nvPr/>
              </p:nvSpPr>
              <p:spPr bwMode="auto">
                <a:xfrm>
                  <a:off x="1647" y="1892"/>
                  <a:ext cx="695" cy="337"/>
                </a:xfrm>
                <a:custGeom>
                  <a:avLst/>
                  <a:gdLst>
                    <a:gd name="T0" fmla="*/ 0 w 695"/>
                    <a:gd name="T1" fmla="*/ 0 h 337"/>
                    <a:gd name="T2" fmla="*/ 598 w 695"/>
                    <a:gd name="T3" fmla="*/ 337 h 337"/>
                    <a:gd name="T4" fmla="*/ 695 w 695"/>
                    <a:gd name="T5" fmla="*/ 288 h 337"/>
                    <a:gd name="T6" fmla="*/ 0 60000 65536"/>
                    <a:gd name="T7" fmla="*/ 0 60000 65536"/>
                    <a:gd name="T8" fmla="*/ 0 60000 65536"/>
                    <a:gd name="T9" fmla="*/ 0 w 695"/>
                    <a:gd name="T10" fmla="*/ 0 h 337"/>
                    <a:gd name="T11" fmla="*/ 695 w 695"/>
                    <a:gd name="T12" fmla="*/ 337 h 337"/>
                  </a:gdLst>
                  <a:ahLst/>
                  <a:cxnLst>
                    <a:cxn ang="T6">
                      <a:pos x="T0" y="T1"/>
                    </a:cxn>
                    <a:cxn ang="T7">
                      <a:pos x="T2" y="T3"/>
                    </a:cxn>
                    <a:cxn ang="T8">
                      <a:pos x="T4" y="T5"/>
                    </a:cxn>
                  </a:cxnLst>
                  <a:rect l="T9" t="T10" r="T11" b="T12"/>
                  <a:pathLst>
                    <a:path w="695" h="337">
                      <a:moveTo>
                        <a:pt x="0" y="0"/>
                      </a:moveTo>
                      <a:lnTo>
                        <a:pt x="598" y="337"/>
                      </a:lnTo>
                      <a:lnTo>
                        <a:pt x="695" y="288"/>
                      </a:lnTo>
                    </a:path>
                  </a:pathLst>
                </a:custGeom>
                <a:noFill/>
                <a:ln w="4763">
                  <a:solidFill>
                    <a:srgbClr val="9E9E9E"/>
                  </a:solidFill>
                  <a:miter lim="800000"/>
                  <a:headEnd/>
                  <a:tailEnd/>
                </a:ln>
              </p:spPr>
              <p:txBody>
                <a:bodyPr/>
                <a:lstStyle/>
                <a:p>
                  <a:endParaRPr lang="en-US"/>
                </a:p>
              </p:txBody>
            </p:sp>
            <p:sp>
              <p:nvSpPr>
                <p:cNvPr id="241" name="Freeform 33"/>
                <p:cNvSpPr>
                  <a:spLocks/>
                </p:cNvSpPr>
                <p:nvPr/>
              </p:nvSpPr>
              <p:spPr bwMode="auto">
                <a:xfrm>
                  <a:off x="1647" y="2012"/>
                  <a:ext cx="695" cy="338"/>
                </a:xfrm>
                <a:custGeom>
                  <a:avLst/>
                  <a:gdLst>
                    <a:gd name="T0" fmla="*/ 0 w 695"/>
                    <a:gd name="T1" fmla="*/ 0 h 338"/>
                    <a:gd name="T2" fmla="*/ 598 w 695"/>
                    <a:gd name="T3" fmla="*/ 338 h 338"/>
                    <a:gd name="T4" fmla="*/ 695 w 695"/>
                    <a:gd name="T5" fmla="*/ 290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90"/>
                      </a:lnTo>
                    </a:path>
                  </a:pathLst>
                </a:custGeom>
                <a:noFill/>
                <a:ln w="4763">
                  <a:solidFill>
                    <a:srgbClr val="9E9E9E"/>
                  </a:solidFill>
                  <a:miter lim="800000"/>
                  <a:headEnd/>
                  <a:tailEnd/>
                </a:ln>
              </p:spPr>
              <p:txBody>
                <a:bodyPr/>
                <a:lstStyle/>
                <a:p>
                  <a:endParaRPr lang="en-US"/>
                </a:p>
              </p:txBody>
            </p:sp>
            <p:sp>
              <p:nvSpPr>
                <p:cNvPr id="242" name="Line 34"/>
                <p:cNvSpPr>
                  <a:spLocks noChangeShapeType="1"/>
                </p:cNvSpPr>
                <p:nvPr/>
              </p:nvSpPr>
              <p:spPr bwMode="auto">
                <a:xfrm>
                  <a:off x="1777" y="1965"/>
                  <a:ext cx="1" cy="120"/>
                </a:xfrm>
                <a:prstGeom prst="line">
                  <a:avLst/>
                </a:prstGeom>
                <a:noFill/>
                <a:ln w="4763">
                  <a:solidFill>
                    <a:srgbClr val="9E9E9E"/>
                  </a:solidFill>
                  <a:miter lim="800000"/>
                  <a:headEnd/>
                  <a:tailEnd/>
                </a:ln>
              </p:spPr>
              <p:txBody>
                <a:bodyPr/>
                <a:lstStyle/>
                <a:p>
                  <a:endParaRPr lang="en-US"/>
                </a:p>
              </p:txBody>
            </p:sp>
            <p:sp>
              <p:nvSpPr>
                <p:cNvPr id="243" name="Line 35"/>
                <p:cNvSpPr>
                  <a:spLocks noChangeShapeType="1"/>
                </p:cNvSpPr>
                <p:nvPr/>
              </p:nvSpPr>
              <p:spPr bwMode="auto">
                <a:xfrm>
                  <a:off x="1928" y="2050"/>
                  <a:ext cx="1" cy="120"/>
                </a:xfrm>
                <a:prstGeom prst="line">
                  <a:avLst/>
                </a:prstGeom>
                <a:noFill/>
                <a:ln w="4763">
                  <a:solidFill>
                    <a:srgbClr val="9E9E9E"/>
                  </a:solidFill>
                  <a:miter lim="800000"/>
                  <a:headEnd/>
                  <a:tailEnd/>
                </a:ln>
              </p:spPr>
              <p:txBody>
                <a:bodyPr/>
                <a:lstStyle/>
                <a:p>
                  <a:endParaRPr lang="en-US"/>
                </a:p>
              </p:txBody>
            </p:sp>
            <p:sp>
              <p:nvSpPr>
                <p:cNvPr id="244" name="Line 36"/>
                <p:cNvSpPr>
                  <a:spLocks noChangeShapeType="1"/>
                </p:cNvSpPr>
                <p:nvPr/>
              </p:nvSpPr>
              <p:spPr bwMode="auto">
                <a:xfrm>
                  <a:off x="2105" y="2151"/>
                  <a:ext cx="1" cy="121"/>
                </a:xfrm>
                <a:prstGeom prst="line">
                  <a:avLst/>
                </a:prstGeom>
                <a:noFill/>
                <a:ln w="4763">
                  <a:solidFill>
                    <a:srgbClr val="9E9E9E"/>
                  </a:solidFill>
                  <a:miter lim="800000"/>
                  <a:headEnd/>
                  <a:tailEnd/>
                </a:ln>
              </p:spPr>
              <p:txBody>
                <a:bodyPr/>
                <a:lstStyle/>
                <a:p>
                  <a:endParaRPr lang="en-US"/>
                </a:p>
              </p:txBody>
            </p:sp>
            <p:sp>
              <p:nvSpPr>
                <p:cNvPr id="245" name="Line 37"/>
                <p:cNvSpPr>
                  <a:spLocks noChangeShapeType="1"/>
                </p:cNvSpPr>
                <p:nvPr/>
              </p:nvSpPr>
              <p:spPr bwMode="auto">
                <a:xfrm>
                  <a:off x="1689" y="1797"/>
                  <a:ext cx="1" cy="118"/>
                </a:xfrm>
                <a:prstGeom prst="line">
                  <a:avLst/>
                </a:prstGeom>
                <a:noFill/>
                <a:ln w="4763">
                  <a:solidFill>
                    <a:srgbClr val="9E9E9E"/>
                  </a:solidFill>
                  <a:miter lim="800000"/>
                  <a:headEnd/>
                  <a:tailEnd/>
                </a:ln>
              </p:spPr>
              <p:txBody>
                <a:bodyPr/>
                <a:lstStyle/>
                <a:p>
                  <a:endParaRPr lang="en-US"/>
                </a:p>
              </p:txBody>
            </p:sp>
            <p:sp>
              <p:nvSpPr>
                <p:cNvPr id="246" name="Line 38"/>
                <p:cNvSpPr>
                  <a:spLocks noChangeShapeType="1"/>
                </p:cNvSpPr>
                <p:nvPr/>
              </p:nvSpPr>
              <p:spPr bwMode="auto">
                <a:xfrm>
                  <a:off x="1841" y="1882"/>
                  <a:ext cx="1" cy="121"/>
                </a:xfrm>
                <a:prstGeom prst="line">
                  <a:avLst/>
                </a:prstGeom>
                <a:noFill/>
                <a:ln w="4763">
                  <a:solidFill>
                    <a:srgbClr val="9E9E9E"/>
                  </a:solidFill>
                  <a:miter lim="800000"/>
                  <a:headEnd/>
                  <a:tailEnd/>
                </a:ln>
              </p:spPr>
              <p:txBody>
                <a:bodyPr/>
                <a:lstStyle/>
                <a:p>
                  <a:endParaRPr lang="en-US"/>
                </a:p>
              </p:txBody>
            </p:sp>
            <p:sp>
              <p:nvSpPr>
                <p:cNvPr id="247" name="Line 39"/>
                <p:cNvSpPr>
                  <a:spLocks noChangeShapeType="1"/>
                </p:cNvSpPr>
                <p:nvPr/>
              </p:nvSpPr>
              <p:spPr bwMode="auto">
                <a:xfrm>
                  <a:off x="2018" y="1981"/>
                  <a:ext cx="1" cy="121"/>
                </a:xfrm>
                <a:prstGeom prst="line">
                  <a:avLst/>
                </a:prstGeom>
                <a:noFill/>
                <a:ln w="4763">
                  <a:solidFill>
                    <a:srgbClr val="9E9E9E"/>
                  </a:solidFill>
                  <a:miter lim="800000"/>
                  <a:headEnd/>
                  <a:tailEnd/>
                </a:ln>
              </p:spPr>
              <p:txBody>
                <a:bodyPr/>
                <a:lstStyle/>
                <a:p>
                  <a:endParaRPr lang="en-US"/>
                </a:p>
              </p:txBody>
            </p:sp>
            <p:sp>
              <p:nvSpPr>
                <p:cNvPr id="248" name="Line 40"/>
                <p:cNvSpPr>
                  <a:spLocks noChangeShapeType="1"/>
                </p:cNvSpPr>
                <p:nvPr/>
              </p:nvSpPr>
              <p:spPr bwMode="auto">
                <a:xfrm>
                  <a:off x="2179" y="2073"/>
                  <a:ext cx="1" cy="118"/>
                </a:xfrm>
                <a:prstGeom prst="line">
                  <a:avLst/>
                </a:prstGeom>
                <a:noFill/>
                <a:ln w="4763">
                  <a:solidFill>
                    <a:srgbClr val="9E9E9E"/>
                  </a:solidFill>
                  <a:miter lim="800000"/>
                  <a:headEnd/>
                  <a:tailEnd/>
                </a:ln>
              </p:spPr>
              <p:txBody>
                <a:bodyPr/>
                <a:lstStyle/>
                <a:p>
                  <a:endParaRPr lang="en-US"/>
                </a:p>
              </p:txBody>
            </p:sp>
            <p:sp>
              <p:nvSpPr>
                <p:cNvPr id="249" name="Line 41"/>
                <p:cNvSpPr>
                  <a:spLocks noChangeShapeType="1"/>
                </p:cNvSpPr>
                <p:nvPr/>
              </p:nvSpPr>
              <p:spPr bwMode="auto">
                <a:xfrm>
                  <a:off x="1689" y="2036"/>
                  <a:ext cx="1" cy="101"/>
                </a:xfrm>
                <a:prstGeom prst="line">
                  <a:avLst/>
                </a:prstGeom>
                <a:noFill/>
                <a:ln w="4763">
                  <a:solidFill>
                    <a:srgbClr val="9E9E9E"/>
                  </a:solidFill>
                  <a:miter lim="800000"/>
                  <a:headEnd/>
                  <a:tailEnd/>
                </a:ln>
              </p:spPr>
              <p:txBody>
                <a:bodyPr/>
                <a:lstStyle/>
                <a:p>
                  <a:endParaRPr lang="en-US"/>
                </a:p>
              </p:txBody>
            </p:sp>
            <p:sp>
              <p:nvSpPr>
                <p:cNvPr id="250" name="Line 42"/>
                <p:cNvSpPr>
                  <a:spLocks noChangeShapeType="1"/>
                </p:cNvSpPr>
                <p:nvPr/>
              </p:nvSpPr>
              <p:spPr bwMode="auto">
                <a:xfrm>
                  <a:off x="1841" y="2123"/>
                  <a:ext cx="1" cy="104"/>
                </a:xfrm>
                <a:prstGeom prst="line">
                  <a:avLst/>
                </a:prstGeom>
                <a:noFill/>
                <a:ln w="4763">
                  <a:solidFill>
                    <a:srgbClr val="9E9E9E"/>
                  </a:solidFill>
                  <a:miter lim="800000"/>
                  <a:headEnd/>
                  <a:tailEnd/>
                </a:ln>
              </p:spPr>
              <p:txBody>
                <a:bodyPr/>
                <a:lstStyle/>
                <a:p>
                  <a:endParaRPr lang="en-US"/>
                </a:p>
              </p:txBody>
            </p:sp>
            <p:sp>
              <p:nvSpPr>
                <p:cNvPr id="251" name="Line 43"/>
                <p:cNvSpPr>
                  <a:spLocks noChangeShapeType="1"/>
                </p:cNvSpPr>
                <p:nvPr/>
              </p:nvSpPr>
              <p:spPr bwMode="auto">
                <a:xfrm>
                  <a:off x="2018" y="2222"/>
                  <a:ext cx="1" cy="106"/>
                </a:xfrm>
                <a:prstGeom prst="line">
                  <a:avLst/>
                </a:prstGeom>
                <a:noFill/>
                <a:ln w="4763">
                  <a:solidFill>
                    <a:srgbClr val="9E9E9E"/>
                  </a:solidFill>
                  <a:miter lim="800000"/>
                  <a:headEnd/>
                  <a:tailEnd/>
                </a:ln>
              </p:spPr>
              <p:txBody>
                <a:bodyPr/>
                <a:lstStyle/>
                <a:p>
                  <a:endParaRPr lang="en-US"/>
                </a:p>
              </p:txBody>
            </p:sp>
            <p:sp>
              <p:nvSpPr>
                <p:cNvPr id="252" name="Line 44"/>
                <p:cNvSpPr>
                  <a:spLocks noChangeShapeType="1"/>
                </p:cNvSpPr>
                <p:nvPr/>
              </p:nvSpPr>
              <p:spPr bwMode="auto">
                <a:xfrm>
                  <a:off x="2179" y="2312"/>
                  <a:ext cx="1" cy="109"/>
                </a:xfrm>
                <a:prstGeom prst="line">
                  <a:avLst/>
                </a:prstGeom>
                <a:noFill/>
                <a:ln w="4763">
                  <a:solidFill>
                    <a:srgbClr val="9E9E9E"/>
                  </a:solidFill>
                  <a:miter lim="800000"/>
                  <a:headEnd/>
                  <a:tailEnd/>
                </a:ln>
              </p:spPr>
              <p:txBody>
                <a:bodyPr/>
                <a:lstStyle/>
                <a:p>
                  <a:endParaRPr lang="en-US"/>
                </a:p>
              </p:txBody>
            </p:sp>
          </p:grpSp>
          <p:cxnSp>
            <p:nvCxnSpPr>
              <p:cNvPr id="264" name="Straight Connector 263"/>
              <p:cNvCxnSpPr/>
              <p:nvPr/>
            </p:nvCxnSpPr>
            <p:spPr bwMode="auto">
              <a:xfrm rot="10800000" flipV="1">
                <a:off x="2059189" y="5335743"/>
                <a:ext cx="396045" cy="289621"/>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266" name="Straight Connector 265"/>
              <p:cNvCxnSpPr/>
              <p:nvPr/>
            </p:nvCxnSpPr>
            <p:spPr bwMode="auto">
              <a:xfrm rot="10800000" flipV="1">
                <a:off x="1252418" y="5034878"/>
                <a:ext cx="697968" cy="441526"/>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267" name="Straight Connector 266"/>
              <p:cNvCxnSpPr/>
              <p:nvPr/>
            </p:nvCxnSpPr>
            <p:spPr bwMode="auto">
              <a:xfrm rot="10800000" flipV="1">
                <a:off x="1535476" y="5214991"/>
                <a:ext cx="697968" cy="441526"/>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nvGrpSpPr>
              <p:cNvPr id="9" name="Group 109"/>
              <p:cNvGrpSpPr>
                <a:grpSpLocks noChangeAspect="1"/>
              </p:cNvGrpSpPr>
              <p:nvPr/>
            </p:nvGrpSpPr>
            <p:grpSpPr bwMode="auto">
              <a:xfrm>
                <a:off x="562376" y="4819823"/>
                <a:ext cx="321097" cy="387126"/>
                <a:chOff x="2899" y="1630"/>
                <a:chExt cx="787" cy="893"/>
              </a:xfrm>
            </p:grpSpPr>
            <p:sp>
              <p:nvSpPr>
                <p:cNvPr id="269" name="AutoShape 110"/>
                <p:cNvSpPr>
                  <a:spLocks noChangeAspect="1" noChangeArrowheads="1" noTextEdit="1"/>
                </p:cNvSpPr>
                <p:nvPr/>
              </p:nvSpPr>
              <p:spPr bwMode="auto">
                <a:xfrm>
                  <a:off x="2899" y="1630"/>
                  <a:ext cx="787" cy="893"/>
                </a:xfrm>
                <a:prstGeom prst="rect">
                  <a:avLst/>
                </a:prstGeom>
                <a:noFill/>
                <a:ln w="9525">
                  <a:noFill/>
                  <a:miter lim="800000"/>
                  <a:headEnd/>
                  <a:tailEnd/>
                </a:ln>
              </p:spPr>
              <p:txBody>
                <a:bodyPr/>
                <a:lstStyle/>
                <a:p>
                  <a:endParaRPr lang="en-US"/>
                </a:p>
              </p:txBody>
            </p:sp>
            <p:sp>
              <p:nvSpPr>
                <p:cNvPr id="270" name="Freeform 111"/>
                <p:cNvSpPr>
                  <a:spLocks/>
                </p:cNvSpPr>
                <p:nvPr/>
              </p:nvSpPr>
              <p:spPr bwMode="auto">
                <a:xfrm>
                  <a:off x="2906" y="1632"/>
                  <a:ext cx="775" cy="884"/>
                </a:xfrm>
                <a:custGeom>
                  <a:avLst/>
                  <a:gdLst>
                    <a:gd name="T0" fmla="*/ 827 w 328"/>
                    <a:gd name="T1" fmla="*/ 1000 h 374"/>
                    <a:gd name="T2" fmla="*/ 827 w 328"/>
                    <a:gd name="T3" fmla="*/ 17 h 374"/>
                    <a:gd name="T4" fmla="*/ 893 w 328"/>
                    <a:gd name="T5" fmla="*/ 17 h 374"/>
                    <a:gd name="T6" fmla="*/ 1831 w 328"/>
                    <a:gd name="T7" fmla="*/ 553 h 374"/>
                    <a:gd name="T8" fmla="*/ 1831 w 328"/>
                    <a:gd name="T9" fmla="*/ 1496 h 374"/>
                    <a:gd name="T10" fmla="*/ 1798 w 328"/>
                    <a:gd name="T11" fmla="*/ 1558 h 374"/>
                    <a:gd name="T12" fmla="*/ 1753 w 328"/>
                    <a:gd name="T13" fmla="*/ 1659 h 374"/>
                    <a:gd name="T14" fmla="*/ 1044 w 328"/>
                    <a:gd name="T15" fmla="*/ 2068 h 374"/>
                    <a:gd name="T16" fmla="*/ 1044 w 328"/>
                    <a:gd name="T17" fmla="*/ 2068 h 374"/>
                    <a:gd name="T18" fmla="*/ 966 w 328"/>
                    <a:gd name="T19" fmla="*/ 2089 h 374"/>
                    <a:gd name="T20" fmla="*/ 888 w 328"/>
                    <a:gd name="T21" fmla="*/ 2073 h 374"/>
                    <a:gd name="T22" fmla="*/ 888 w 328"/>
                    <a:gd name="T23" fmla="*/ 2073 h 374"/>
                    <a:gd name="T24" fmla="*/ 57 w 328"/>
                    <a:gd name="T25" fmla="*/ 1586 h 374"/>
                    <a:gd name="T26" fmla="*/ 57 w 328"/>
                    <a:gd name="T27" fmla="*/ 1586 h 374"/>
                    <a:gd name="T28" fmla="*/ 0 w 328"/>
                    <a:gd name="T29" fmla="*/ 1480 h 374"/>
                    <a:gd name="T30" fmla="*/ 827 w 328"/>
                    <a:gd name="T31" fmla="*/ 1000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374"/>
                    <a:gd name="T50" fmla="*/ 328 w 328"/>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374">
                      <a:moveTo>
                        <a:pt x="148" y="179"/>
                      </a:moveTo>
                      <a:cubicBezTo>
                        <a:pt x="148" y="3"/>
                        <a:pt x="148" y="3"/>
                        <a:pt x="148" y="3"/>
                      </a:cubicBezTo>
                      <a:cubicBezTo>
                        <a:pt x="148" y="3"/>
                        <a:pt x="155" y="0"/>
                        <a:pt x="160" y="3"/>
                      </a:cubicBezTo>
                      <a:cubicBezTo>
                        <a:pt x="328" y="99"/>
                        <a:pt x="328" y="99"/>
                        <a:pt x="328" y="99"/>
                      </a:cubicBezTo>
                      <a:cubicBezTo>
                        <a:pt x="328" y="268"/>
                        <a:pt x="328" y="268"/>
                        <a:pt x="328" y="268"/>
                      </a:cubicBezTo>
                      <a:cubicBezTo>
                        <a:pt x="328" y="269"/>
                        <a:pt x="328" y="276"/>
                        <a:pt x="322" y="279"/>
                      </a:cubicBezTo>
                      <a:cubicBezTo>
                        <a:pt x="322" y="279"/>
                        <a:pt x="322" y="292"/>
                        <a:pt x="314" y="297"/>
                      </a:cubicBezTo>
                      <a:cubicBezTo>
                        <a:pt x="187" y="370"/>
                        <a:pt x="187" y="370"/>
                        <a:pt x="187" y="370"/>
                      </a:cubicBezTo>
                      <a:cubicBezTo>
                        <a:pt x="187" y="370"/>
                        <a:pt x="187" y="370"/>
                        <a:pt x="187" y="370"/>
                      </a:cubicBezTo>
                      <a:cubicBezTo>
                        <a:pt x="187" y="370"/>
                        <a:pt x="181" y="374"/>
                        <a:pt x="173" y="374"/>
                      </a:cubicBezTo>
                      <a:cubicBezTo>
                        <a:pt x="169" y="374"/>
                        <a:pt x="164" y="373"/>
                        <a:pt x="159" y="371"/>
                      </a:cubicBezTo>
                      <a:cubicBezTo>
                        <a:pt x="159" y="371"/>
                        <a:pt x="159" y="371"/>
                        <a:pt x="159" y="371"/>
                      </a:cubicBezTo>
                      <a:cubicBezTo>
                        <a:pt x="10" y="284"/>
                        <a:pt x="10" y="284"/>
                        <a:pt x="10" y="284"/>
                      </a:cubicBezTo>
                      <a:cubicBezTo>
                        <a:pt x="10" y="284"/>
                        <a:pt x="10" y="284"/>
                        <a:pt x="10" y="284"/>
                      </a:cubicBezTo>
                      <a:cubicBezTo>
                        <a:pt x="0" y="279"/>
                        <a:pt x="0" y="265"/>
                        <a:pt x="0" y="265"/>
                      </a:cubicBezTo>
                      <a:lnTo>
                        <a:pt x="148" y="179"/>
                      </a:lnTo>
                      <a:close/>
                    </a:path>
                  </a:pathLst>
                </a:custGeom>
                <a:noFill/>
                <a:ln w="22225">
                  <a:solidFill>
                    <a:srgbClr val="333333"/>
                  </a:solidFill>
                  <a:round/>
                  <a:headEnd/>
                  <a:tailEnd/>
                </a:ln>
              </p:spPr>
              <p:txBody>
                <a:bodyPr/>
                <a:lstStyle/>
                <a:p>
                  <a:endParaRPr lang="en-US"/>
                </a:p>
              </p:txBody>
            </p:sp>
            <p:sp>
              <p:nvSpPr>
                <p:cNvPr id="271" name="Freeform 112"/>
                <p:cNvSpPr>
                  <a:spLocks/>
                </p:cNvSpPr>
                <p:nvPr/>
              </p:nvSpPr>
              <p:spPr bwMode="auto">
                <a:xfrm>
                  <a:off x="3667" y="1866"/>
                  <a:ext cx="14" cy="423"/>
                </a:xfrm>
                <a:custGeom>
                  <a:avLst/>
                  <a:gdLst>
                    <a:gd name="T0" fmla="*/ 0 w 6"/>
                    <a:gd name="T1" fmla="*/ 1000 h 179"/>
                    <a:gd name="T2" fmla="*/ 0 w 6"/>
                    <a:gd name="T3" fmla="*/ 21 h 179"/>
                    <a:gd name="T4" fmla="*/ 33 w 6"/>
                    <a:gd name="T5" fmla="*/ 0 h 179"/>
                    <a:gd name="T6" fmla="*/ 33 w 6"/>
                    <a:gd name="T7" fmla="*/ 938 h 179"/>
                    <a:gd name="T8" fmla="*/ 33 w 6"/>
                    <a:gd name="T9" fmla="*/ 943 h 179"/>
                    <a:gd name="T10" fmla="*/ 0 w 6"/>
                    <a:gd name="T11" fmla="*/ 1000 h 179"/>
                    <a:gd name="T12" fmla="*/ 0 60000 65536"/>
                    <a:gd name="T13" fmla="*/ 0 60000 65536"/>
                    <a:gd name="T14" fmla="*/ 0 60000 65536"/>
                    <a:gd name="T15" fmla="*/ 0 60000 65536"/>
                    <a:gd name="T16" fmla="*/ 0 60000 65536"/>
                    <a:gd name="T17" fmla="*/ 0 60000 65536"/>
                    <a:gd name="T18" fmla="*/ 0 w 6"/>
                    <a:gd name="T19" fmla="*/ 0 h 179"/>
                    <a:gd name="T20" fmla="*/ 6 w 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6" h="179">
                      <a:moveTo>
                        <a:pt x="0" y="179"/>
                      </a:moveTo>
                      <a:cubicBezTo>
                        <a:pt x="0" y="4"/>
                        <a:pt x="0" y="4"/>
                        <a:pt x="0" y="4"/>
                      </a:cubicBezTo>
                      <a:cubicBezTo>
                        <a:pt x="6" y="0"/>
                        <a:pt x="6" y="0"/>
                        <a:pt x="6" y="0"/>
                      </a:cubicBezTo>
                      <a:cubicBezTo>
                        <a:pt x="6" y="168"/>
                        <a:pt x="6" y="168"/>
                        <a:pt x="6" y="168"/>
                      </a:cubicBezTo>
                      <a:cubicBezTo>
                        <a:pt x="6" y="169"/>
                        <a:pt x="6" y="169"/>
                        <a:pt x="6" y="169"/>
                      </a:cubicBezTo>
                      <a:cubicBezTo>
                        <a:pt x="6" y="169"/>
                        <a:pt x="6" y="176"/>
                        <a:pt x="0" y="179"/>
                      </a:cubicBezTo>
                      <a:close/>
                    </a:path>
                  </a:pathLst>
                </a:custGeom>
                <a:solidFill>
                  <a:srgbClr val="666666"/>
                </a:solidFill>
                <a:ln w="9525">
                  <a:noFill/>
                  <a:round/>
                  <a:headEnd/>
                  <a:tailEnd/>
                </a:ln>
              </p:spPr>
              <p:txBody>
                <a:bodyPr/>
                <a:lstStyle/>
                <a:p>
                  <a:endParaRPr lang="en-US"/>
                </a:p>
              </p:txBody>
            </p:sp>
            <p:sp>
              <p:nvSpPr>
                <p:cNvPr id="272" name="Freeform 113"/>
                <p:cNvSpPr>
                  <a:spLocks/>
                </p:cNvSpPr>
                <p:nvPr/>
              </p:nvSpPr>
              <p:spPr bwMode="auto">
                <a:xfrm>
                  <a:off x="2906" y="2256"/>
                  <a:ext cx="761" cy="260"/>
                </a:xfrm>
                <a:custGeom>
                  <a:avLst/>
                  <a:gdLst>
                    <a:gd name="T0" fmla="*/ 917 w 322"/>
                    <a:gd name="T1" fmla="*/ 532 h 110"/>
                    <a:gd name="T2" fmla="*/ 1016 w 322"/>
                    <a:gd name="T3" fmla="*/ 532 h 110"/>
                    <a:gd name="T4" fmla="*/ 1799 w 322"/>
                    <a:gd name="T5" fmla="*/ 78 h 110"/>
                    <a:gd name="T6" fmla="*/ 1754 w 322"/>
                    <a:gd name="T7" fmla="*/ 184 h 110"/>
                    <a:gd name="T8" fmla="*/ 1045 w 322"/>
                    <a:gd name="T9" fmla="*/ 593 h 110"/>
                    <a:gd name="T10" fmla="*/ 1045 w 322"/>
                    <a:gd name="T11" fmla="*/ 593 h 110"/>
                    <a:gd name="T12" fmla="*/ 967 w 322"/>
                    <a:gd name="T13" fmla="*/ 615 h 110"/>
                    <a:gd name="T14" fmla="*/ 889 w 322"/>
                    <a:gd name="T15" fmla="*/ 593 h 110"/>
                    <a:gd name="T16" fmla="*/ 889 w 322"/>
                    <a:gd name="T17" fmla="*/ 593 h 110"/>
                    <a:gd name="T18" fmla="*/ 57 w 322"/>
                    <a:gd name="T19" fmla="*/ 111 h 110"/>
                    <a:gd name="T20" fmla="*/ 57 w 322"/>
                    <a:gd name="T21" fmla="*/ 111 h 110"/>
                    <a:gd name="T22" fmla="*/ 0 w 322"/>
                    <a:gd name="T23" fmla="*/ 0 h 110"/>
                    <a:gd name="T24" fmla="*/ 917 w 322"/>
                    <a:gd name="T25" fmla="*/ 532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110"/>
                    <a:gd name="T41" fmla="*/ 322 w 32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110">
                      <a:moveTo>
                        <a:pt x="164" y="95"/>
                      </a:moveTo>
                      <a:cubicBezTo>
                        <a:pt x="169" y="98"/>
                        <a:pt x="177" y="98"/>
                        <a:pt x="182" y="95"/>
                      </a:cubicBezTo>
                      <a:cubicBezTo>
                        <a:pt x="322" y="14"/>
                        <a:pt x="322" y="14"/>
                        <a:pt x="322" y="14"/>
                      </a:cubicBezTo>
                      <a:cubicBezTo>
                        <a:pt x="322" y="14"/>
                        <a:pt x="322" y="28"/>
                        <a:pt x="314" y="33"/>
                      </a:cubicBezTo>
                      <a:cubicBezTo>
                        <a:pt x="187" y="106"/>
                        <a:pt x="187" y="106"/>
                        <a:pt x="187" y="106"/>
                      </a:cubicBezTo>
                      <a:cubicBezTo>
                        <a:pt x="187" y="106"/>
                        <a:pt x="187" y="106"/>
                        <a:pt x="187" y="106"/>
                      </a:cubicBezTo>
                      <a:cubicBezTo>
                        <a:pt x="187" y="106"/>
                        <a:pt x="181" y="109"/>
                        <a:pt x="173" y="110"/>
                      </a:cubicBezTo>
                      <a:cubicBezTo>
                        <a:pt x="169" y="110"/>
                        <a:pt x="164" y="109"/>
                        <a:pt x="159" y="106"/>
                      </a:cubicBezTo>
                      <a:cubicBezTo>
                        <a:pt x="159" y="106"/>
                        <a:pt x="159" y="106"/>
                        <a:pt x="159" y="106"/>
                      </a:cubicBezTo>
                      <a:cubicBezTo>
                        <a:pt x="10" y="20"/>
                        <a:pt x="10" y="20"/>
                        <a:pt x="10" y="20"/>
                      </a:cubicBezTo>
                      <a:cubicBezTo>
                        <a:pt x="10" y="20"/>
                        <a:pt x="10" y="20"/>
                        <a:pt x="10" y="20"/>
                      </a:cubicBezTo>
                      <a:cubicBezTo>
                        <a:pt x="0" y="14"/>
                        <a:pt x="0" y="0"/>
                        <a:pt x="0" y="0"/>
                      </a:cubicBezTo>
                      <a:lnTo>
                        <a:pt x="164" y="95"/>
                      </a:lnTo>
                      <a:close/>
                    </a:path>
                  </a:pathLst>
                </a:custGeom>
                <a:solidFill>
                  <a:srgbClr val="ADADAD"/>
                </a:solidFill>
                <a:ln w="9525">
                  <a:noFill/>
                  <a:round/>
                  <a:headEnd/>
                  <a:tailEnd/>
                </a:ln>
              </p:spPr>
              <p:txBody>
                <a:bodyPr/>
                <a:lstStyle/>
                <a:p>
                  <a:endParaRPr lang="en-US"/>
                </a:p>
              </p:txBody>
            </p:sp>
            <p:sp>
              <p:nvSpPr>
                <p:cNvPr id="273" name="Freeform 114"/>
                <p:cNvSpPr>
                  <a:spLocks/>
                </p:cNvSpPr>
                <p:nvPr/>
              </p:nvSpPr>
              <p:spPr bwMode="auto">
                <a:xfrm>
                  <a:off x="2906" y="2053"/>
                  <a:ext cx="761" cy="435"/>
                </a:xfrm>
                <a:custGeom>
                  <a:avLst/>
                  <a:gdLst>
                    <a:gd name="T0" fmla="*/ 0 w 322"/>
                    <a:gd name="T1" fmla="*/ 480 h 184"/>
                    <a:gd name="T2" fmla="*/ 827 w 322"/>
                    <a:gd name="T3" fmla="*/ 0 h 184"/>
                    <a:gd name="T4" fmla="*/ 1799 w 322"/>
                    <a:gd name="T5" fmla="*/ 558 h 184"/>
                    <a:gd name="T6" fmla="*/ 1016 w 322"/>
                    <a:gd name="T7" fmla="*/ 1012 h 184"/>
                    <a:gd name="T8" fmla="*/ 1016 w 322"/>
                    <a:gd name="T9" fmla="*/ 1012 h 184"/>
                    <a:gd name="T10" fmla="*/ 917 w 322"/>
                    <a:gd name="T11" fmla="*/ 1012 h 184"/>
                    <a:gd name="T12" fmla="*/ 0 w 322"/>
                    <a:gd name="T13" fmla="*/ 480 h 184"/>
                    <a:gd name="T14" fmla="*/ 0 60000 65536"/>
                    <a:gd name="T15" fmla="*/ 0 60000 65536"/>
                    <a:gd name="T16" fmla="*/ 0 60000 65536"/>
                    <a:gd name="T17" fmla="*/ 0 60000 65536"/>
                    <a:gd name="T18" fmla="*/ 0 60000 65536"/>
                    <a:gd name="T19" fmla="*/ 0 60000 65536"/>
                    <a:gd name="T20" fmla="*/ 0 60000 65536"/>
                    <a:gd name="T21" fmla="*/ 0 w 322"/>
                    <a:gd name="T22" fmla="*/ 0 h 184"/>
                    <a:gd name="T23" fmla="*/ 322 w 32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4">
                      <a:moveTo>
                        <a:pt x="0" y="86"/>
                      </a:moveTo>
                      <a:cubicBezTo>
                        <a:pt x="148" y="0"/>
                        <a:pt x="148" y="0"/>
                        <a:pt x="148" y="0"/>
                      </a:cubicBezTo>
                      <a:cubicBezTo>
                        <a:pt x="322" y="100"/>
                        <a:pt x="322" y="100"/>
                        <a:pt x="322" y="100"/>
                      </a:cubicBezTo>
                      <a:cubicBezTo>
                        <a:pt x="182" y="181"/>
                        <a:pt x="182" y="181"/>
                        <a:pt x="182" y="181"/>
                      </a:cubicBezTo>
                      <a:cubicBezTo>
                        <a:pt x="182" y="181"/>
                        <a:pt x="182" y="181"/>
                        <a:pt x="182" y="181"/>
                      </a:cubicBezTo>
                      <a:cubicBezTo>
                        <a:pt x="177" y="184"/>
                        <a:pt x="169" y="184"/>
                        <a:pt x="164" y="181"/>
                      </a:cubicBezTo>
                      <a:lnTo>
                        <a:pt x="0" y="86"/>
                      </a:lnTo>
                      <a:close/>
                    </a:path>
                  </a:pathLst>
                </a:custGeom>
                <a:solidFill>
                  <a:srgbClr val="E3E3E3"/>
                </a:solidFill>
                <a:ln w="9525">
                  <a:noFill/>
                  <a:round/>
                  <a:headEnd/>
                  <a:tailEnd/>
                </a:ln>
              </p:spPr>
              <p:txBody>
                <a:bodyPr/>
                <a:lstStyle/>
                <a:p>
                  <a:endParaRPr lang="en-US"/>
                </a:p>
              </p:txBody>
            </p:sp>
            <p:sp>
              <p:nvSpPr>
                <p:cNvPr id="274" name="Freeform 115"/>
                <p:cNvSpPr>
                  <a:spLocks/>
                </p:cNvSpPr>
                <p:nvPr/>
              </p:nvSpPr>
              <p:spPr bwMode="auto">
                <a:xfrm>
                  <a:off x="3053" y="2088"/>
                  <a:ext cx="555" cy="322"/>
                </a:xfrm>
                <a:custGeom>
                  <a:avLst/>
                  <a:gdLst>
                    <a:gd name="T0" fmla="*/ 1282 w 235"/>
                    <a:gd name="T1" fmla="*/ 504 h 136"/>
                    <a:gd name="T2" fmla="*/ 1282 w 235"/>
                    <a:gd name="T3" fmla="*/ 443 h 136"/>
                    <a:gd name="T4" fmla="*/ 546 w 235"/>
                    <a:gd name="T5" fmla="*/ 17 h 136"/>
                    <a:gd name="T6" fmla="*/ 446 w 235"/>
                    <a:gd name="T7" fmla="*/ 17 h 136"/>
                    <a:gd name="T8" fmla="*/ 28 w 235"/>
                    <a:gd name="T9" fmla="*/ 258 h 136"/>
                    <a:gd name="T10" fmla="*/ 28 w 235"/>
                    <a:gd name="T11" fmla="*/ 315 h 136"/>
                    <a:gd name="T12" fmla="*/ 770 w 235"/>
                    <a:gd name="T13" fmla="*/ 746 h 136"/>
                    <a:gd name="T14" fmla="*/ 869 w 235"/>
                    <a:gd name="T15" fmla="*/ 746 h 136"/>
                    <a:gd name="T16" fmla="*/ 1282 w 235"/>
                    <a:gd name="T17" fmla="*/ 504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136"/>
                    <a:gd name="T29" fmla="*/ 235 w 235"/>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136">
                      <a:moveTo>
                        <a:pt x="230" y="90"/>
                      </a:moveTo>
                      <a:cubicBezTo>
                        <a:pt x="235" y="87"/>
                        <a:pt x="235" y="82"/>
                        <a:pt x="230" y="79"/>
                      </a:cubicBezTo>
                      <a:cubicBezTo>
                        <a:pt x="98" y="3"/>
                        <a:pt x="98" y="3"/>
                        <a:pt x="98" y="3"/>
                      </a:cubicBezTo>
                      <a:cubicBezTo>
                        <a:pt x="93" y="0"/>
                        <a:pt x="85" y="0"/>
                        <a:pt x="80" y="3"/>
                      </a:cubicBezTo>
                      <a:cubicBezTo>
                        <a:pt x="5" y="46"/>
                        <a:pt x="5" y="46"/>
                        <a:pt x="5" y="46"/>
                      </a:cubicBezTo>
                      <a:cubicBezTo>
                        <a:pt x="0" y="48"/>
                        <a:pt x="0" y="53"/>
                        <a:pt x="5" y="56"/>
                      </a:cubicBezTo>
                      <a:cubicBezTo>
                        <a:pt x="138" y="133"/>
                        <a:pt x="138" y="133"/>
                        <a:pt x="138" y="133"/>
                      </a:cubicBezTo>
                      <a:cubicBezTo>
                        <a:pt x="143" y="136"/>
                        <a:pt x="151" y="136"/>
                        <a:pt x="156" y="133"/>
                      </a:cubicBezTo>
                      <a:lnTo>
                        <a:pt x="230" y="90"/>
                      </a:lnTo>
                      <a:close/>
                    </a:path>
                  </a:pathLst>
                </a:custGeom>
                <a:solidFill>
                  <a:srgbClr val="666666"/>
                </a:solidFill>
                <a:ln w="9525">
                  <a:noFill/>
                  <a:round/>
                  <a:headEnd/>
                  <a:tailEnd/>
                </a:ln>
              </p:spPr>
              <p:txBody>
                <a:bodyPr/>
                <a:lstStyle/>
                <a:p>
                  <a:endParaRPr lang="en-US"/>
                </a:p>
              </p:txBody>
            </p:sp>
            <p:sp>
              <p:nvSpPr>
                <p:cNvPr id="275" name="Freeform 116"/>
                <p:cNvSpPr>
                  <a:spLocks/>
                </p:cNvSpPr>
                <p:nvPr/>
              </p:nvSpPr>
              <p:spPr bwMode="auto">
                <a:xfrm>
                  <a:off x="3055" y="2088"/>
                  <a:ext cx="553" cy="204"/>
                </a:xfrm>
                <a:custGeom>
                  <a:avLst/>
                  <a:gdLst>
                    <a:gd name="T0" fmla="*/ 1279 w 234"/>
                    <a:gd name="T1" fmla="*/ 455 h 86"/>
                    <a:gd name="T2" fmla="*/ 541 w 234"/>
                    <a:gd name="T3" fmla="*/ 28 h 86"/>
                    <a:gd name="T4" fmla="*/ 442 w 234"/>
                    <a:gd name="T5" fmla="*/ 28 h 86"/>
                    <a:gd name="T6" fmla="*/ 21 w 234"/>
                    <a:gd name="T7" fmla="*/ 270 h 86"/>
                    <a:gd name="T8" fmla="*/ 5 w 234"/>
                    <a:gd name="T9" fmla="*/ 292 h 86"/>
                    <a:gd name="T10" fmla="*/ 21 w 234"/>
                    <a:gd name="T11" fmla="*/ 259 h 86"/>
                    <a:gd name="T12" fmla="*/ 442 w 234"/>
                    <a:gd name="T13" fmla="*/ 17 h 86"/>
                    <a:gd name="T14" fmla="*/ 541 w 234"/>
                    <a:gd name="T15" fmla="*/ 17 h 86"/>
                    <a:gd name="T16" fmla="*/ 1279 w 234"/>
                    <a:gd name="T17" fmla="*/ 444 h 86"/>
                    <a:gd name="T18" fmla="*/ 1302 w 234"/>
                    <a:gd name="T19" fmla="*/ 484 h 86"/>
                    <a:gd name="T20" fmla="*/ 1279 w 234"/>
                    <a:gd name="T21" fmla="*/ 455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86"/>
                    <a:gd name="T35" fmla="*/ 234 w 234"/>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86">
                      <a:moveTo>
                        <a:pt x="229" y="81"/>
                      </a:moveTo>
                      <a:cubicBezTo>
                        <a:pt x="97" y="5"/>
                        <a:pt x="97" y="5"/>
                        <a:pt x="97" y="5"/>
                      </a:cubicBezTo>
                      <a:cubicBezTo>
                        <a:pt x="92" y="2"/>
                        <a:pt x="84" y="2"/>
                        <a:pt x="79" y="5"/>
                      </a:cubicBezTo>
                      <a:cubicBezTo>
                        <a:pt x="4" y="48"/>
                        <a:pt x="4" y="48"/>
                        <a:pt x="4" y="48"/>
                      </a:cubicBezTo>
                      <a:cubicBezTo>
                        <a:pt x="2" y="49"/>
                        <a:pt x="1" y="50"/>
                        <a:pt x="1" y="52"/>
                      </a:cubicBezTo>
                      <a:cubicBezTo>
                        <a:pt x="0" y="50"/>
                        <a:pt x="1" y="47"/>
                        <a:pt x="4" y="46"/>
                      </a:cubicBezTo>
                      <a:cubicBezTo>
                        <a:pt x="79" y="3"/>
                        <a:pt x="79" y="3"/>
                        <a:pt x="79" y="3"/>
                      </a:cubicBezTo>
                      <a:cubicBezTo>
                        <a:pt x="84" y="0"/>
                        <a:pt x="92" y="0"/>
                        <a:pt x="97" y="3"/>
                      </a:cubicBezTo>
                      <a:cubicBezTo>
                        <a:pt x="229" y="79"/>
                        <a:pt x="229" y="79"/>
                        <a:pt x="229" y="79"/>
                      </a:cubicBezTo>
                      <a:cubicBezTo>
                        <a:pt x="232" y="81"/>
                        <a:pt x="234" y="83"/>
                        <a:pt x="233" y="86"/>
                      </a:cubicBezTo>
                      <a:cubicBezTo>
                        <a:pt x="233" y="84"/>
                        <a:pt x="231" y="83"/>
                        <a:pt x="229" y="81"/>
                      </a:cubicBezTo>
                      <a:close/>
                    </a:path>
                  </a:pathLst>
                </a:custGeom>
                <a:solidFill>
                  <a:srgbClr val="000000"/>
                </a:solidFill>
                <a:ln w="9525">
                  <a:noFill/>
                  <a:round/>
                  <a:headEnd/>
                  <a:tailEnd/>
                </a:ln>
              </p:spPr>
              <p:txBody>
                <a:bodyPr/>
                <a:lstStyle/>
                <a:p>
                  <a:endParaRPr lang="en-US"/>
                </a:p>
              </p:txBody>
            </p:sp>
            <p:sp>
              <p:nvSpPr>
                <p:cNvPr id="276" name="Freeform 117"/>
                <p:cNvSpPr>
                  <a:spLocks/>
                </p:cNvSpPr>
                <p:nvPr/>
              </p:nvSpPr>
              <p:spPr bwMode="auto">
                <a:xfrm>
                  <a:off x="3256" y="1639"/>
                  <a:ext cx="411" cy="650"/>
                </a:xfrm>
                <a:custGeom>
                  <a:avLst/>
                  <a:gdLst>
                    <a:gd name="T0" fmla="*/ 0 w 411"/>
                    <a:gd name="T1" fmla="*/ 0 h 650"/>
                    <a:gd name="T2" fmla="*/ 411 w 411"/>
                    <a:gd name="T3" fmla="*/ 237 h 650"/>
                    <a:gd name="T4" fmla="*/ 411 w 411"/>
                    <a:gd name="T5" fmla="*/ 650 h 650"/>
                    <a:gd name="T6" fmla="*/ 0 w 411"/>
                    <a:gd name="T7" fmla="*/ 414 h 650"/>
                    <a:gd name="T8" fmla="*/ 0 w 411"/>
                    <a:gd name="T9" fmla="*/ 0 h 650"/>
                    <a:gd name="T10" fmla="*/ 0 60000 65536"/>
                    <a:gd name="T11" fmla="*/ 0 60000 65536"/>
                    <a:gd name="T12" fmla="*/ 0 60000 65536"/>
                    <a:gd name="T13" fmla="*/ 0 60000 65536"/>
                    <a:gd name="T14" fmla="*/ 0 60000 65536"/>
                    <a:gd name="T15" fmla="*/ 0 w 411"/>
                    <a:gd name="T16" fmla="*/ 0 h 650"/>
                    <a:gd name="T17" fmla="*/ 411 w 411"/>
                    <a:gd name="T18" fmla="*/ 650 h 650"/>
                  </a:gdLst>
                  <a:ahLst/>
                  <a:cxnLst>
                    <a:cxn ang="T10">
                      <a:pos x="T0" y="T1"/>
                    </a:cxn>
                    <a:cxn ang="T11">
                      <a:pos x="T2" y="T3"/>
                    </a:cxn>
                    <a:cxn ang="T12">
                      <a:pos x="T4" y="T5"/>
                    </a:cxn>
                    <a:cxn ang="T13">
                      <a:pos x="T6" y="T7"/>
                    </a:cxn>
                    <a:cxn ang="T14">
                      <a:pos x="T8" y="T9"/>
                    </a:cxn>
                  </a:cxnLst>
                  <a:rect l="T15" t="T16" r="T17" b="T18"/>
                  <a:pathLst>
                    <a:path w="411" h="650">
                      <a:moveTo>
                        <a:pt x="0" y="0"/>
                      </a:moveTo>
                      <a:lnTo>
                        <a:pt x="411" y="237"/>
                      </a:lnTo>
                      <a:lnTo>
                        <a:pt x="411" y="650"/>
                      </a:lnTo>
                      <a:lnTo>
                        <a:pt x="0" y="414"/>
                      </a:lnTo>
                      <a:lnTo>
                        <a:pt x="0" y="0"/>
                      </a:lnTo>
                      <a:close/>
                    </a:path>
                  </a:pathLst>
                </a:custGeom>
                <a:solidFill>
                  <a:srgbClr val="CCCCCC"/>
                </a:solidFill>
                <a:ln w="9525">
                  <a:noFill/>
                  <a:round/>
                  <a:headEnd/>
                  <a:tailEnd/>
                </a:ln>
              </p:spPr>
              <p:txBody>
                <a:bodyPr/>
                <a:lstStyle/>
                <a:p>
                  <a:endParaRPr lang="en-US"/>
                </a:p>
              </p:txBody>
            </p:sp>
            <p:sp>
              <p:nvSpPr>
                <p:cNvPr id="277" name="Freeform 118"/>
                <p:cNvSpPr>
                  <a:spLocks/>
                </p:cNvSpPr>
                <p:nvPr/>
              </p:nvSpPr>
              <p:spPr bwMode="auto">
                <a:xfrm>
                  <a:off x="3284" y="1687"/>
                  <a:ext cx="357" cy="560"/>
                </a:xfrm>
                <a:custGeom>
                  <a:avLst/>
                  <a:gdLst>
                    <a:gd name="T0" fmla="*/ 0 w 357"/>
                    <a:gd name="T1" fmla="*/ 0 h 560"/>
                    <a:gd name="T2" fmla="*/ 357 w 357"/>
                    <a:gd name="T3" fmla="*/ 205 h 560"/>
                    <a:gd name="T4" fmla="*/ 357 w 357"/>
                    <a:gd name="T5" fmla="*/ 560 h 560"/>
                    <a:gd name="T6" fmla="*/ 0 w 357"/>
                    <a:gd name="T7" fmla="*/ 354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4"/>
                      </a:lnTo>
                      <a:lnTo>
                        <a:pt x="0" y="0"/>
                      </a:lnTo>
                      <a:close/>
                    </a:path>
                  </a:pathLst>
                </a:custGeom>
                <a:solidFill>
                  <a:srgbClr val="678BA8"/>
                </a:solidFill>
                <a:ln w="9525">
                  <a:noFill/>
                  <a:round/>
                  <a:headEnd/>
                  <a:tailEnd/>
                </a:ln>
              </p:spPr>
              <p:txBody>
                <a:bodyPr/>
                <a:lstStyle/>
                <a:p>
                  <a:endParaRPr lang="en-US"/>
                </a:p>
              </p:txBody>
            </p:sp>
            <p:sp>
              <p:nvSpPr>
                <p:cNvPr id="278" name="Freeform 119"/>
                <p:cNvSpPr>
                  <a:spLocks/>
                </p:cNvSpPr>
                <p:nvPr/>
              </p:nvSpPr>
              <p:spPr bwMode="auto">
                <a:xfrm>
                  <a:off x="3284" y="1687"/>
                  <a:ext cx="357" cy="560"/>
                </a:xfrm>
                <a:custGeom>
                  <a:avLst/>
                  <a:gdLst>
                    <a:gd name="T0" fmla="*/ 5 w 357"/>
                    <a:gd name="T1" fmla="*/ 2 h 560"/>
                    <a:gd name="T2" fmla="*/ 5 w 357"/>
                    <a:gd name="T3" fmla="*/ 349 h 560"/>
                    <a:gd name="T4" fmla="*/ 357 w 357"/>
                    <a:gd name="T5" fmla="*/ 553 h 560"/>
                    <a:gd name="T6" fmla="*/ 357 w 357"/>
                    <a:gd name="T7" fmla="*/ 560 h 560"/>
                    <a:gd name="T8" fmla="*/ 0 w 357"/>
                    <a:gd name="T9" fmla="*/ 354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9"/>
                      </a:lnTo>
                      <a:lnTo>
                        <a:pt x="357" y="553"/>
                      </a:lnTo>
                      <a:lnTo>
                        <a:pt x="357" y="560"/>
                      </a:lnTo>
                      <a:lnTo>
                        <a:pt x="0" y="354"/>
                      </a:lnTo>
                      <a:lnTo>
                        <a:pt x="0" y="0"/>
                      </a:lnTo>
                      <a:lnTo>
                        <a:pt x="5" y="2"/>
                      </a:lnTo>
                      <a:close/>
                    </a:path>
                  </a:pathLst>
                </a:custGeom>
                <a:solidFill>
                  <a:srgbClr val="FFFFFF"/>
                </a:solidFill>
                <a:ln w="9525">
                  <a:noFill/>
                  <a:round/>
                  <a:headEnd/>
                  <a:tailEnd/>
                </a:ln>
              </p:spPr>
              <p:txBody>
                <a:bodyPr/>
                <a:lstStyle/>
                <a:p>
                  <a:endParaRPr lang="en-US"/>
                </a:p>
              </p:txBody>
            </p:sp>
            <p:sp>
              <p:nvSpPr>
                <p:cNvPr id="279" name="Line 120"/>
                <p:cNvSpPr>
                  <a:spLocks noChangeShapeType="1"/>
                </p:cNvSpPr>
                <p:nvPr/>
              </p:nvSpPr>
              <p:spPr bwMode="auto">
                <a:xfrm>
                  <a:off x="2925" y="2284"/>
                  <a:ext cx="125" cy="74"/>
                </a:xfrm>
                <a:prstGeom prst="line">
                  <a:avLst/>
                </a:prstGeom>
                <a:noFill/>
                <a:ln w="11113" cap="rnd">
                  <a:solidFill>
                    <a:srgbClr val="000000"/>
                  </a:solidFill>
                  <a:round/>
                  <a:headEnd/>
                  <a:tailEnd/>
                </a:ln>
              </p:spPr>
              <p:txBody>
                <a:bodyPr/>
                <a:lstStyle/>
                <a:p>
                  <a:endParaRPr lang="en-US"/>
                </a:p>
              </p:txBody>
            </p:sp>
            <p:sp>
              <p:nvSpPr>
                <p:cNvPr id="280" name="Line 121"/>
                <p:cNvSpPr>
                  <a:spLocks noChangeShapeType="1"/>
                </p:cNvSpPr>
                <p:nvPr/>
              </p:nvSpPr>
              <p:spPr bwMode="auto">
                <a:xfrm>
                  <a:off x="3237" y="2114"/>
                  <a:ext cx="326" cy="189"/>
                </a:xfrm>
                <a:prstGeom prst="line">
                  <a:avLst/>
                </a:prstGeom>
                <a:noFill/>
                <a:ln w="7938" cap="rnd">
                  <a:solidFill>
                    <a:srgbClr val="000000"/>
                  </a:solidFill>
                  <a:miter lim="800000"/>
                  <a:headEnd/>
                  <a:tailEnd/>
                </a:ln>
              </p:spPr>
              <p:txBody>
                <a:bodyPr/>
                <a:lstStyle/>
                <a:p>
                  <a:endParaRPr lang="en-US"/>
                </a:p>
              </p:txBody>
            </p:sp>
            <p:sp>
              <p:nvSpPr>
                <p:cNvPr id="281" name="Line 122"/>
                <p:cNvSpPr>
                  <a:spLocks noChangeShapeType="1"/>
                </p:cNvSpPr>
                <p:nvPr/>
              </p:nvSpPr>
              <p:spPr bwMode="auto">
                <a:xfrm>
                  <a:off x="3202" y="2136"/>
                  <a:ext cx="326" cy="189"/>
                </a:xfrm>
                <a:prstGeom prst="line">
                  <a:avLst/>
                </a:prstGeom>
                <a:noFill/>
                <a:ln w="7938" cap="rnd">
                  <a:solidFill>
                    <a:srgbClr val="000000"/>
                  </a:solidFill>
                  <a:miter lim="800000"/>
                  <a:headEnd/>
                  <a:tailEnd/>
                </a:ln>
              </p:spPr>
              <p:txBody>
                <a:bodyPr/>
                <a:lstStyle/>
                <a:p>
                  <a:endParaRPr lang="en-US"/>
                </a:p>
              </p:txBody>
            </p:sp>
            <p:sp>
              <p:nvSpPr>
                <p:cNvPr id="282" name="Line 123"/>
                <p:cNvSpPr>
                  <a:spLocks noChangeShapeType="1"/>
                </p:cNvSpPr>
                <p:nvPr/>
              </p:nvSpPr>
              <p:spPr bwMode="auto">
                <a:xfrm>
                  <a:off x="3164" y="2157"/>
                  <a:ext cx="326" cy="189"/>
                </a:xfrm>
                <a:prstGeom prst="line">
                  <a:avLst/>
                </a:prstGeom>
                <a:noFill/>
                <a:ln w="7938" cap="rnd">
                  <a:solidFill>
                    <a:srgbClr val="000000"/>
                  </a:solidFill>
                  <a:miter lim="800000"/>
                  <a:headEnd/>
                  <a:tailEnd/>
                </a:ln>
              </p:spPr>
              <p:txBody>
                <a:bodyPr/>
                <a:lstStyle/>
                <a:p>
                  <a:endParaRPr lang="en-US"/>
                </a:p>
              </p:txBody>
            </p:sp>
            <p:sp>
              <p:nvSpPr>
                <p:cNvPr id="283" name="Line 124"/>
                <p:cNvSpPr>
                  <a:spLocks noChangeShapeType="1"/>
                </p:cNvSpPr>
                <p:nvPr/>
              </p:nvSpPr>
              <p:spPr bwMode="auto">
                <a:xfrm>
                  <a:off x="3126" y="2178"/>
                  <a:ext cx="328" cy="189"/>
                </a:xfrm>
                <a:prstGeom prst="line">
                  <a:avLst/>
                </a:prstGeom>
                <a:noFill/>
                <a:ln w="7938" cap="rnd">
                  <a:solidFill>
                    <a:srgbClr val="000000"/>
                  </a:solidFill>
                  <a:miter lim="800000"/>
                  <a:headEnd/>
                  <a:tailEnd/>
                </a:ln>
              </p:spPr>
              <p:txBody>
                <a:bodyPr/>
                <a:lstStyle/>
                <a:p>
                  <a:endParaRPr lang="en-US"/>
                </a:p>
              </p:txBody>
            </p:sp>
            <p:sp>
              <p:nvSpPr>
                <p:cNvPr id="284" name="Line 125"/>
                <p:cNvSpPr>
                  <a:spLocks noChangeShapeType="1"/>
                </p:cNvSpPr>
                <p:nvPr/>
              </p:nvSpPr>
              <p:spPr bwMode="auto">
                <a:xfrm>
                  <a:off x="3090" y="2199"/>
                  <a:ext cx="327" cy="187"/>
                </a:xfrm>
                <a:prstGeom prst="line">
                  <a:avLst/>
                </a:prstGeom>
                <a:noFill/>
                <a:ln w="7938" cap="rnd">
                  <a:solidFill>
                    <a:srgbClr val="000000"/>
                  </a:solidFill>
                  <a:miter lim="800000"/>
                  <a:headEnd/>
                  <a:tailEnd/>
                </a:ln>
              </p:spPr>
              <p:txBody>
                <a:bodyPr/>
                <a:lstStyle/>
                <a:p>
                  <a:endParaRPr lang="en-US"/>
                </a:p>
              </p:txBody>
            </p:sp>
            <p:sp>
              <p:nvSpPr>
                <p:cNvPr id="285" name="Line 126"/>
                <p:cNvSpPr>
                  <a:spLocks noChangeShapeType="1"/>
                </p:cNvSpPr>
                <p:nvPr/>
              </p:nvSpPr>
              <p:spPr bwMode="auto">
                <a:xfrm>
                  <a:off x="3232" y="2117"/>
                  <a:ext cx="326" cy="189"/>
                </a:xfrm>
                <a:prstGeom prst="line">
                  <a:avLst/>
                </a:prstGeom>
                <a:noFill/>
                <a:ln w="3175" cap="rnd">
                  <a:solidFill>
                    <a:srgbClr val="FFFFFF"/>
                  </a:solidFill>
                  <a:miter lim="800000"/>
                  <a:headEnd/>
                  <a:tailEnd/>
                </a:ln>
              </p:spPr>
              <p:txBody>
                <a:bodyPr/>
                <a:lstStyle/>
                <a:p>
                  <a:endParaRPr lang="en-US"/>
                </a:p>
              </p:txBody>
            </p:sp>
            <p:sp>
              <p:nvSpPr>
                <p:cNvPr id="286" name="Line 127"/>
                <p:cNvSpPr>
                  <a:spLocks noChangeShapeType="1"/>
                </p:cNvSpPr>
                <p:nvPr/>
              </p:nvSpPr>
              <p:spPr bwMode="auto">
                <a:xfrm>
                  <a:off x="3197" y="2138"/>
                  <a:ext cx="326" cy="189"/>
                </a:xfrm>
                <a:prstGeom prst="line">
                  <a:avLst/>
                </a:prstGeom>
                <a:noFill/>
                <a:ln w="3175" cap="rnd">
                  <a:solidFill>
                    <a:srgbClr val="FFFFFF"/>
                  </a:solidFill>
                  <a:miter lim="800000"/>
                  <a:headEnd/>
                  <a:tailEnd/>
                </a:ln>
              </p:spPr>
              <p:txBody>
                <a:bodyPr/>
                <a:lstStyle/>
                <a:p>
                  <a:endParaRPr lang="en-US"/>
                </a:p>
              </p:txBody>
            </p:sp>
            <p:sp>
              <p:nvSpPr>
                <p:cNvPr id="287" name="Line 128"/>
                <p:cNvSpPr>
                  <a:spLocks noChangeShapeType="1"/>
                </p:cNvSpPr>
                <p:nvPr/>
              </p:nvSpPr>
              <p:spPr bwMode="auto">
                <a:xfrm>
                  <a:off x="3159" y="2159"/>
                  <a:ext cx="326" cy="189"/>
                </a:xfrm>
                <a:prstGeom prst="line">
                  <a:avLst/>
                </a:prstGeom>
                <a:noFill/>
                <a:ln w="3175" cap="rnd">
                  <a:solidFill>
                    <a:srgbClr val="FFFFFF"/>
                  </a:solidFill>
                  <a:miter lim="800000"/>
                  <a:headEnd/>
                  <a:tailEnd/>
                </a:ln>
              </p:spPr>
              <p:txBody>
                <a:bodyPr/>
                <a:lstStyle/>
                <a:p>
                  <a:endParaRPr lang="en-US"/>
                </a:p>
              </p:txBody>
            </p:sp>
            <p:sp>
              <p:nvSpPr>
                <p:cNvPr id="288" name="Line 129"/>
                <p:cNvSpPr>
                  <a:spLocks noChangeShapeType="1"/>
                </p:cNvSpPr>
                <p:nvPr/>
              </p:nvSpPr>
              <p:spPr bwMode="auto">
                <a:xfrm>
                  <a:off x="3124" y="2180"/>
                  <a:ext cx="326" cy="189"/>
                </a:xfrm>
                <a:prstGeom prst="line">
                  <a:avLst/>
                </a:prstGeom>
                <a:noFill/>
                <a:ln w="3175" cap="rnd">
                  <a:solidFill>
                    <a:srgbClr val="FFFFFF"/>
                  </a:solidFill>
                  <a:miter lim="800000"/>
                  <a:headEnd/>
                  <a:tailEnd/>
                </a:ln>
              </p:spPr>
              <p:txBody>
                <a:bodyPr/>
                <a:lstStyle/>
                <a:p>
                  <a:endParaRPr lang="en-US"/>
                </a:p>
              </p:txBody>
            </p:sp>
            <p:sp>
              <p:nvSpPr>
                <p:cNvPr id="289" name="Line 130"/>
                <p:cNvSpPr>
                  <a:spLocks noChangeShapeType="1"/>
                </p:cNvSpPr>
                <p:nvPr/>
              </p:nvSpPr>
              <p:spPr bwMode="auto">
                <a:xfrm>
                  <a:off x="3086" y="2202"/>
                  <a:ext cx="326" cy="189"/>
                </a:xfrm>
                <a:prstGeom prst="line">
                  <a:avLst/>
                </a:prstGeom>
                <a:noFill/>
                <a:ln w="3175" cap="rnd">
                  <a:solidFill>
                    <a:srgbClr val="FFFFFF"/>
                  </a:solidFill>
                  <a:miter lim="800000"/>
                  <a:headEnd/>
                  <a:tailEnd/>
                </a:ln>
              </p:spPr>
              <p:txBody>
                <a:bodyPr/>
                <a:lstStyle/>
                <a:p>
                  <a:endParaRPr lang="en-US"/>
                </a:p>
              </p:txBody>
            </p:sp>
            <p:sp>
              <p:nvSpPr>
                <p:cNvPr id="290" name="Freeform 131"/>
                <p:cNvSpPr>
                  <a:spLocks/>
                </p:cNvSpPr>
                <p:nvPr/>
              </p:nvSpPr>
              <p:spPr bwMode="auto">
                <a:xfrm>
                  <a:off x="3086" y="2296"/>
                  <a:ext cx="149" cy="85"/>
                </a:xfrm>
                <a:custGeom>
                  <a:avLst/>
                  <a:gdLst>
                    <a:gd name="T0" fmla="*/ 319 w 63"/>
                    <a:gd name="T1" fmla="*/ 144 h 36"/>
                    <a:gd name="T2" fmla="*/ 319 w 63"/>
                    <a:gd name="T3" fmla="*/ 78 h 36"/>
                    <a:gd name="T4" fmla="*/ 213 w 63"/>
                    <a:gd name="T5" fmla="*/ 17 h 36"/>
                    <a:gd name="T6" fmla="*/ 95 w 63"/>
                    <a:gd name="T7" fmla="*/ 17 h 36"/>
                    <a:gd name="T8" fmla="*/ 33 w 63"/>
                    <a:gd name="T9" fmla="*/ 50 h 36"/>
                    <a:gd name="T10" fmla="*/ 33 w 63"/>
                    <a:gd name="T11" fmla="*/ 118 h 36"/>
                    <a:gd name="T12" fmla="*/ 144 w 63"/>
                    <a:gd name="T13" fmla="*/ 179 h 36"/>
                    <a:gd name="T14" fmla="*/ 258 w 63"/>
                    <a:gd name="T15" fmla="*/ 179 h 36"/>
                    <a:gd name="T16" fmla="*/ 319 w 63"/>
                    <a:gd name="T17" fmla="*/ 144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6"/>
                    <a:gd name="T29" fmla="*/ 63 w 6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6">
                      <a:moveTo>
                        <a:pt x="57" y="26"/>
                      </a:moveTo>
                      <a:cubicBezTo>
                        <a:pt x="63" y="23"/>
                        <a:pt x="63" y="17"/>
                        <a:pt x="57" y="14"/>
                      </a:cubicBezTo>
                      <a:cubicBezTo>
                        <a:pt x="38" y="3"/>
                        <a:pt x="38" y="3"/>
                        <a:pt x="38" y="3"/>
                      </a:cubicBezTo>
                      <a:cubicBezTo>
                        <a:pt x="32" y="0"/>
                        <a:pt x="23" y="0"/>
                        <a:pt x="17" y="3"/>
                      </a:cubicBezTo>
                      <a:cubicBezTo>
                        <a:pt x="6" y="9"/>
                        <a:pt x="6" y="9"/>
                        <a:pt x="6" y="9"/>
                      </a:cubicBezTo>
                      <a:cubicBezTo>
                        <a:pt x="0" y="12"/>
                        <a:pt x="0" y="18"/>
                        <a:pt x="6" y="21"/>
                      </a:cubicBezTo>
                      <a:cubicBezTo>
                        <a:pt x="26" y="32"/>
                        <a:pt x="26" y="32"/>
                        <a:pt x="26" y="32"/>
                      </a:cubicBezTo>
                      <a:cubicBezTo>
                        <a:pt x="31" y="36"/>
                        <a:pt x="41" y="36"/>
                        <a:pt x="46" y="32"/>
                      </a:cubicBezTo>
                      <a:lnTo>
                        <a:pt x="57" y="26"/>
                      </a:lnTo>
                      <a:close/>
                    </a:path>
                  </a:pathLst>
                </a:custGeom>
                <a:solidFill>
                  <a:srgbClr val="7F7F7F"/>
                </a:solidFill>
                <a:ln w="9525">
                  <a:noFill/>
                  <a:round/>
                  <a:headEnd/>
                  <a:tailEnd/>
                </a:ln>
              </p:spPr>
              <p:txBody>
                <a:bodyPr/>
                <a:lstStyle/>
                <a:p>
                  <a:endParaRPr lang="en-US"/>
                </a:p>
              </p:txBody>
            </p:sp>
            <p:sp>
              <p:nvSpPr>
                <p:cNvPr id="291" name="Freeform 132"/>
                <p:cNvSpPr>
                  <a:spLocks/>
                </p:cNvSpPr>
                <p:nvPr/>
              </p:nvSpPr>
              <p:spPr bwMode="auto">
                <a:xfrm>
                  <a:off x="3088" y="2296"/>
                  <a:ext cx="144" cy="50"/>
                </a:xfrm>
                <a:custGeom>
                  <a:avLst/>
                  <a:gdLst>
                    <a:gd name="T0" fmla="*/ 312 w 61"/>
                    <a:gd name="T1" fmla="*/ 90 h 21"/>
                    <a:gd name="T2" fmla="*/ 205 w 61"/>
                    <a:gd name="T3" fmla="*/ 29 h 21"/>
                    <a:gd name="T4" fmla="*/ 90 w 61"/>
                    <a:gd name="T5" fmla="*/ 29 h 21"/>
                    <a:gd name="T6" fmla="*/ 28 w 61"/>
                    <a:gd name="T7" fmla="*/ 62 h 21"/>
                    <a:gd name="T8" fmla="*/ 5 w 61"/>
                    <a:gd name="T9" fmla="*/ 90 h 21"/>
                    <a:gd name="T10" fmla="*/ 28 w 61"/>
                    <a:gd name="T11" fmla="*/ 50 h 21"/>
                    <a:gd name="T12" fmla="*/ 90 w 61"/>
                    <a:gd name="T13" fmla="*/ 17 h 21"/>
                    <a:gd name="T14" fmla="*/ 205 w 61"/>
                    <a:gd name="T15" fmla="*/ 17 h 21"/>
                    <a:gd name="T16" fmla="*/ 312 w 61"/>
                    <a:gd name="T17" fmla="*/ 79 h 21"/>
                    <a:gd name="T18" fmla="*/ 340 w 61"/>
                    <a:gd name="T19" fmla="*/ 119 h 21"/>
                    <a:gd name="T20" fmla="*/ 312 w 61"/>
                    <a:gd name="T21" fmla="*/ 9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1"/>
                    <a:gd name="T35" fmla="*/ 61 w 6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1">
                      <a:moveTo>
                        <a:pt x="56" y="16"/>
                      </a:moveTo>
                      <a:cubicBezTo>
                        <a:pt x="37" y="5"/>
                        <a:pt x="37" y="5"/>
                        <a:pt x="37" y="5"/>
                      </a:cubicBezTo>
                      <a:cubicBezTo>
                        <a:pt x="31" y="1"/>
                        <a:pt x="22" y="1"/>
                        <a:pt x="16" y="5"/>
                      </a:cubicBezTo>
                      <a:cubicBezTo>
                        <a:pt x="5" y="11"/>
                        <a:pt x="5" y="11"/>
                        <a:pt x="5" y="11"/>
                      </a:cubicBezTo>
                      <a:cubicBezTo>
                        <a:pt x="3" y="12"/>
                        <a:pt x="1" y="14"/>
                        <a:pt x="1" y="16"/>
                      </a:cubicBezTo>
                      <a:cubicBezTo>
                        <a:pt x="0" y="14"/>
                        <a:pt x="2" y="11"/>
                        <a:pt x="5" y="9"/>
                      </a:cubicBezTo>
                      <a:cubicBezTo>
                        <a:pt x="16" y="3"/>
                        <a:pt x="16" y="3"/>
                        <a:pt x="16" y="3"/>
                      </a:cubicBezTo>
                      <a:cubicBezTo>
                        <a:pt x="22" y="0"/>
                        <a:pt x="31" y="0"/>
                        <a:pt x="37" y="3"/>
                      </a:cubicBezTo>
                      <a:cubicBezTo>
                        <a:pt x="56" y="14"/>
                        <a:pt x="56" y="14"/>
                        <a:pt x="56" y="14"/>
                      </a:cubicBezTo>
                      <a:cubicBezTo>
                        <a:pt x="60" y="16"/>
                        <a:pt x="61" y="19"/>
                        <a:pt x="61" y="21"/>
                      </a:cubicBezTo>
                      <a:cubicBezTo>
                        <a:pt x="60" y="19"/>
                        <a:pt x="59" y="17"/>
                        <a:pt x="56" y="16"/>
                      </a:cubicBezTo>
                      <a:close/>
                    </a:path>
                  </a:pathLst>
                </a:custGeom>
                <a:solidFill>
                  <a:srgbClr val="000000"/>
                </a:solidFill>
                <a:ln w="9525">
                  <a:noFill/>
                  <a:round/>
                  <a:headEnd/>
                  <a:tailEnd/>
                </a:ln>
              </p:spPr>
              <p:txBody>
                <a:bodyPr/>
                <a:lstStyle/>
                <a:p>
                  <a:endParaRPr lang="en-US"/>
                </a:p>
              </p:txBody>
            </p:sp>
            <p:sp>
              <p:nvSpPr>
                <p:cNvPr id="292" name="Line 133"/>
                <p:cNvSpPr>
                  <a:spLocks noChangeShapeType="1"/>
                </p:cNvSpPr>
                <p:nvPr/>
              </p:nvSpPr>
              <p:spPr bwMode="auto">
                <a:xfrm>
                  <a:off x="3256" y="2053"/>
                  <a:ext cx="411" cy="236"/>
                </a:xfrm>
                <a:prstGeom prst="line">
                  <a:avLst/>
                </a:prstGeom>
                <a:noFill/>
                <a:ln w="7938" cap="rnd">
                  <a:solidFill>
                    <a:srgbClr val="333333"/>
                  </a:solidFill>
                  <a:round/>
                  <a:headEnd/>
                  <a:tailEnd/>
                </a:ln>
              </p:spPr>
              <p:txBody>
                <a:bodyPr/>
                <a:lstStyle/>
                <a:p>
                  <a:endParaRPr lang="en-US"/>
                </a:p>
              </p:txBody>
            </p:sp>
            <p:sp>
              <p:nvSpPr>
                <p:cNvPr id="293" name="Freeform 134"/>
                <p:cNvSpPr>
                  <a:spLocks/>
                </p:cNvSpPr>
                <p:nvPr/>
              </p:nvSpPr>
              <p:spPr bwMode="auto">
                <a:xfrm>
                  <a:off x="3256" y="1630"/>
                  <a:ext cx="425" cy="246"/>
                </a:xfrm>
                <a:custGeom>
                  <a:avLst/>
                  <a:gdLst>
                    <a:gd name="T0" fmla="*/ 66 w 180"/>
                    <a:gd name="T1" fmla="*/ 17 h 104"/>
                    <a:gd name="T2" fmla="*/ 1003 w 180"/>
                    <a:gd name="T3" fmla="*/ 561 h 104"/>
                    <a:gd name="T4" fmla="*/ 970 w 180"/>
                    <a:gd name="T5" fmla="*/ 582 h 104"/>
                    <a:gd name="T6" fmla="*/ 0 w 180"/>
                    <a:gd name="T7" fmla="*/ 21 h 104"/>
                    <a:gd name="T8" fmla="*/ 66 w 180"/>
                    <a:gd name="T9" fmla="*/ 17 h 104"/>
                    <a:gd name="T10" fmla="*/ 0 60000 65536"/>
                    <a:gd name="T11" fmla="*/ 0 60000 65536"/>
                    <a:gd name="T12" fmla="*/ 0 60000 65536"/>
                    <a:gd name="T13" fmla="*/ 0 60000 65536"/>
                    <a:gd name="T14" fmla="*/ 0 60000 65536"/>
                    <a:gd name="T15" fmla="*/ 0 w 180"/>
                    <a:gd name="T16" fmla="*/ 0 h 104"/>
                    <a:gd name="T17" fmla="*/ 180 w 180"/>
                    <a:gd name="T18" fmla="*/ 104 h 104"/>
                  </a:gdLst>
                  <a:ahLst/>
                  <a:cxnLst>
                    <a:cxn ang="T10">
                      <a:pos x="T0" y="T1"/>
                    </a:cxn>
                    <a:cxn ang="T11">
                      <a:pos x="T2" y="T3"/>
                    </a:cxn>
                    <a:cxn ang="T12">
                      <a:pos x="T4" y="T5"/>
                    </a:cxn>
                    <a:cxn ang="T13">
                      <a:pos x="T6" y="T7"/>
                    </a:cxn>
                    <a:cxn ang="T14">
                      <a:pos x="T8" y="T9"/>
                    </a:cxn>
                  </a:cxnLst>
                  <a:rect l="T15" t="T16" r="T17" b="T18"/>
                  <a:pathLst>
                    <a:path w="180" h="104">
                      <a:moveTo>
                        <a:pt x="12" y="3"/>
                      </a:moveTo>
                      <a:cubicBezTo>
                        <a:pt x="180" y="100"/>
                        <a:pt x="180" y="100"/>
                        <a:pt x="180" y="100"/>
                      </a:cubicBezTo>
                      <a:cubicBezTo>
                        <a:pt x="174" y="104"/>
                        <a:pt x="174" y="104"/>
                        <a:pt x="174" y="104"/>
                      </a:cubicBezTo>
                      <a:cubicBezTo>
                        <a:pt x="0" y="4"/>
                        <a:pt x="0" y="4"/>
                        <a:pt x="0" y="4"/>
                      </a:cubicBezTo>
                      <a:cubicBezTo>
                        <a:pt x="0" y="4"/>
                        <a:pt x="7" y="0"/>
                        <a:pt x="12" y="3"/>
                      </a:cubicBezTo>
                      <a:close/>
                    </a:path>
                  </a:pathLst>
                </a:custGeom>
                <a:solidFill>
                  <a:srgbClr val="E3E3E3"/>
                </a:solidFill>
                <a:ln w="9525">
                  <a:noFill/>
                  <a:round/>
                  <a:headEnd/>
                  <a:tailEnd/>
                </a:ln>
              </p:spPr>
              <p:txBody>
                <a:bodyPr/>
                <a:lstStyle/>
                <a:p>
                  <a:endParaRPr lang="en-US"/>
                </a:p>
              </p:txBody>
            </p:sp>
            <p:sp>
              <p:nvSpPr>
                <p:cNvPr id="294" name="Freeform 135"/>
                <p:cNvSpPr>
                  <a:spLocks/>
                </p:cNvSpPr>
                <p:nvPr/>
              </p:nvSpPr>
              <p:spPr bwMode="auto">
                <a:xfrm>
                  <a:off x="3627" y="2315"/>
                  <a:ext cx="14" cy="21"/>
                </a:xfrm>
                <a:custGeom>
                  <a:avLst/>
                  <a:gdLst>
                    <a:gd name="T0" fmla="*/ 0 w 6"/>
                    <a:gd name="T1" fmla="*/ 33 h 9"/>
                    <a:gd name="T2" fmla="*/ 16 w 6"/>
                    <a:gd name="T3" fmla="*/ 44 h 9"/>
                    <a:gd name="T4" fmla="*/ 33 w 6"/>
                    <a:gd name="T5" fmla="*/ 16 h 9"/>
                    <a:gd name="T6" fmla="*/ 16 w 6"/>
                    <a:gd name="T7" fmla="*/ 5 h 9"/>
                    <a:gd name="T8" fmla="*/ 0 w 6"/>
                    <a:gd name="T9" fmla="*/ 33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cubicBezTo>
                        <a:pt x="0" y="9"/>
                        <a:pt x="1" y="9"/>
                        <a:pt x="3" y="8"/>
                      </a:cubicBezTo>
                      <a:cubicBezTo>
                        <a:pt x="5" y="7"/>
                        <a:pt x="6" y="5"/>
                        <a:pt x="6" y="3"/>
                      </a:cubicBezTo>
                      <a:cubicBezTo>
                        <a:pt x="6" y="0"/>
                        <a:pt x="5" y="0"/>
                        <a:pt x="3" y="1"/>
                      </a:cubicBezTo>
                      <a:cubicBezTo>
                        <a:pt x="1" y="2"/>
                        <a:pt x="0" y="4"/>
                        <a:pt x="0" y="6"/>
                      </a:cubicBezTo>
                      <a:close/>
                    </a:path>
                  </a:pathLst>
                </a:custGeom>
                <a:solidFill>
                  <a:srgbClr val="000000"/>
                </a:solidFill>
                <a:ln w="9525">
                  <a:noFill/>
                  <a:round/>
                  <a:headEnd/>
                  <a:tailEnd/>
                </a:ln>
              </p:spPr>
              <p:txBody>
                <a:bodyPr/>
                <a:lstStyle/>
                <a:p>
                  <a:endParaRPr lang="en-US"/>
                </a:p>
              </p:txBody>
            </p:sp>
            <p:sp>
              <p:nvSpPr>
                <p:cNvPr id="295" name="Freeform 136"/>
                <p:cNvSpPr>
                  <a:spLocks/>
                </p:cNvSpPr>
                <p:nvPr/>
              </p:nvSpPr>
              <p:spPr bwMode="auto">
                <a:xfrm>
                  <a:off x="3603" y="2327"/>
                  <a:ext cx="14" cy="24"/>
                </a:xfrm>
                <a:custGeom>
                  <a:avLst/>
                  <a:gdLst>
                    <a:gd name="T0" fmla="*/ 0 w 6"/>
                    <a:gd name="T1" fmla="*/ 41 h 10"/>
                    <a:gd name="T2" fmla="*/ 16 w 6"/>
                    <a:gd name="T3" fmla="*/ 53 h 10"/>
                    <a:gd name="T4" fmla="*/ 33 w 6"/>
                    <a:gd name="T5" fmla="*/ 17 h 10"/>
                    <a:gd name="T6" fmla="*/ 16 w 6"/>
                    <a:gd name="T7" fmla="*/ 5 h 10"/>
                    <a:gd name="T8" fmla="*/ 0 w 6"/>
                    <a:gd name="T9" fmla="*/ 41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7"/>
                      </a:moveTo>
                      <a:cubicBezTo>
                        <a:pt x="0" y="9"/>
                        <a:pt x="1" y="10"/>
                        <a:pt x="3" y="9"/>
                      </a:cubicBezTo>
                      <a:cubicBezTo>
                        <a:pt x="5" y="8"/>
                        <a:pt x="6" y="5"/>
                        <a:pt x="6" y="3"/>
                      </a:cubicBezTo>
                      <a:cubicBezTo>
                        <a:pt x="6" y="1"/>
                        <a:pt x="5" y="0"/>
                        <a:pt x="3" y="1"/>
                      </a:cubicBezTo>
                      <a:cubicBezTo>
                        <a:pt x="1" y="2"/>
                        <a:pt x="0" y="5"/>
                        <a:pt x="0" y="7"/>
                      </a:cubicBezTo>
                      <a:close/>
                    </a:path>
                  </a:pathLst>
                </a:custGeom>
                <a:solidFill>
                  <a:srgbClr val="000000"/>
                </a:solidFill>
                <a:ln w="9525">
                  <a:noFill/>
                  <a:round/>
                  <a:headEnd/>
                  <a:tailEnd/>
                </a:ln>
              </p:spPr>
              <p:txBody>
                <a:bodyPr/>
                <a:lstStyle/>
                <a:p>
                  <a:endParaRPr lang="en-US"/>
                </a:p>
              </p:txBody>
            </p:sp>
            <p:sp>
              <p:nvSpPr>
                <p:cNvPr id="296" name="Freeform 137"/>
                <p:cNvSpPr>
                  <a:spLocks/>
                </p:cNvSpPr>
                <p:nvPr/>
              </p:nvSpPr>
              <p:spPr bwMode="auto">
                <a:xfrm>
                  <a:off x="3580" y="2341"/>
                  <a:ext cx="16" cy="24"/>
                </a:xfrm>
                <a:custGeom>
                  <a:avLst/>
                  <a:gdLst>
                    <a:gd name="T0" fmla="*/ 0 w 7"/>
                    <a:gd name="T1" fmla="*/ 41 h 10"/>
                    <a:gd name="T2" fmla="*/ 16 w 7"/>
                    <a:gd name="T3" fmla="*/ 53 h 10"/>
                    <a:gd name="T4" fmla="*/ 37 w 7"/>
                    <a:gd name="T5" fmla="*/ 17 h 10"/>
                    <a:gd name="T6" fmla="*/ 16 w 7"/>
                    <a:gd name="T7" fmla="*/ 5 h 10"/>
                    <a:gd name="T8" fmla="*/ 0 w 7"/>
                    <a:gd name="T9" fmla="*/ 41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7"/>
                      </a:moveTo>
                      <a:cubicBezTo>
                        <a:pt x="0" y="9"/>
                        <a:pt x="2" y="10"/>
                        <a:pt x="3" y="9"/>
                      </a:cubicBezTo>
                      <a:cubicBezTo>
                        <a:pt x="5" y="8"/>
                        <a:pt x="7" y="5"/>
                        <a:pt x="7" y="3"/>
                      </a:cubicBezTo>
                      <a:cubicBezTo>
                        <a:pt x="7" y="1"/>
                        <a:pt x="5" y="0"/>
                        <a:pt x="3" y="1"/>
                      </a:cubicBezTo>
                      <a:cubicBezTo>
                        <a:pt x="2" y="2"/>
                        <a:pt x="0" y="5"/>
                        <a:pt x="0" y="7"/>
                      </a:cubicBezTo>
                      <a:close/>
                    </a:path>
                  </a:pathLst>
                </a:custGeom>
                <a:solidFill>
                  <a:srgbClr val="000000"/>
                </a:solidFill>
                <a:ln w="9525">
                  <a:noFill/>
                  <a:round/>
                  <a:headEnd/>
                  <a:tailEnd/>
                </a:ln>
              </p:spPr>
              <p:txBody>
                <a:bodyPr/>
                <a:lstStyle/>
                <a:p>
                  <a:endParaRPr lang="en-US"/>
                </a:p>
              </p:txBody>
            </p:sp>
          </p:grpSp>
          <p:grpSp>
            <p:nvGrpSpPr>
              <p:cNvPr id="10" name="Group 5"/>
              <p:cNvGrpSpPr>
                <a:grpSpLocks noChangeAspect="1"/>
              </p:cNvGrpSpPr>
              <p:nvPr/>
            </p:nvGrpSpPr>
            <p:grpSpPr bwMode="auto">
              <a:xfrm>
                <a:off x="1268175" y="4791245"/>
                <a:ext cx="598033" cy="595105"/>
                <a:chOff x="276" y="1356"/>
                <a:chExt cx="1672" cy="1608"/>
              </a:xfrm>
            </p:grpSpPr>
            <p:sp>
              <p:nvSpPr>
                <p:cNvPr id="298" name="AutoShape 6"/>
                <p:cNvSpPr>
                  <a:spLocks noChangeAspect="1" noChangeArrowheads="1" noTextEdit="1"/>
                </p:cNvSpPr>
                <p:nvPr/>
              </p:nvSpPr>
              <p:spPr bwMode="auto">
                <a:xfrm>
                  <a:off x="276" y="1356"/>
                  <a:ext cx="1672" cy="1608"/>
                </a:xfrm>
                <a:prstGeom prst="rect">
                  <a:avLst/>
                </a:prstGeom>
                <a:noFill/>
                <a:ln w="9525">
                  <a:noFill/>
                  <a:miter lim="800000"/>
                  <a:headEnd/>
                  <a:tailEnd/>
                </a:ln>
              </p:spPr>
              <p:txBody>
                <a:bodyPr/>
                <a:lstStyle/>
                <a:p>
                  <a:endParaRPr lang="en-US"/>
                </a:p>
              </p:txBody>
            </p:sp>
            <p:sp>
              <p:nvSpPr>
                <p:cNvPr id="299" name="Freeform 7"/>
                <p:cNvSpPr>
                  <a:spLocks/>
                </p:cNvSpPr>
                <p:nvPr/>
              </p:nvSpPr>
              <p:spPr bwMode="auto">
                <a:xfrm>
                  <a:off x="482" y="2289"/>
                  <a:ext cx="453" cy="301"/>
                </a:xfrm>
                <a:custGeom>
                  <a:avLst/>
                  <a:gdLst>
                    <a:gd name="T0" fmla="*/ 32 w 453"/>
                    <a:gd name="T1" fmla="*/ 58 h 301"/>
                    <a:gd name="T2" fmla="*/ 12 w 453"/>
                    <a:gd name="T3" fmla="*/ 76 h 301"/>
                    <a:gd name="T4" fmla="*/ 2 w 453"/>
                    <a:gd name="T5" fmla="*/ 96 h 301"/>
                    <a:gd name="T6" fmla="*/ 0 w 453"/>
                    <a:gd name="T7" fmla="*/ 100 h 301"/>
                    <a:gd name="T8" fmla="*/ 0 w 453"/>
                    <a:gd name="T9" fmla="*/ 138 h 301"/>
                    <a:gd name="T10" fmla="*/ 8 w 453"/>
                    <a:gd name="T11" fmla="*/ 164 h 301"/>
                    <a:gd name="T12" fmla="*/ 32 w 453"/>
                    <a:gd name="T13" fmla="*/ 186 h 301"/>
                    <a:gd name="T14" fmla="*/ 217 w 453"/>
                    <a:gd name="T15" fmla="*/ 291 h 301"/>
                    <a:gd name="T16" fmla="*/ 249 w 453"/>
                    <a:gd name="T17" fmla="*/ 299 h 301"/>
                    <a:gd name="T18" fmla="*/ 285 w 453"/>
                    <a:gd name="T19" fmla="*/ 301 h 301"/>
                    <a:gd name="T20" fmla="*/ 319 w 453"/>
                    <a:gd name="T21" fmla="*/ 295 h 301"/>
                    <a:gd name="T22" fmla="*/ 347 w 453"/>
                    <a:gd name="T23" fmla="*/ 283 h 301"/>
                    <a:gd name="T24" fmla="*/ 433 w 453"/>
                    <a:gd name="T25" fmla="*/ 234 h 301"/>
                    <a:gd name="T26" fmla="*/ 451 w 453"/>
                    <a:gd name="T27" fmla="*/ 208 h 301"/>
                    <a:gd name="T28" fmla="*/ 453 w 453"/>
                    <a:gd name="T29" fmla="*/ 164 h 301"/>
                    <a:gd name="T30" fmla="*/ 445 w 453"/>
                    <a:gd name="T31" fmla="*/ 138 h 301"/>
                    <a:gd name="T32" fmla="*/ 419 w 453"/>
                    <a:gd name="T33" fmla="*/ 116 h 301"/>
                    <a:gd name="T34" fmla="*/ 233 w 453"/>
                    <a:gd name="T35" fmla="*/ 10 h 301"/>
                    <a:gd name="T36" fmla="*/ 198 w 453"/>
                    <a:gd name="T37" fmla="*/ 0 h 301"/>
                    <a:gd name="T38" fmla="*/ 158 w 453"/>
                    <a:gd name="T39" fmla="*/ 0 h 301"/>
                    <a:gd name="T40" fmla="*/ 120 w 453"/>
                    <a:gd name="T41" fmla="*/ 10 h 301"/>
                    <a:gd name="T42" fmla="*/ 4 w 453"/>
                    <a:gd name="T43" fmla="*/ 92 h 301"/>
                    <a:gd name="T44" fmla="*/ 213 w 453"/>
                    <a:gd name="T45" fmla="*/ 264 h 301"/>
                    <a:gd name="T46" fmla="*/ 36 w 453"/>
                    <a:gd name="T47" fmla="*/ 160 h 301"/>
                    <a:gd name="T48" fmla="*/ 24 w 453"/>
                    <a:gd name="T49" fmla="*/ 146 h 301"/>
                    <a:gd name="T50" fmla="*/ 22 w 453"/>
                    <a:gd name="T51" fmla="*/ 108 h 301"/>
                    <a:gd name="T52" fmla="*/ 26 w 453"/>
                    <a:gd name="T53" fmla="*/ 96 h 301"/>
                    <a:gd name="T54" fmla="*/ 36 w 453"/>
                    <a:gd name="T55" fmla="*/ 84 h 301"/>
                    <a:gd name="T56" fmla="*/ 116 w 453"/>
                    <a:gd name="T57" fmla="*/ 38 h 301"/>
                    <a:gd name="T58" fmla="*/ 144 w 453"/>
                    <a:gd name="T59" fmla="*/ 26 h 301"/>
                    <a:gd name="T60" fmla="*/ 178 w 453"/>
                    <a:gd name="T61" fmla="*/ 22 h 301"/>
                    <a:gd name="T62" fmla="*/ 210 w 453"/>
                    <a:gd name="T63" fmla="*/ 26 h 301"/>
                    <a:gd name="T64" fmla="*/ 237 w 453"/>
                    <a:gd name="T65" fmla="*/ 38 h 301"/>
                    <a:gd name="T66" fmla="*/ 417 w 453"/>
                    <a:gd name="T67" fmla="*/ 142 h 301"/>
                    <a:gd name="T68" fmla="*/ 429 w 453"/>
                    <a:gd name="T69" fmla="*/ 156 h 301"/>
                    <a:gd name="T70" fmla="*/ 429 w 453"/>
                    <a:gd name="T71" fmla="*/ 194 h 301"/>
                    <a:gd name="T72" fmla="*/ 423 w 453"/>
                    <a:gd name="T73" fmla="*/ 210 h 301"/>
                    <a:gd name="T74" fmla="*/ 407 w 453"/>
                    <a:gd name="T75" fmla="*/ 224 h 301"/>
                    <a:gd name="T76" fmla="*/ 327 w 453"/>
                    <a:gd name="T77" fmla="*/ 270 h 301"/>
                    <a:gd name="T78" fmla="*/ 299 w 453"/>
                    <a:gd name="T79" fmla="*/ 275 h 301"/>
                    <a:gd name="T80" fmla="*/ 269 w 453"/>
                    <a:gd name="T81" fmla="*/ 277 h 301"/>
                    <a:gd name="T82" fmla="*/ 239 w 453"/>
                    <a:gd name="T83" fmla="*/ 273 h 301"/>
                    <a:gd name="T84" fmla="*/ 213 w 453"/>
                    <a:gd name="T85" fmla="*/ 264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3"/>
                    <a:gd name="T130" fmla="*/ 0 h 301"/>
                    <a:gd name="T131" fmla="*/ 453 w 453"/>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3" h="301">
                      <a:moveTo>
                        <a:pt x="104" y="18"/>
                      </a:moveTo>
                      <a:lnTo>
                        <a:pt x="32" y="58"/>
                      </a:lnTo>
                      <a:lnTo>
                        <a:pt x="22" y="66"/>
                      </a:lnTo>
                      <a:lnTo>
                        <a:pt x="12" y="76"/>
                      </a:lnTo>
                      <a:lnTo>
                        <a:pt x="6" y="86"/>
                      </a:lnTo>
                      <a:lnTo>
                        <a:pt x="2" y="96"/>
                      </a:lnTo>
                      <a:lnTo>
                        <a:pt x="0" y="98"/>
                      </a:lnTo>
                      <a:lnTo>
                        <a:pt x="0" y="100"/>
                      </a:lnTo>
                      <a:lnTo>
                        <a:pt x="0" y="108"/>
                      </a:lnTo>
                      <a:lnTo>
                        <a:pt x="0" y="138"/>
                      </a:lnTo>
                      <a:lnTo>
                        <a:pt x="2" y="152"/>
                      </a:lnTo>
                      <a:lnTo>
                        <a:pt x="8" y="164"/>
                      </a:lnTo>
                      <a:lnTo>
                        <a:pt x="18" y="176"/>
                      </a:lnTo>
                      <a:lnTo>
                        <a:pt x="32" y="186"/>
                      </a:lnTo>
                      <a:lnTo>
                        <a:pt x="204" y="283"/>
                      </a:lnTo>
                      <a:lnTo>
                        <a:pt x="217" y="291"/>
                      </a:lnTo>
                      <a:lnTo>
                        <a:pt x="233" y="295"/>
                      </a:lnTo>
                      <a:lnTo>
                        <a:pt x="249" y="299"/>
                      </a:lnTo>
                      <a:lnTo>
                        <a:pt x="267" y="301"/>
                      </a:lnTo>
                      <a:lnTo>
                        <a:pt x="285" y="301"/>
                      </a:lnTo>
                      <a:lnTo>
                        <a:pt x="303" y="299"/>
                      </a:lnTo>
                      <a:lnTo>
                        <a:pt x="319" y="295"/>
                      </a:lnTo>
                      <a:lnTo>
                        <a:pt x="335" y="289"/>
                      </a:lnTo>
                      <a:lnTo>
                        <a:pt x="347" y="283"/>
                      </a:lnTo>
                      <a:lnTo>
                        <a:pt x="419" y="244"/>
                      </a:lnTo>
                      <a:lnTo>
                        <a:pt x="433" y="234"/>
                      </a:lnTo>
                      <a:lnTo>
                        <a:pt x="445" y="222"/>
                      </a:lnTo>
                      <a:lnTo>
                        <a:pt x="451" y="208"/>
                      </a:lnTo>
                      <a:lnTo>
                        <a:pt x="453" y="194"/>
                      </a:lnTo>
                      <a:lnTo>
                        <a:pt x="453" y="164"/>
                      </a:lnTo>
                      <a:lnTo>
                        <a:pt x="451" y="150"/>
                      </a:lnTo>
                      <a:lnTo>
                        <a:pt x="445" y="138"/>
                      </a:lnTo>
                      <a:lnTo>
                        <a:pt x="433" y="126"/>
                      </a:lnTo>
                      <a:lnTo>
                        <a:pt x="419" y="116"/>
                      </a:lnTo>
                      <a:lnTo>
                        <a:pt x="249" y="18"/>
                      </a:lnTo>
                      <a:lnTo>
                        <a:pt x="233" y="10"/>
                      </a:lnTo>
                      <a:lnTo>
                        <a:pt x="215" y="4"/>
                      </a:lnTo>
                      <a:lnTo>
                        <a:pt x="198" y="0"/>
                      </a:lnTo>
                      <a:lnTo>
                        <a:pt x="178" y="0"/>
                      </a:lnTo>
                      <a:lnTo>
                        <a:pt x="158" y="0"/>
                      </a:lnTo>
                      <a:lnTo>
                        <a:pt x="138" y="4"/>
                      </a:lnTo>
                      <a:lnTo>
                        <a:pt x="120" y="10"/>
                      </a:lnTo>
                      <a:lnTo>
                        <a:pt x="104" y="18"/>
                      </a:lnTo>
                      <a:lnTo>
                        <a:pt x="4" y="92"/>
                      </a:lnTo>
                      <a:lnTo>
                        <a:pt x="104" y="18"/>
                      </a:lnTo>
                      <a:lnTo>
                        <a:pt x="213" y="264"/>
                      </a:lnTo>
                      <a:lnTo>
                        <a:pt x="44" y="166"/>
                      </a:lnTo>
                      <a:lnTo>
                        <a:pt x="36" y="160"/>
                      </a:lnTo>
                      <a:lnTo>
                        <a:pt x="28" y="152"/>
                      </a:lnTo>
                      <a:lnTo>
                        <a:pt x="24" y="146"/>
                      </a:lnTo>
                      <a:lnTo>
                        <a:pt x="22" y="138"/>
                      </a:lnTo>
                      <a:lnTo>
                        <a:pt x="22" y="108"/>
                      </a:lnTo>
                      <a:lnTo>
                        <a:pt x="24" y="104"/>
                      </a:lnTo>
                      <a:lnTo>
                        <a:pt x="26" y="96"/>
                      </a:lnTo>
                      <a:lnTo>
                        <a:pt x="30" y="90"/>
                      </a:lnTo>
                      <a:lnTo>
                        <a:pt x="36" y="84"/>
                      </a:lnTo>
                      <a:lnTo>
                        <a:pt x="44" y="78"/>
                      </a:lnTo>
                      <a:lnTo>
                        <a:pt x="116" y="38"/>
                      </a:lnTo>
                      <a:lnTo>
                        <a:pt x="130" y="30"/>
                      </a:lnTo>
                      <a:lnTo>
                        <a:pt x="144" y="26"/>
                      </a:lnTo>
                      <a:lnTo>
                        <a:pt x="160" y="24"/>
                      </a:lnTo>
                      <a:lnTo>
                        <a:pt x="178" y="22"/>
                      </a:lnTo>
                      <a:lnTo>
                        <a:pt x="194" y="24"/>
                      </a:lnTo>
                      <a:lnTo>
                        <a:pt x="210" y="26"/>
                      </a:lnTo>
                      <a:lnTo>
                        <a:pt x="225" y="30"/>
                      </a:lnTo>
                      <a:lnTo>
                        <a:pt x="237" y="38"/>
                      </a:lnTo>
                      <a:lnTo>
                        <a:pt x="407" y="136"/>
                      </a:lnTo>
                      <a:lnTo>
                        <a:pt x="417" y="142"/>
                      </a:lnTo>
                      <a:lnTo>
                        <a:pt x="423" y="148"/>
                      </a:lnTo>
                      <a:lnTo>
                        <a:pt x="429" y="156"/>
                      </a:lnTo>
                      <a:lnTo>
                        <a:pt x="429" y="164"/>
                      </a:lnTo>
                      <a:lnTo>
                        <a:pt x="429" y="194"/>
                      </a:lnTo>
                      <a:lnTo>
                        <a:pt x="429" y="202"/>
                      </a:lnTo>
                      <a:lnTo>
                        <a:pt x="423" y="210"/>
                      </a:lnTo>
                      <a:lnTo>
                        <a:pt x="417" y="216"/>
                      </a:lnTo>
                      <a:lnTo>
                        <a:pt x="407" y="224"/>
                      </a:lnTo>
                      <a:lnTo>
                        <a:pt x="335" y="264"/>
                      </a:lnTo>
                      <a:lnTo>
                        <a:pt x="327" y="270"/>
                      </a:lnTo>
                      <a:lnTo>
                        <a:pt x="313" y="273"/>
                      </a:lnTo>
                      <a:lnTo>
                        <a:pt x="299" y="275"/>
                      </a:lnTo>
                      <a:lnTo>
                        <a:pt x="283" y="277"/>
                      </a:lnTo>
                      <a:lnTo>
                        <a:pt x="269" y="277"/>
                      </a:lnTo>
                      <a:lnTo>
                        <a:pt x="253" y="277"/>
                      </a:lnTo>
                      <a:lnTo>
                        <a:pt x="239" y="273"/>
                      </a:lnTo>
                      <a:lnTo>
                        <a:pt x="225" y="270"/>
                      </a:lnTo>
                      <a:lnTo>
                        <a:pt x="213" y="264"/>
                      </a:lnTo>
                      <a:lnTo>
                        <a:pt x="104" y="18"/>
                      </a:lnTo>
                      <a:close/>
                    </a:path>
                  </a:pathLst>
                </a:custGeom>
                <a:solidFill>
                  <a:srgbClr val="333333"/>
                </a:solidFill>
                <a:ln w="9525">
                  <a:noFill/>
                  <a:round/>
                  <a:headEnd/>
                  <a:tailEnd/>
                </a:ln>
              </p:spPr>
              <p:txBody>
                <a:bodyPr/>
                <a:lstStyle/>
                <a:p>
                  <a:endParaRPr lang="en-US"/>
                </a:p>
              </p:txBody>
            </p:sp>
            <p:sp>
              <p:nvSpPr>
                <p:cNvPr id="300" name="Freeform 8"/>
                <p:cNvSpPr>
                  <a:spLocks/>
                </p:cNvSpPr>
                <p:nvPr/>
              </p:nvSpPr>
              <p:spPr bwMode="auto">
                <a:xfrm>
                  <a:off x="492" y="2397"/>
                  <a:ext cx="431" cy="181"/>
                </a:xfrm>
                <a:custGeom>
                  <a:avLst/>
                  <a:gdLst>
                    <a:gd name="T0" fmla="*/ 423 w 431"/>
                    <a:gd name="T1" fmla="*/ 80 h 181"/>
                    <a:gd name="T2" fmla="*/ 415 w 431"/>
                    <a:gd name="T3" fmla="*/ 88 h 181"/>
                    <a:gd name="T4" fmla="*/ 403 w 431"/>
                    <a:gd name="T5" fmla="*/ 94 h 181"/>
                    <a:gd name="T6" fmla="*/ 331 w 431"/>
                    <a:gd name="T7" fmla="*/ 136 h 181"/>
                    <a:gd name="T8" fmla="*/ 321 w 431"/>
                    <a:gd name="T9" fmla="*/ 142 h 181"/>
                    <a:gd name="T10" fmla="*/ 307 w 431"/>
                    <a:gd name="T11" fmla="*/ 146 h 181"/>
                    <a:gd name="T12" fmla="*/ 291 w 431"/>
                    <a:gd name="T13" fmla="*/ 150 h 181"/>
                    <a:gd name="T14" fmla="*/ 275 w 431"/>
                    <a:gd name="T15" fmla="*/ 152 h 181"/>
                    <a:gd name="T16" fmla="*/ 257 w 431"/>
                    <a:gd name="T17" fmla="*/ 152 h 181"/>
                    <a:gd name="T18" fmla="*/ 241 w 431"/>
                    <a:gd name="T19" fmla="*/ 150 h 181"/>
                    <a:gd name="T20" fmla="*/ 225 w 431"/>
                    <a:gd name="T21" fmla="*/ 148 h 181"/>
                    <a:gd name="T22" fmla="*/ 211 w 431"/>
                    <a:gd name="T23" fmla="*/ 142 h 181"/>
                    <a:gd name="T24" fmla="*/ 198 w 431"/>
                    <a:gd name="T25" fmla="*/ 136 h 181"/>
                    <a:gd name="T26" fmla="*/ 154 w 431"/>
                    <a:gd name="T27" fmla="*/ 110 h 181"/>
                    <a:gd name="T28" fmla="*/ 28 w 431"/>
                    <a:gd name="T29" fmla="*/ 38 h 181"/>
                    <a:gd name="T30" fmla="*/ 18 w 431"/>
                    <a:gd name="T31" fmla="*/ 30 h 181"/>
                    <a:gd name="T32" fmla="*/ 10 w 431"/>
                    <a:gd name="T33" fmla="*/ 22 h 181"/>
                    <a:gd name="T34" fmla="*/ 4 w 431"/>
                    <a:gd name="T35" fmla="*/ 12 h 181"/>
                    <a:gd name="T36" fmla="*/ 0 w 431"/>
                    <a:gd name="T37" fmla="*/ 0 h 181"/>
                    <a:gd name="T38" fmla="*/ 0 w 431"/>
                    <a:gd name="T39" fmla="*/ 30 h 181"/>
                    <a:gd name="T40" fmla="*/ 2 w 431"/>
                    <a:gd name="T41" fmla="*/ 40 h 181"/>
                    <a:gd name="T42" fmla="*/ 8 w 431"/>
                    <a:gd name="T43" fmla="*/ 50 h 181"/>
                    <a:gd name="T44" fmla="*/ 16 w 431"/>
                    <a:gd name="T45" fmla="*/ 60 h 181"/>
                    <a:gd name="T46" fmla="*/ 28 w 431"/>
                    <a:gd name="T47" fmla="*/ 68 h 181"/>
                    <a:gd name="T48" fmla="*/ 154 w 431"/>
                    <a:gd name="T49" fmla="*/ 140 h 181"/>
                    <a:gd name="T50" fmla="*/ 198 w 431"/>
                    <a:gd name="T51" fmla="*/ 165 h 181"/>
                    <a:gd name="T52" fmla="*/ 211 w 431"/>
                    <a:gd name="T53" fmla="*/ 171 h 181"/>
                    <a:gd name="T54" fmla="*/ 225 w 431"/>
                    <a:gd name="T55" fmla="*/ 177 h 181"/>
                    <a:gd name="T56" fmla="*/ 241 w 431"/>
                    <a:gd name="T57" fmla="*/ 179 h 181"/>
                    <a:gd name="T58" fmla="*/ 257 w 431"/>
                    <a:gd name="T59" fmla="*/ 181 h 181"/>
                    <a:gd name="T60" fmla="*/ 275 w 431"/>
                    <a:gd name="T61" fmla="*/ 181 h 181"/>
                    <a:gd name="T62" fmla="*/ 291 w 431"/>
                    <a:gd name="T63" fmla="*/ 179 h 181"/>
                    <a:gd name="T64" fmla="*/ 307 w 431"/>
                    <a:gd name="T65" fmla="*/ 175 h 181"/>
                    <a:gd name="T66" fmla="*/ 321 w 431"/>
                    <a:gd name="T67" fmla="*/ 171 h 181"/>
                    <a:gd name="T68" fmla="*/ 331 w 431"/>
                    <a:gd name="T69" fmla="*/ 165 h 181"/>
                    <a:gd name="T70" fmla="*/ 403 w 431"/>
                    <a:gd name="T71" fmla="*/ 126 h 181"/>
                    <a:gd name="T72" fmla="*/ 415 w 431"/>
                    <a:gd name="T73" fmla="*/ 116 h 181"/>
                    <a:gd name="T74" fmla="*/ 425 w 431"/>
                    <a:gd name="T75" fmla="*/ 108 h 181"/>
                    <a:gd name="T76" fmla="*/ 429 w 431"/>
                    <a:gd name="T77" fmla="*/ 96 h 181"/>
                    <a:gd name="T78" fmla="*/ 431 w 431"/>
                    <a:gd name="T79" fmla="*/ 86 h 181"/>
                    <a:gd name="T80" fmla="*/ 431 w 431"/>
                    <a:gd name="T81" fmla="*/ 56 h 181"/>
                    <a:gd name="T82" fmla="*/ 429 w 431"/>
                    <a:gd name="T83" fmla="*/ 68 h 181"/>
                    <a:gd name="T84" fmla="*/ 423 w 431"/>
                    <a:gd name="T85" fmla="*/ 80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181"/>
                    <a:gd name="T131" fmla="*/ 431 w 431"/>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181">
                      <a:moveTo>
                        <a:pt x="423" y="80"/>
                      </a:moveTo>
                      <a:lnTo>
                        <a:pt x="415" y="88"/>
                      </a:lnTo>
                      <a:lnTo>
                        <a:pt x="403" y="94"/>
                      </a:lnTo>
                      <a:lnTo>
                        <a:pt x="331" y="136"/>
                      </a:lnTo>
                      <a:lnTo>
                        <a:pt x="321" y="142"/>
                      </a:lnTo>
                      <a:lnTo>
                        <a:pt x="307" y="146"/>
                      </a:lnTo>
                      <a:lnTo>
                        <a:pt x="291" y="150"/>
                      </a:lnTo>
                      <a:lnTo>
                        <a:pt x="275" y="152"/>
                      </a:lnTo>
                      <a:lnTo>
                        <a:pt x="257" y="152"/>
                      </a:lnTo>
                      <a:lnTo>
                        <a:pt x="241" y="150"/>
                      </a:lnTo>
                      <a:lnTo>
                        <a:pt x="225" y="148"/>
                      </a:lnTo>
                      <a:lnTo>
                        <a:pt x="211" y="142"/>
                      </a:lnTo>
                      <a:lnTo>
                        <a:pt x="198" y="136"/>
                      </a:lnTo>
                      <a:lnTo>
                        <a:pt x="154" y="110"/>
                      </a:lnTo>
                      <a:lnTo>
                        <a:pt x="28" y="38"/>
                      </a:lnTo>
                      <a:lnTo>
                        <a:pt x="18" y="30"/>
                      </a:lnTo>
                      <a:lnTo>
                        <a:pt x="10" y="22"/>
                      </a:lnTo>
                      <a:lnTo>
                        <a:pt x="4" y="12"/>
                      </a:lnTo>
                      <a:lnTo>
                        <a:pt x="0" y="0"/>
                      </a:lnTo>
                      <a:lnTo>
                        <a:pt x="0" y="30"/>
                      </a:lnTo>
                      <a:lnTo>
                        <a:pt x="2" y="40"/>
                      </a:lnTo>
                      <a:lnTo>
                        <a:pt x="8" y="50"/>
                      </a:lnTo>
                      <a:lnTo>
                        <a:pt x="16" y="60"/>
                      </a:lnTo>
                      <a:lnTo>
                        <a:pt x="28" y="68"/>
                      </a:lnTo>
                      <a:lnTo>
                        <a:pt x="154" y="140"/>
                      </a:lnTo>
                      <a:lnTo>
                        <a:pt x="198" y="165"/>
                      </a:lnTo>
                      <a:lnTo>
                        <a:pt x="211" y="171"/>
                      </a:lnTo>
                      <a:lnTo>
                        <a:pt x="225" y="177"/>
                      </a:lnTo>
                      <a:lnTo>
                        <a:pt x="241" y="179"/>
                      </a:lnTo>
                      <a:lnTo>
                        <a:pt x="257" y="181"/>
                      </a:lnTo>
                      <a:lnTo>
                        <a:pt x="275" y="181"/>
                      </a:lnTo>
                      <a:lnTo>
                        <a:pt x="291" y="179"/>
                      </a:lnTo>
                      <a:lnTo>
                        <a:pt x="307" y="175"/>
                      </a:lnTo>
                      <a:lnTo>
                        <a:pt x="321" y="171"/>
                      </a:lnTo>
                      <a:lnTo>
                        <a:pt x="331" y="165"/>
                      </a:lnTo>
                      <a:lnTo>
                        <a:pt x="403" y="126"/>
                      </a:lnTo>
                      <a:lnTo>
                        <a:pt x="415" y="116"/>
                      </a:lnTo>
                      <a:lnTo>
                        <a:pt x="425" y="108"/>
                      </a:lnTo>
                      <a:lnTo>
                        <a:pt x="429" y="96"/>
                      </a:lnTo>
                      <a:lnTo>
                        <a:pt x="431" y="86"/>
                      </a:lnTo>
                      <a:lnTo>
                        <a:pt x="431" y="56"/>
                      </a:lnTo>
                      <a:lnTo>
                        <a:pt x="429" y="68"/>
                      </a:lnTo>
                      <a:lnTo>
                        <a:pt x="423" y="80"/>
                      </a:lnTo>
                      <a:close/>
                    </a:path>
                  </a:pathLst>
                </a:custGeom>
                <a:solidFill>
                  <a:srgbClr val="CCCCCC"/>
                </a:solidFill>
                <a:ln w="9525">
                  <a:noFill/>
                  <a:round/>
                  <a:headEnd/>
                  <a:tailEnd/>
                </a:ln>
              </p:spPr>
              <p:txBody>
                <a:bodyPr/>
                <a:lstStyle/>
                <a:p>
                  <a:endParaRPr lang="en-US"/>
                </a:p>
              </p:txBody>
            </p:sp>
            <p:sp>
              <p:nvSpPr>
                <p:cNvPr id="301" name="Freeform 9"/>
                <p:cNvSpPr>
                  <a:spLocks/>
                </p:cNvSpPr>
                <p:nvPr/>
              </p:nvSpPr>
              <p:spPr bwMode="auto">
                <a:xfrm>
                  <a:off x="492" y="2301"/>
                  <a:ext cx="431" cy="248"/>
                </a:xfrm>
                <a:custGeom>
                  <a:avLst/>
                  <a:gdLst>
                    <a:gd name="T0" fmla="*/ 403 w 431"/>
                    <a:gd name="T1" fmla="*/ 190 h 248"/>
                    <a:gd name="T2" fmla="*/ 415 w 431"/>
                    <a:gd name="T3" fmla="*/ 182 h 248"/>
                    <a:gd name="T4" fmla="*/ 425 w 431"/>
                    <a:gd name="T5" fmla="*/ 172 h 248"/>
                    <a:gd name="T6" fmla="*/ 429 w 431"/>
                    <a:gd name="T7" fmla="*/ 162 h 248"/>
                    <a:gd name="T8" fmla="*/ 431 w 431"/>
                    <a:gd name="T9" fmla="*/ 152 h 248"/>
                    <a:gd name="T10" fmla="*/ 429 w 431"/>
                    <a:gd name="T11" fmla="*/ 142 h 248"/>
                    <a:gd name="T12" fmla="*/ 425 w 431"/>
                    <a:gd name="T13" fmla="*/ 132 h 248"/>
                    <a:gd name="T14" fmla="*/ 415 w 431"/>
                    <a:gd name="T15" fmla="*/ 122 h 248"/>
                    <a:gd name="T16" fmla="*/ 403 w 431"/>
                    <a:gd name="T17" fmla="*/ 114 h 248"/>
                    <a:gd name="T18" fmla="*/ 233 w 431"/>
                    <a:gd name="T19" fmla="*/ 16 h 248"/>
                    <a:gd name="T20" fmla="*/ 219 w 431"/>
                    <a:gd name="T21" fmla="*/ 8 h 248"/>
                    <a:gd name="T22" fmla="*/ 203 w 431"/>
                    <a:gd name="T23" fmla="*/ 4 h 248"/>
                    <a:gd name="T24" fmla="*/ 186 w 431"/>
                    <a:gd name="T25" fmla="*/ 0 h 248"/>
                    <a:gd name="T26" fmla="*/ 168 w 431"/>
                    <a:gd name="T27" fmla="*/ 0 h 248"/>
                    <a:gd name="T28" fmla="*/ 150 w 431"/>
                    <a:gd name="T29" fmla="*/ 0 h 248"/>
                    <a:gd name="T30" fmla="*/ 132 w 431"/>
                    <a:gd name="T31" fmla="*/ 4 h 248"/>
                    <a:gd name="T32" fmla="*/ 116 w 431"/>
                    <a:gd name="T33" fmla="*/ 8 h 248"/>
                    <a:gd name="T34" fmla="*/ 100 w 431"/>
                    <a:gd name="T35" fmla="*/ 16 h 248"/>
                    <a:gd name="T36" fmla="*/ 28 w 431"/>
                    <a:gd name="T37" fmla="*/ 56 h 248"/>
                    <a:gd name="T38" fmla="*/ 16 w 431"/>
                    <a:gd name="T39" fmla="*/ 66 h 248"/>
                    <a:gd name="T40" fmla="*/ 8 w 431"/>
                    <a:gd name="T41" fmla="*/ 74 h 248"/>
                    <a:gd name="T42" fmla="*/ 2 w 431"/>
                    <a:gd name="T43" fmla="*/ 84 h 248"/>
                    <a:gd name="T44" fmla="*/ 0 w 431"/>
                    <a:gd name="T45" fmla="*/ 96 h 248"/>
                    <a:gd name="T46" fmla="*/ 2 w 431"/>
                    <a:gd name="T47" fmla="*/ 106 h 248"/>
                    <a:gd name="T48" fmla="*/ 8 w 431"/>
                    <a:gd name="T49" fmla="*/ 116 h 248"/>
                    <a:gd name="T50" fmla="*/ 16 w 431"/>
                    <a:gd name="T51" fmla="*/ 126 h 248"/>
                    <a:gd name="T52" fmla="*/ 28 w 431"/>
                    <a:gd name="T53" fmla="*/ 134 h 248"/>
                    <a:gd name="T54" fmla="*/ 198 w 431"/>
                    <a:gd name="T55" fmla="*/ 232 h 248"/>
                    <a:gd name="T56" fmla="*/ 213 w 431"/>
                    <a:gd name="T57" fmla="*/ 240 h 248"/>
                    <a:gd name="T58" fmla="*/ 229 w 431"/>
                    <a:gd name="T59" fmla="*/ 244 h 248"/>
                    <a:gd name="T60" fmla="*/ 247 w 431"/>
                    <a:gd name="T61" fmla="*/ 248 h 248"/>
                    <a:gd name="T62" fmla="*/ 265 w 431"/>
                    <a:gd name="T63" fmla="*/ 248 h 248"/>
                    <a:gd name="T64" fmla="*/ 283 w 431"/>
                    <a:gd name="T65" fmla="*/ 248 h 248"/>
                    <a:gd name="T66" fmla="*/ 301 w 431"/>
                    <a:gd name="T67" fmla="*/ 244 h 248"/>
                    <a:gd name="T68" fmla="*/ 317 w 431"/>
                    <a:gd name="T69" fmla="*/ 240 h 248"/>
                    <a:gd name="T70" fmla="*/ 331 w 431"/>
                    <a:gd name="T71" fmla="*/ 232 h 248"/>
                    <a:gd name="T72" fmla="*/ 403 w 431"/>
                    <a:gd name="T73" fmla="*/ 19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1"/>
                    <a:gd name="T112" fmla="*/ 0 h 248"/>
                    <a:gd name="T113" fmla="*/ 431 w 431"/>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1" h="248">
                      <a:moveTo>
                        <a:pt x="403" y="190"/>
                      </a:moveTo>
                      <a:lnTo>
                        <a:pt x="415" y="182"/>
                      </a:lnTo>
                      <a:lnTo>
                        <a:pt x="425" y="172"/>
                      </a:lnTo>
                      <a:lnTo>
                        <a:pt x="429" y="162"/>
                      </a:lnTo>
                      <a:lnTo>
                        <a:pt x="431" y="152"/>
                      </a:lnTo>
                      <a:lnTo>
                        <a:pt x="429" y="142"/>
                      </a:lnTo>
                      <a:lnTo>
                        <a:pt x="425" y="132"/>
                      </a:lnTo>
                      <a:lnTo>
                        <a:pt x="415" y="122"/>
                      </a:lnTo>
                      <a:lnTo>
                        <a:pt x="403" y="114"/>
                      </a:lnTo>
                      <a:lnTo>
                        <a:pt x="233" y="16"/>
                      </a:lnTo>
                      <a:lnTo>
                        <a:pt x="219" y="8"/>
                      </a:lnTo>
                      <a:lnTo>
                        <a:pt x="203" y="4"/>
                      </a:lnTo>
                      <a:lnTo>
                        <a:pt x="186" y="0"/>
                      </a:lnTo>
                      <a:lnTo>
                        <a:pt x="168" y="0"/>
                      </a:lnTo>
                      <a:lnTo>
                        <a:pt x="150" y="0"/>
                      </a:lnTo>
                      <a:lnTo>
                        <a:pt x="132" y="4"/>
                      </a:lnTo>
                      <a:lnTo>
                        <a:pt x="116" y="8"/>
                      </a:lnTo>
                      <a:lnTo>
                        <a:pt x="100" y="16"/>
                      </a:lnTo>
                      <a:lnTo>
                        <a:pt x="28" y="56"/>
                      </a:lnTo>
                      <a:lnTo>
                        <a:pt x="16" y="66"/>
                      </a:lnTo>
                      <a:lnTo>
                        <a:pt x="8" y="74"/>
                      </a:lnTo>
                      <a:lnTo>
                        <a:pt x="2" y="84"/>
                      </a:lnTo>
                      <a:lnTo>
                        <a:pt x="0" y="96"/>
                      </a:lnTo>
                      <a:lnTo>
                        <a:pt x="2" y="106"/>
                      </a:lnTo>
                      <a:lnTo>
                        <a:pt x="8" y="116"/>
                      </a:lnTo>
                      <a:lnTo>
                        <a:pt x="16" y="126"/>
                      </a:lnTo>
                      <a:lnTo>
                        <a:pt x="28" y="134"/>
                      </a:lnTo>
                      <a:lnTo>
                        <a:pt x="198" y="232"/>
                      </a:lnTo>
                      <a:lnTo>
                        <a:pt x="213" y="240"/>
                      </a:lnTo>
                      <a:lnTo>
                        <a:pt x="229" y="244"/>
                      </a:lnTo>
                      <a:lnTo>
                        <a:pt x="247" y="248"/>
                      </a:lnTo>
                      <a:lnTo>
                        <a:pt x="265" y="248"/>
                      </a:lnTo>
                      <a:lnTo>
                        <a:pt x="283" y="248"/>
                      </a:lnTo>
                      <a:lnTo>
                        <a:pt x="301" y="244"/>
                      </a:lnTo>
                      <a:lnTo>
                        <a:pt x="317" y="240"/>
                      </a:lnTo>
                      <a:lnTo>
                        <a:pt x="331" y="232"/>
                      </a:lnTo>
                      <a:lnTo>
                        <a:pt x="403" y="190"/>
                      </a:lnTo>
                      <a:close/>
                    </a:path>
                  </a:pathLst>
                </a:custGeom>
                <a:solidFill>
                  <a:srgbClr val="E3E3E2"/>
                </a:solidFill>
                <a:ln w="9525">
                  <a:noFill/>
                  <a:round/>
                  <a:headEnd/>
                  <a:tailEnd/>
                </a:ln>
              </p:spPr>
              <p:txBody>
                <a:bodyPr/>
                <a:lstStyle/>
                <a:p>
                  <a:endParaRPr lang="en-US"/>
                </a:p>
              </p:txBody>
            </p:sp>
            <p:sp>
              <p:nvSpPr>
                <p:cNvPr id="302" name="Freeform 10"/>
                <p:cNvSpPr>
                  <a:spLocks/>
                </p:cNvSpPr>
                <p:nvPr/>
              </p:nvSpPr>
              <p:spPr bwMode="auto">
                <a:xfrm>
                  <a:off x="558" y="2041"/>
                  <a:ext cx="335" cy="462"/>
                </a:xfrm>
                <a:custGeom>
                  <a:avLst/>
                  <a:gdLst>
                    <a:gd name="T0" fmla="*/ 0 w 335"/>
                    <a:gd name="T1" fmla="*/ 348 h 462"/>
                    <a:gd name="T2" fmla="*/ 197 w 335"/>
                    <a:gd name="T3" fmla="*/ 462 h 462"/>
                    <a:gd name="T4" fmla="*/ 203 w 335"/>
                    <a:gd name="T5" fmla="*/ 456 h 462"/>
                    <a:gd name="T6" fmla="*/ 221 w 335"/>
                    <a:gd name="T7" fmla="*/ 442 h 462"/>
                    <a:gd name="T8" fmla="*/ 245 w 335"/>
                    <a:gd name="T9" fmla="*/ 416 h 462"/>
                    <a:gd name="T10" fmla="*/ 257 w 335"/>
                    <a:gd name="T11" fmla="*/ 400 h 462"/>
                    <a:gd name="T12" fmla="*/ 271 w 335"/>
                    <a:gd name="T13" fmla="*/ 380 h 462"/>
                    <a:gd name="T14" fmla="*/ 285 w 335"/>
                    <a:gd name="T15" fmla="*/ 360 h 462"/>
                    <a:gd name="T16" fmla="*/ 297 w 335"/>
                    <a:gd name="T17" fmla="*/ 336 h 462"/>
                    <a:gd name="T18" fmla="*/ 309 w 335"/>
                    <a:gd name="T19" fmla="*/ 308 h 462"/>
                    <a:gd name="T20" fmla="*/ 319 w 335"/>
                    <a:gd name="T21" fmla="*/ 278 h 462"/>
                    <a:gd name="T22" fmla="*/ 327 w 335"/>
                    <a:gd name="T23" fmla="*/ 246 h 462"/>
                    <a:gd name="T24" fmla="*/ 333 w 335"/>
                    <a:gd name="T25" fmla="*/ 212 h 462"/>
                    <a:gd name="T26" fmla="*/ 335 w 335"/>
                    <a:gd name="T27" fmla="*/ 174 h 462"/>
                    <a:gd name="T28" fmla="*/ 333 w 335"/>
                    <a:gd name="T29" fmla="*/ 134 h 462"/>
                    <a:gd name="T30" fmla="*/ 102 w 335"/>
                    <a:gd name="T31" fmla="*/ 0 h 462"/>
                    <a:gd name="T32" fmla="*/ 106 w 335"/>
                    <a:gd name="T33" fmla="*/ 8 h 462"/>
                    <a:gd name="T34" fmla="*/ 110 w 335"/>
                    <a:gd name="T35" fmla="*/ 30 h 462"/>
                    <a:gd name="T36" fmla="*/ 116 w 335"/>
                    <a:gd name="T37" fmla="*/ 64 h 462"/>
                    <a:gd name="T38" fmla="*/ 116 w 335"/>
                    <a:gd name="T39" fmla="*/ 86 h 462"/>
                    <a:gd name="T40" fmla="*/ 116 w 335"/>
                    <a:gd name="T41" fmla="*/ 110 h 462"/>
                    <a:gd name="T42" fmla="*/ 114 w 335"/>
                    <a:gd name="T43" fmla="*/ 134 h 462"/>
                    <a:gd name="T44" fmla="*/ 108 w 335"/>
                    <a:gd name="T45" fmla="*/ 162 h 462"/>
                    <a:gd name="T46" fmla="*/ 100 w 335"/>
                    <a:gd name="T47" fmla="*/ 190 h 462"/>
                    <a:gd name="T48" fmla="*/ 90 w 335"/>
                    <a:gd name="T49" fmla="*/ 220 h 462"/>
                    <a:gd name="T50" fmla="*/ 74 w 335"/>
                    <a:gd name="T51" fmla="*/ 252 h 462"/>
                    <a:gd name="T52" fmla="*/ 54 w 335"/>
                    <a:gd name="T53" fmla="*/ 282 h 462"/>
                    <a:gd name="T54" fmla="*/ 30 w 335"/>
                    <a:gd name="T55" fmla="*/ 316 h 462"/>
                    <a:gd name="T56" fmla="*/ 0 w 335"/>
                    <a:gd name="T57" fmla="*/ 348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5"/>
                    <a:gd name="T88" fmla="*/ 0 h 462"/>
                    <a:gd name="T89" fmla="*/ 335 w 335"/>
                    <a:gd name="T90" fmla="*/ 462 h 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5" h="462">
                      <a:moveTo>
                        <a:pt x="0" y="348"/>
                      </a:moveTo>
                      <a:lnTo>
                        <a:pt x="197" y="462"/>
                      </a:lnTo>
                      <a:lnTo>
                        <a:pt x="203" y="456"/>
                      </a:lnTo>
                      <a:lnTo>
                        <a:pt x="221" y="442"/>
                      </a:lnTo>
                      <a:lnTo>
                        <a:pt x="245" y="416"/>
                      </a:lnTo>
                      <a:lnTo>
                        <a:pt x="257" y="400"/>
                      </a:lnTo>
                      <a:lnTo>
                        <a:pt x="271" y="380"/>
                      </a:lnTo>
                      <a:lnTo>
                        <a:pt x="285" y="360"/>
                      </a:lnTo>
                      <a:lnTo>
                        <a:pt x="297" y="336"/>
                      </a:lnTo>
                      <a:lnTo>
                        <a:pt x="309" y="308"/>
                      </a:lnTo>
                      <a:lnTo>
                        <a:pt x="319" y="278"/>
                      </a:lnTo>
                      <a:lnTo>
                        <a:pt x="327" y="246"/>
                      </a:lnTo>
                      <a:lnTo>
                        <a:pt x="333" y="212"/>
                      </a:lnTo>
                      <a:lnTo>
                        <a:pt x="335" y="174"/>
                      </a:lnTo>
                      <a:lnTo>
                        <a:pt x="333" y="134"/>
                      </a:lnTo>
                      <a:lnTo>
                        <a:pt x="102" y="0"/>
                      </a:lnTo>
                      <a:lnTo>
                        <a:pt x="106" y="8"/>
                      </a:lnTo>
                      <a:lnTo>
                        <a:pt x="110" y="30"/>
                      </a:lnTo>
                      <a:lnTo>
                        <a:pt x="116" y="64"/>
                      </a:lnTo>
                      <a:lnTo>
                        <a:pt x="116" y="86"/>
                      </a:lnTo>
                      <a:lnTo>
                        <a:pt x="116" y="110"/>
                      </a:lnTo>
                      <a:lnTo>
                        <a:pt x="114" y="134"/>
                      </a:lnTo>
                      <a:lnTo>
                        <a:pt x="108" y="162"/>
                      </a:lnTo>
                      <a:lnTo>
                        <a:pt x="100" y="190"/>
                      </a:lnTo>
                      <a:lnTo>
                        <a:pt x="90" y="220"/>
                      </a:lnTo>
                      <a:lnTo>
                        <a:pt x="74" y="252"/>
                      </a:lnTo>
                      <a:lnTo>
                        <a:pt x="54" y="282"/>
                      </a:lnTo>
                      <a:lnTo>
                        <a:pt x="30" y="316"/>
                      </a:lnTo>
                      <a:lnTo>
                        <a:pt x="0" y="348"/>
                      </a:lnTo>
                      <a:close/>
                    </a:path>
                  </a:pathLst>
                </a:custGeom>
                <a:solidFill>
                  <a:srgbClr val="B3B3B3"/>
                </a:solidFill>
                <a:ln w="9525">
                  <a:noFill/>
                  <a:round/>
                  <a:headEnd/>
                  <a:tailEnd/>
                </a:ln>
              </p:spPr>
              <p:txBody>
                <a:bodyPr/>
                <a:lstStyle/>
                <a:p>
                  <a:endParaRPr lang="en-US"/>
                </a:p>
              </p:txBody>
            </p:sp>
            <p:sp>
              <p:nvSpPr>
                <p:cNvPr id="303" name="Freeform 11"/>
                <p:cNvSpPr>
                  <a:spLocks/>
                </p:cNvSpPr>
                <p:nvPr/>
              </p:nvSpPr>
              <p:spPr bwMode="auto">
                <a:xfrm>
                  <a:off x="755" y="2163"/>
                  <a:ext cx="160" cy="340"/>
                </a:xfrm>
                <a:custGeom>
                  <a:avLst/>
                  <a:gdLst>
                    <a:gd name="T0" fmla="*/ 158 w 160"/>
                    <a:gd name="T1" fmla="*/ 0 h 340"/>
                    <a:gd name="T2" fmla="*/ 136 w 160"/>
                    <a:gd name="T3" fmla="*/ 12 h 340"/>
                    <a:gd name="T4" fmla="*/ 138 w 160"/>
                    <a:gd name="T5" fmla="*/ 38 h 340"/>
                    <a:gd name="T6" fmla="*/ 138 w 160"/>
                    <a:gd name="T7" fmla="*/ 62 h 340"/>
                    <a:gd name="T8" fmla="*/ 136 w 160"/>
                    <a:gd name="T9" fmla="*/ 86 h 340"/>
                    <a:gd name="T10" fmla="*/ 132 w 160"/>
                    <a:gd name="T11" fmla="*/ 108 h 340"/>
                    <a:gd name="T12" fmla="*/ 130 w 160"/>
                    <a:gd name="T13" fmla="*/ 130 h 340"/>
                    <a:gd name="T14" fmla="*/ 124 w 160"/>
                    <a:gd name="T15" fmla="*/ 150 h 340"/>
                    <a:gd name="T16" fmla="*/ 112 w 160"/>
                    <a:gd name="T17" fmla="*/ 188 h 340"/>
                    <a:gd name="T18" fmla="*/ 96 w 160"/>
                    <a:gd name="T19" fmla="*/ 220 h 340"/>
                    <a:gd name="T20" fmla="*/ 80 w 160"/>
                    <a:gd name="T21" fmla="*/ 250 h 340"/>
                    <a:gd name="T22" fmla="*/ 64 w 160"/>
                    <a:gd name="T23" fmla="*/ 274 h 340"/>
                    <a:gd name="T24" fmla="*/ 46 w 160"/>
                    <a:gd name="T25" fmla="*/ 296 h 340"/>
                    <a:gd name="T26" fmla="*/ 28 w 160"/>
                    <a:gd name="T27" fmla="*/ 314 h 340"/>
                    <a:gd name="T28" fmla="*/ 14 w 160"/>
                    <a:gd name="T29" fmla="*/ 328 h 340"/>
                    <a:gd name="T30" fmla="*/ 0 w 160"/>
                    <a:gd name="T31" fmla="*/ 340 h 340"/>
                    <a:gd name="T32" fmla="*/ 60 w 160"/>
                    <a:gd name="T33" fmla="*/ 304 h 340"/>
                    <a:gd name="T34" fmla="*/ 66 w 160"/>
                    <a:gd name="T35" fmla="*/ 300 h 340"/>
                    <a:gd name="T36" fmla="*/ 78 w 160"/>
                    <a:gd name="T37" fmla="*/ 288 h 340"/>
                    <a:gd name="T38" fmla="*/ 96 w 160"/>
                    <a:gd name="T39" fmla="*/ 266 h 340"/>
                    <a:gd name="T40" fmla="*/ 106 w 160"/>
                    <a:gd name="T41" fmla="*/ 252 h 340"/>
                    <a:gd name="T42" fmla="*/ 116 w 160"/>
                    <a:gd name="T43" fmla="*/ 234 h 340"/>
                    <a:gd name="T44" fmla="*/ 126 w 160"/>
                    <a:gd name="T45" fmla="*/ 216 h 340"/>
                    <a:gd name="T46" fmla="*/ 136 w 160"/>
                    <a:gd name="T47" fmla="*/ 194 h 340"/>
                    <a:gd name="T48" fmla="*/ 144 w 160"/>
                    <a:gd name="T49" fmla="*/ 168 h 340"/>
                    <a:gd name="T50" fmla="*/ 150 w 160"/>
                    <a:gd name="T51" fmla="*/ 140 h 340"/>
                    <a:gd name="T52" fmla="*/ 156 w 160"/>
                    <a:gd name="T53" fmla="*/ 110 h 340"/>
                    <a:gd name="T54" fmla="*/ 158 w 160"/>
                    <a:gd name="T55" fmla="*/ 76 h 340"/>
                    <a:gd name="T56" fmla="*/ 160 w 160"/>
                    <a:gd name="T57" fmla="*/ 40 h 340"/>
                    <a:gd name="T58" fmla="*/ 158 w 160"/>
                    <a:gd name="T59" fmla="*/ 0 h 3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340"/>
                    <a:gd name="T92" fmla="*/ 160 w 160"/>
                    <a:gd name="T93" fmla="*/ 340 h 3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340">
                      <a:moveTo>
                        <a:pt x="158" y="0"/>
                      </a:moveTo>
                      <a:lnTo>
                        <a:pt x="136" y="12"/>
                      </a:lnTo>
                      <a:lnTo>
                        <a:pt x="138" y="38"/>
                      </a:lnTo>
                      <a:lnTo>
                        <a:pt x="138" y="62"/>
                      </a:lnTo>
                      <a:lnTo>
                        <a:pt x="136" y="86"/>
                      </a:lnTo>
                      <a:lnTo>
                        <a:pt x="132" y="108"/>
                      </a:lnTo>
                      <a:lnTo>
                        <a:pt x="130" y="130"/>
                      </a:lnTo>
                      <a:lnTo>
                        <a:pt x="124" y="150"/>
                      </a:lnTo>
                      <a:lnTo>
                        <a:pt x="112" y="188"/>
                      </a:lnTo>
                      <a:lnTo>
                        <a:pt x="96" y="220"/>
                      </a:lnTo>
                      <a:lnTo>
                        <a:pt x="80" y="250"/>
                      </a:lnTo>
                      <a:lnTo>
                        <a:pt x="64" y="274"/>
                      </a:lnTo>
                      <a:lnTo>
                        <a:pt x="46" y="296"/>
                      </a:lnTo>
                      <a:lnTo>
                        <a:pt x="28" y="314"/>
                      </a:lnTo>
                      <a:lnTo>
                        <a:pt x="14" y="328"/>
                      </a:lnTo>
                      <a:lnTo>
                        <a:pt x="0" y="340"/>
                      </a:lnTo>
                      <a:lnTo>
                        <a:pt x="60" y="304"/>
                      </a:lnTo>
                      <a:lnTo>
                        <a:pt x="66" y="300"/>
                      </a:lnTo>
                      <a:lnTo>
                        <a:pt x="78" y="288"/>
                      </a:lnTo>
                      <a:lnTo>
                        <a:pt x="96" y="266"/>
                      </a:lnTo>
                      <a:lnTo>
                        <a:pt x="106" y="252"/>
                      </a:lnTo>
                      <a:lnTo>
                        <a:pt x="116" y="234"/>
                      </a:lnTo>
                      <a:lnTo>
                        <a:pt x="126" y="216"/>
                      </a:lnTo>
                      <a:lnTo>
                        <a:pt x="136" y="194"/>
                      </a:lnTo>
                      <a:lnTo>
                        <a:pt x="144" y="168"/>
                      </a:lnTo>
                      <a:lnTo>
                        <a:pt x="150" y="140"/>
                      </a:lnTo>
                      <a:lnTo>
                        <a:pt x="156" y="110"/>
                      </a:lnTo>
                      <a:lnTo>
                        <a:pt x="158" y="76"/>
                      </a:lnTo>
                      <a:lnTo>
                        <a:pt x="160" y="40"/>
                      </a:lnTo>
                      <a:lnTo>
                        <a:pt x="158" y="0"/>
                      </a:lnTo>
                      <a:close/>
                    </a:path>
                  </a:pathLst>
                </a:custGeom>
                <a:solidFill>
                  <a:srgbClr val="666666"/>
                </a:solidFill>
                <a:ln w="9525">
                  <a:noFill/>
                  <a:round/>
                  <a:headEnd/>
                  <a:tailEnd/>
                </a:ln>
              </p:spPr>
              <p:txBody>
                <a:bodyPr/>
                <a:lstStyle/>
                <a:p>
                  <a:endParaRPr lang="en-US"/>
                </a:p>
              </p:txBody>
            </p:sp>
            <p:sp>
              <p:nvSpPr>
                <p:cNvPr id="304" name="Freeform 12"/>
                <p:cNvSpPr>
                  <a:spLocks/>
                </p:cNvSpPr>
                <p:nvPr/>
              </p:nvSpPr>
              <p:spPr bwMode="auto">
                <a:xfrm>
                  <a:off x="276" y="1356"/>
                  <a:ext cx="765" cy="1143"/>
                </a:xfrm>
                <a:custGeom>
                  <a:avLst/>
                  <a:gdLst>
                    <a:gd name="T0" fmla="*/ 6 w 765"/>
                    <a:gd name="T1" fmla="*/ 20 h 1143"/>
                    <a:gd name="T2" fmla="*/ 2 w 765"/>
                    <a:gd name="T3" fmla="*/ 24 h 1143"/>
                    <a:gd name="T4" fmla="*/ 0 w 765"/>
                    <a:gd name="T5" fmla="*/ 30 h 1143"/>
                    <a:gd name="T6" fmla="*/ 0 w 765"/>
                    <a:gd name="T7" fmla="*/ 733 h 1143"/>
                    <a:gd name="T8" fmla="*/ 2 w 765"/>
                    <a:gd name="T9" fmla="*/ 739 h 1143"/>
                    <a:gd name="T10" fmla="*/ 6 w 765"/>
                    <a:gd name="T11" fmla="*/ 743 h 1143"/>
                    <a:gd name="T12" fmla="*/ 697 w 765"/>
                    <a:gd name="T13" fmla="*/ 1143 h 1143"/>
                    <a:gd name="T14" fmla="*/ 703 w 765"/>
                    <a:gd name="T15" fmla="*/ 1143 h 1143"/>
                    <a:gd name="T16" fmla="*/ 709 w 765"/>
                    <a:gd name="T17" fmla="*/ 1143 h 1143"/>
                    <a:gd name="T18" fmla="*/ 719 w 765"/>
                    <a:gd name="T19" fmla="*/ 1137 h 1143"/>
                    <a:gd name="T20" fmla="*/ 729 w 765"/>
                    <a:gd name="T21" fmla="*/ 1127 h 1143"/>
                    <a:gd name="T22" fmla="*/ 747 w 765"/>
                    <a:gd name="T23" fmla="*/ 1107 h 1143"/>
                    <a:gd name="T24" fmla="*/ 759 w 765"/>
                    <a:gd name="T25" fmla="*/ 1089 h 1143"/>
                    <a:gd name="T26" fmla="*/ 763 w 765"/>
                    <a:gd name="T27" fmla="*/ 1081 h 1143"/>
                    <a:gd name="T28" fmla="*/ 765 w 765"/>
                    <a:gd name="T29" fmla="*/ 1075 h 1143"/>
                    <a:gd name="T30" fmla="*/ 765 w 765"/>
                    <a:gd name="T31" fmla="*/ 402 h 1143"/>
                    <a:gd name="T32" fmla="*/ 763 w 765"/>
                    <a:gd name="T33" fmla="*/ 396 h 1143"/>
                    <a:gd name="T34" fmla="*/ 759 w 765"/>
                    <a:gd name="T35" fmla="*/ 392 h 1143"/>
                    <a:gd name="T36" fmla="*/ 88 w 765"/>
                    <a:gd name="T37" fmla="*/ 4 h 1143"/>
                    <a:gd name="T38" fmla="*/ 78 w 765"/>
                    <a:gd name="T39" fmla="*/ 0 h 1143"/>
                    <a:gd name="T40" fmla="*/ 68 w 765"/>
                    <a:gd name="T41" fmla="*/ 0 h 1143"/>
                    <a:gd name="T42" fmla="*/ 56 w 765"/>
                    <a:gd name="T43" fmla="*/ 0 h 1143"/>
                    <a:gd name="T44" fmla="*/ 44 w 765"/>
                    <a:gd name="T45" fmla="*/ 4 h 1143"/>
                    <a:gd name="T46" fmla="*/ 22 w 765"/>
                    <a:gd name="T47" fmla="*/ 12 h 1143"/>
                    <a:gd name="T48" fmla="*/ 6 w 765"/>
                    <a:gd name="T49" fmla="*/ 20 h 1143"/>
                    <a:gd name="T50" fmla="*/ 76 w 765"/>
                    <a:gd name="T51" fmla="*/ 24 h 1143"/>
                    <a:gd name="T52" fmla="*/ 741 w 765"/>
                    <a:gd name="T53" fmla="*/ 407 h 1143"/>
                    <a:gd name="T54" fmla="*/ 741 w 765"/>
                    <a:gd name="T55" fmla="*/ 1073 h 1143"/>
                    <a:gd name="T56" fmla="*/ 737 w 765"/>
                    <a:gd name="T57" fmla="*/ 1081 h 1143"/>
                    <a:gd name="T58" fmla="*/ 727 w 765"/>
                    <a:gd name="T59" fmla="*/ 1093 h 1143"/>
                    <a:gd name="T60" fmla="*/ 715 w 765"/>
                    <a:gd name="T61" fmla="*/ 1107 h 1143"/>
                    <a:gd name="T62" fmla="*/ 703 w 765"/>
                    <a:gd name="T63" fmla="*/ 1119 h 1143"/>
                    <a:gd name="T64" fmla="*/ 24 w 765"/>
                    <a:gd name="T65" fmla="*/ 725 h 1143"/>
                    <a:gd name="T66" fmla="*/ 24 w 765"/>
                    <a:gd name="T67" fmla="*/ 38 h 1143"/>
                    <a:gd name="T68" fmla="*/ 40 w 765"/>
                    <a:gd name="T69" fmla="*/ 30 h 1143"/>
                    <a:gd name="T70" fmla="*/ 56 w 765"/>
                    <a:gd name="T71" fmla="*/ 26 h 1143"/>
                    <a:gd name="T72" fmla="*/ 68 w 765"/>
                    <a:gd name="T73" fmla="*/ 22 h 1143"/>
                    <a:gd name="T74" fmla="*/ 74 w 765"/>
                    <a:gd name="T75" fmla="*/ 22 h 1143"/>
                    <a:gd name="T76" fmla="*/ 76 w 765"/>
                    <a:gd name="T77" fmla="*/ 24 h 1143"/>
                    <a:gd name="T78" fmla="*/ 6 w 765"/>
                    <a:gd name="T79" fmla="*/ 20 h 1143"/>
                    <a:gd name="T80" fmla="*/ 741 w 765"/>
                    <a:gd name="T81" fmla="*/ 1075 h 1143"/>
                    <a:gd name="T82" fmla="*/ 6 w 765"/>
                    <a:gd name="T83" fmla="*/ 20 h 1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5"/>
                    <a:gd name="T127" fmla="*/ 0 h 1143"/>
                    <a:gd name="T128" fmla="*/ 765 w 765"/>
                    <a:gd name="T129" fmla="*/ 1143 h 1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5" h="1143">
                      <a:moveTo>
                        <a:pt x="6" y="20"/>
                      </a:moveTo>
                      <a:lnTo>
                        <a:pt x="2" y="24"/>
                      </a:lnTo>
                      <a:lnTo>
                        <a:pt x="0" y="30"/>
                      </a:lnTo>
                      <a:lnTo>
                        <a:pt x="0" y="733"/>
                      </a:lnTo>
                      <a:lnTo>
                        <a:pt x="2" y="739"/>
                      </a:lnTo>
                      <a:lnTo>
                        <a:pt x="6" y="743"/>
                      </a:lnTo>
                      <a:lnTo>
                        <a:pt x="697" y="1143"/>
                      </a:lnTo>
                      <a:lnTo>
                        <a:pt x="703" y="1143"/>
                      </a:lnTo>
                      <a:lnTo>
                        <a:pt x="709" y="1143"/>
                      </a:lnTo>
                      <a:lnTo>
                        <a:pt x="719" y="1137"/>
                      </a:lnTo>
                      <a:lnTo>
                        <a:pt x="729" y="1127"/>
                      </a:lnTo>
                      <a:lnTo>
                        <a:pt x="747" y="1107"/>
                      </a:lnTo>
                      <a:lnTo>
                        <a:pt x="759" y="1089"/>
                      </a:lnTo>
                      <a:lnTo>
                        <a:pt x="763" y="1081"/>
                      </a:lnTo>
                      <a:lnTo>
                        <a:pt x="765" y="1075"/>
                      </a:lnTo>
                      <a:lnTo>
                        <a:pt x="765" y="402"/>
                      </a:lnTo>
                      <a:lnTo>
                        <a:pt x="763" y="396"/>
                      </a:lnTo>
                      <a:lnTo>
                        <a:pt x="759" y="392"/>
                      </a:lnTo>
                      <a:lnTo>
                        <a:pt x="88" y="4"/>
                      </a:lnTo>
                      <a:lnTo>
                        <a:pt x="78" y="0"/>
                      </a:lnTo>
                      <a:lnTo>
                        <a:pt x="68" y="0"/>
                      </a:lnTo>
                      <a:lnTo>
                        <a:pt x="56" y="0"/>
                      </a:lnTo>
                      <a:lnTo>
                        <a:pt x="44" y="4"/>
                      </a:lnTo>
                      <a:lnTo>
                        <a:pt x="22" y="12"/>
                      </a:lnTo>
                      <a:lnTo>
                        <a:pt x="6" y="20"/>
                      </a:lnTo>
                      <a:lnTo>
                        <a:pt x="76" y="24"/>
                      </a:lnTo>
                      <a:lnTo>
                        <a:pt x="741" y="407"/>
                      </a:lnTo>
                      <a:lnTo>
                        <a:pt x="741" y="1073"/>
                      </a:lnTo>
                      <a:lnTo>
                        <a:pt x="737" y="1081"/>
                      </a:lnTo>
                      <a:lnTo>
                        <a:pt x="727" y="1093"/>
                      </a:lnTo>
                      <a:lnTo>
                        <a:pt x="715" y="1107"/>
                      </a:lnTo>
                      <a:lnTo>
                        <a:pt x="703" y="1119"/>
                      </a:lnTo>
                      <a:lnTo>
                        <a:pt x="24" y="725"/>
                      </a:lnTo>
                      <a:lnTo>
                        <a:pt x="24" y="38"/>
                      </a:lnTo>
                      <a:lnTo>
                        <a:pt x="40" y="30"/>
                      </a:lnTo>
                      <a:lnTo>
                        <a:pt x="56" y="26"/>
                      </a:lnTo>
                      <a:lnTo>
                        <a:pt x="68" y="22"/>
                      </a:lnTo>
                      <a:lnTo>
                        <a:pt x="74" y="22"/>
                      </a:lnTo>
                      <a:lnTo>
                        <a:pt x="76" y="24"/>
                      </a:lnTo>
                      <a:lnTo>
                        <a:pt x="6" y="20"/>
                      </a:lnTo>
                      <a:lnTo>
                        <a:pt x="741" y="1075"/>
                      </a:lnTo>
                      <a:lnTo>
                        <a:pt x="6" y="20"/>
                      </a:lnTo>
                      <a:close/>
                    </a:path>
                  </a:pathLst>
                </a:custGeom>
                <a:solidFill>
                  <a:srgbClr val="333333"/>
                </a:solidFill>
                <a:ln w="9525">
                  <a:noFill/>
                  <a:round/>
                  <a:headEnd/>
                  <a:tailEnd/>
                </a:ln>
              </p:spPr>
              <p:txBody>
                <a:bodyPr/>
                <a:lstStyle/>
                <a:p>
                  <a:endParaRPr lang="en-US"/>
                </a:p>
              </p:txBody>
            </p:sp>
            <p:sp>
              <p:nvSpPr>
                <p:cNvPr id="305" name="Freeform 13"/>
                <p:cNvSpPr>
                  <a:spLocks/>
                </p:cNvSpPr>
                <p:nvPr/>
              </p:nvSpPr>
              <p:spPr bwMode="auto">
                <a:xfrm>
                  <a:off x="288" y="1384"/>
                  <a:ext cx="691" cy="1101"/>
                </a:xfrm>
                <a:custGeom>
                  <a:avLst/>
                  <a:gdLst>
                    <a:gd name="T0" fmla="*/ 0 w 691"/>
                    <a:gd name="T1" fmla="*/ 0 h 1101"/>
                    <a:gd name="T2" fmla="*/ 691 w 691"/>
                    <a:gd name="T3" fmla="*/ 399 h 1101"/>
                    <a:gd name="T4" fmla="*/ 691 w 691"/>
                    <a:gd name="T5" fmla="*/ 1101 h 1101"/>
                    <a:gd name="T6" fmla="*/ 0 w 691"/>
                    <a:gd name="T7" fmla="*/ 703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3"/>
                      </a:lnTo>
                      <a:lnTo>
                        <a:pt x="0" y="0"/>
                      </a:lnTo>
                      <a:close/>
                    </a:path>
                  </a:pathLst>
                </a:custGeom>
                <a:solidFill>
                  <a:srgbClr val="CCCCCC"/>
                </a:solidFill>
                <a:ln w="9525">
                  <a:noFill/>
                  <a:round/>
                  <a:headEnd/>
                  <a:tailEnd/>
                </a:ln>
              </p:spPr>
              <p:txBody>
                <a:bodyPr/>
                <a:lstStyle/>
                <a:p>
                  <a:endParaRPr lang="en-US"/>
                </a:p>
              </p:txBody>
            </p:sp>
            <p:sp>
              <p:nvSpPr>
                <p:cNvPr id="306" name="Freeform 14"/>
                <p:cNvSpPr>
                  <a:spLocks/>
                </p:cNvSpPr>
                <p:nvPr/>
              </p:nvSpPr>
              <p:spPr bwMode="auto">
                <a:xfrm>
                  <a:off x="332" y="1466"/>
                  <a:ext cx="605" cy="947"/>
                </a:xfrm>
                <a:custGeom>
                  <a:avLst/>
                  <a:gdLst>
                    <a:gd name="T0" fmla="*/ 0 w 605"/>
                    <a:gd name="T1" fmla="*/ 0 h 947"/>
                    <a:gd name="T2" fmla="*/ 605 w 605"/>
                    <a:gd name="T3" fmla="*/ 347 h 947"/>
                    <a:gd name="T4" fmla="*/ 605 w 605"/>
                    <a:gd name="T5" fmla="*/ 947 h 947"/>
                    <a:gd name="T6" fmla="*/ 0 w 605"/>
                    <a:gd name="T7" fmla="*/ 597 h 947"/>
                    <a:gd name="T8" fmla="*/ 0 w 605"/>
                    <a:gd name="T9" fmla="*/ 0 h 947"/>
                    <a:gd name="T10" fmla="*/ 0 60000 65536"/>
                    <a:gd name="T11" fmla="*/ 0 60000 65536"/>
                    <a:gd name="T12" fmla="*/ 0 60000 65536"/>
                    <a:gd name="T13" fmla="*/ 0 60000 65536"/>
                    <a:gd name="T14" fmla="*/ 0 60000 65536"/>
                    <a:gd name="T15" fmla="*/ 0 w 605"/>
                    <a:gd name="T16" fmla="*/ 0 h 947"/>
                    <a:gd name="T17" fmla="*/ 605 w 605"/>
                    <a:gd name="T18" fmla="*/ 947 h 947"/>
                  </a:gdLst>
                  <a:ahLst/>
                  <a:cxnLst>
                    <a:cxn ang="T10">
                      <a:pos x="T0" y="T1"/>
                    </a:cxn>
                    <a:cxn ang="T11">
                      <a:pos x="T2" y="T3"/>
                    </a:cxn>
                    <a:cxn ang="T12">
                      <a:pos x="T4" y="T5"/>
                    </a:cxn>
                    <a:cxn ang="T13">
                      <a:pos x="T6" y="T7"/>
                    </a:cxn>
                    <a:cxn ang="T14">
                      <a:pos x="T8" y="T9"/>
                    </a:cxn>
                  </a:cxnLst>
                  <a:rect l="T15" t="T16" r="T17" b="T18"/>
                  <a:pathLst>
                    <a:path w="605" h="947">
                      <a:moveTo>
                        <a:pt x="0" y="0"/>
                      </a:moveTo>
                      <a:lnTo>
                        <a:pt x="605" y="347"/>
                      </a:lnTo>
                      <a:lnTo>
                        <a:pt x="605" y="947"/>
                      </a:lnTo>
                      <a:lnTo>
                        <a:pt x="0" y="597"/>
                      </a:lnTo>
                      <a:lnTo>
                        <a:pt x="0" y="0"/>
                      </a:lnTo>
                      <a:close/>
                    </a:path>
                  </a:pathLst>
                </a:custGeom>
                <a:solidFill>
                  <a:srgbClr val="678BA8"/>
                </a:solidFill>
                <a:ln w="9525">
                  <a:noFill/>
                  <a:round/>
                  <a:headEnd/>
                  <a:tailEnd/>
                </a:ln>
              </p:spPr>
              <p:txBody>
                <a:bodyPr/>
                <a:lstStyle/>
                <a:p>
                  <a:endParaRPr lang="en-US"/>
                </a:p>
              </p:txBody>
            </p:sp>
            <p:sp>
              <p:nvSpPr>
                <p:cNvPr id="307" name="Freeform 15"/>
                <p:cNvSpPr>
                  <a:spLocks/>
                </p:cNvSpPr>
                <p:nvPr/>
              </p:nvSpPr>
              <p:spPr bwMode="auto">
                <a:xfrm>
                  <a:off x="332" y="1466"/>
                  <a:ext cx="605" cy="947"/>
                </a:xfrm>
                <a:custGeom>
                  <a:avLst/>
                  <a:gdLst>
                    <a:gd name="T0" fmla="*/ 10 w 605"/>
                    <a:gd name="T1" fmla="*/ 4 h 947"/>
                    <a:gd name="T2" fmla="*/ 10 w 605"/>
                    <a:gd name="T3" fmla="*/ 589 h 947"/>
                    <a:gd name="T4" fmla="*/ 605 w 605"/>
                    <a:gd name="T5" fmla="*/ 933 h 947"/>
                    <a:gd name="T6" fmla="*/ 605 w 605"/>
                    <a:gd name="T7" fmla="*/ 947 h 947"/>
                    <a:gd name="T8" fmla="*/ 0 w 605"/>
                    <a:gd name="T9" fmla="*/ 597 h 947"/>
                    <a:gd name="T10" fmla="*/ 0 w 605"/>
                    <a:gd name="T11" fmla="*/ 0 h 947"/>
                    <a:gd name="T12" fmla="*/ 10 w 605"/>
                    <a:gd name="T13" fmla="*/ 4 h 947"/>
                    <a:gd name="T14" fmla="*/ 0 60000 65536"/>
                    <a:gd name="T15" fmla="*/ 0 60000 65536"/>
                    <a:gd name="T16" fmla="*/ 0 60000 65536"/>
                    <a:gd name="T17" fmla="*/ 0 60000 65536"/>
                    <a:gd name="T18" fmla="*/ 0 60000 65536"/>
                    <a:gd name="T19" fmla="*/ 0 60000 65536"/>
                    <a:gd name="T20" fmla="*/ 0 60000 65536"/>
                    <a:gd name="T21" fmla="*/ 0 w 605"/>
                    <a:gd name="T22" fmla="*/ 0 h 947"/>
                    <a:gd name="T23" fmla="*/ 605 w 605"/>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947">
                      <a:moveTo>
                        <a:pt x="10" y="4"/>
                      </a:moveTo>
                      <a:lnTo>
                        <a:pt x="10" y="589"/>
                      </a:lnTo>
                      <a:lnTo>
                        <a:pt x="605" y="933"/>
                      </a:lnTo>
                      <a:lnTo>
                        <a:pt x="605" y="947"/>
                      </a:lnTo>
                      <a:lnTo>
                        <a:pt x="0" y="597"/>
                      </a:lnTo>
                      <a:lnTo>
                        <a:pt x="0" y="0"/>
                      </a:lnTo>
                      <a:lnTo>
                        <a:pt x="10" y="4"/>
                      </a:lnTo>
                      <a:close/>
                    </a:path>
                  </a:pathLst>
                </a:custGeom>
                <a:solidFill>
                  <a:srgbClr val="FFFFFF"/>
                </a:solidFill>
                <a:ln w="9525">
                  <a:noFill/>
                  <a:round/>
                  <a:headEnd/>
                  <a:tailEnd/>
                </a:ln>
              </p:spPr>
              <p:txBody>
                <a:bodyPr/>
                <a:lstStyle/>
                <a:p>
                  <a:endParaRPr lang="en-US"/>
                </a:p>
              </p:txBody>
            </p:sp>
            <p:sp>
              <p:nvSpPr>
                <p:cNvPr id="308" name="Freeform 16"/>
                <p:cNvSpPr>
                  <a:spLocks/>
                </p:cNvSpPr>
                <p:nvPr/>
              </p:nvSpPr>
              <p:spPr bwMode="auto">
                <a:xfrm>
                  <a:off x="288" y="1364"/>
                  <a:ext cx="741" cy="419"/>
                </a:xfrm>
                <a:custGeom>
                  <a:avLst/>
                  <a:gdLst>
                    <a:gd name="T0" fmla="*/ 70 w 741"/>
                    <a:gd name="T1" fmla="*/ 4 h 419"/>
                    <a:gd name="T2" fmla="*/ 741 w 741"/>
                    <a:gd name="T3" fmla="*/ 392 h 419"/>
                    <a:gd name="T4" fmla="*/ 691 w 741"/>
                    <a:gd name="T5" fmla="*/ 419 h 419"/>
                    <a:gd name="T6" fmla="*/ 0 w 741"/>
                    <a:gd name="T7" fmla="*/ 20 h 419"/>
                    <a:gd name="T8" fmla="*/ 8 w 741"/>
                    <a:gd name="T9" fmla="*/ 16 h 419"/>
                    <a:gd name="T10" fmla="*/ 28 w 741"/>
                    <a:gd name="T11" fmla="*/ 8 h 419"/>
                    <a:gd name="T12" fmla="*/ 40 w 741"/>
                    <a:gd name="T13" fmla="*/ 4 h 419"/>
                    <a:gd name="T14" fmla="*/ 52 w 741"/>
                    <a:gd name="T15" fmla="*/ 2 h 419"/>
                    <a:gd name="T16" fmla="*/ 62 w 741"/>
                    <a:gd name="T17" fmla="*/ 0 h 419"/>
                    <a:gd name="T18" fmla="*/ 70 w 741"/>
                    <a:gd name="T19" fmla="*/ 4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419"/>
                    <a:gd name="T32" fmla="*/ 741 w 741"/>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419">
                      <a:moveTo>
                        <a:pt x="70" y="4"/>
                      </a:moveTo>
                      <a:lnTo>
                        <a:pt x="741" y="392"/>
                      </a:lnTo>
                      <a:lnTo>
                        <a:pt x="691" y="419"/>
                      </a:lnTo>
                      <a:lnTo>
                        <a:pt x="0" y="20"/>
                      </a:lnTo>
                      <a:lnTo>
                        <a:pt x="8" y="16"/>
                      </a:lnTo>
                      <a:lnTo>
                        <a:pt x="28" y="8"/>
                      </a:lnTo>
                      <a:lnTo>
                        <a:pt x="40" y="4"/>
                      </a:lnTo>
                      <a:lnTo>
                        <a:pt x="52" y="2"/>
                      </a:lnTo>
                      <a:lnTo>
                        <a:pt x="62" y="0"/>
                      </a:lnTo>
                      <a:lnTo>
                        <a:pt x="70" y="4"/>
                      </a:lnTo>
                      <a:close/>
                    </a:path>
                  </a:pathLst>
                </a:custGeom>
                <a:solidFill>
                  <a:srgbClr val="E3E3E2"/>
                </a:solidFill>
                <a:ln w="9525">
                  <a:noFill/>
                  <a:round/>
                  <a:headEnd/>
                  <a:tailEnd/>
                </a:ln>
              </p:spPr>
              <p:txBody>
                <a:bodyPr/>
                <a:lstStyle/>
                <a:p>
                  <a:endParaRPr lang="en-US"/>
                </a:p>
              </p:txBody>
            </p:sp>
            <p:sp>
              <p:nvSpPr>
                <p:cNvPr id="309" name="Freeform 17"/>
                <p:cNvSpPr>
                  <a:spLocks/>
                </p:cNvSpPr>
                <p:nvPr/>
              </p:nvSpPr>
              <p:spPr bwMode="auto">
                <a:xfrm>
                  <a:off x="979" y="1756"/>
                  <a:ext cx="50" cy="729"/>
                </a:xfrm>
                <a:custGeom>
                  <a:avLst/>
                  <a:gdLst>
                    <a:gd name="T0" fmla="*/ 0 w 50"/>
                    <a:gd name="T1" fmla="*/ 729 h 729"/>
                    <a:gd name="T2" fmla="*/ 0 w 50"/>
                    <a:gd name="T3" fmla="*/ 27 h 729"/>
                    <a:gd name="T4" fmla="*/ 50 w 50"/>
                    <a:gd name="T5" fmla="*/ 0 h 729"/>
                    <a:gd name="T6" fmla="*/ 50 w 50"/>
                    <a:gd name="T7" fmla="*/ 673 h 729"/>
                    <a:gd name="T8" fmla="*/ 46 w 50"/>
                    <a:gd name="T9" fmla="*/ 681 h 729"/>
                    <a:gd name="T10" fmla="*/ 34 w 50"/>
                    <a:gd name="T11" fmla="*/ 697 h 729"/>
                    <a:gd name="T12" fmla="*/ 18 w 50"/>
                    <a:gd name="T13" fmla="*/ 715 h 729"/>
                    <a:gd name="T14" fmla="*/ 10 w 50"/>
                    <a:gd name="T15" fmla="*/ 723 h 729"/>
                    <a:gd name="T16" fmla="*/ 0 w 50"/>
                    <a:gd name="T17" fmla="*/ 729 h 7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29"/>
                    <a:gd name="T29" fmla="*/ 50 w 50"/>
                    <a:gd name="T30" fmla="*/ 729 h 7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29">
                      <a:moveTo>
                        <a:pt x="0" y="729"/>
                      </a:moveTo>
                      <a:lnTo>
                        <a:pt x="0" y="27"/>
                      </a:lnTo>
                      <a:lnTo>
                        <a:pt x="50" y="0"/>
                      </a:lnTo>
                      <a:lnTo>
                        <a:pt x="50" y="673"/>
                      </a:lnTo>
                      <a:lnTo>
                        <a:pt x="46" y="681"/>
                      </a:lnTo>
                      <a:lnTo>
                        <a:pt x="34" y="697"/>
                      </a:lnTo>
                      <a:lnTo>
                        <a:pt x="18" y="715"/>
                      </a:lnTo>
                      <a:lnTo>
                        <a:pt x="10" y="723"/>
                      </a:lnTo>
                      <a:lnTo>
                        <a:pt x="0" y="729"/>
                      </a:lnTo>
                      <a:close/>
                    </a:path>
                  </a:pathLst>
                </a:custGeom>
                <a:solidFill>
                  <a:srgbClr val="666666"/>
                </a:solidFill>
                <a:ln w="9525">
                  <a:noFill/>
                  <a:round/>
                  <a:headEnd/>
                  <a:tailEnd/>
                </a:ln>
              </p:spPr>
              <p:txBody>
                <a:bodyPr/>
                <a:lstStyle/>
                <a:p>
                  <a:endParaRPr lang="en-US"/>
                </a:p>
              </p:txBody>
            </p:sp>
            <p:sp>
              <p:nvSpPr>
                <p:cNvPr id="310" name="Freeform 18"/>
                <p:cNvSpPr>
                  <a:spLocks/>
                </p:cNvSpPr>
                <p:nvPr/>
              </p:nvSpPr>
              <p:spPr bwMode="auto">
                <a:xfrm>
                  <a:off x="1067" y="1726"/>
                  <a:ext cx="879" cy="1236"/>
                </a:xfrm>
                <a:custGeom>
                  <a:avLst/>
                  <a:gdLst>
                    <a:gd name="T0" fmla="*/ 545 w 879"/>
                    <a:gd name="T1" fmla="*/ 6 h 1236"/>
                    <a:gd name="T2" fmla="*/ 26 w 879"/>
                    <a:gd name="T3" fmla="*/ 305 h 1236"/>
                    <a:gd name="T4" fmla="*/ 16 w 879"/>
                    <a:gd name="T5" fmla="*/ 313 h 1236"/>
                    <a:gd name="T6" fmla="*/ 8 w 879"/>
                    <a:gd name="T7" fmla="*/ 325 h 1236"/>
                    <a:gd name="T8" fmla="*/ 2 w 879"/>
                    <a:gd name="T9" fmla="*/ 337 h 1236"/>
                    <a:gd name="T10" fmla="*/ 0 w 879"/>
                    <a:gd name="T11" fmla="*/ 349 h 1236"/>
                    <a:gd name="T12" fmla="*/ 0 w 879"/>
                    <a:gd name="T13" fmla="*/ 1038 h 1236"/>
                    <a:gd name="T14" fmla="*/ 2 w 879"/>
                    <a:gd name="T15" fmla="*/ 1052 h 1236"/>
                    <a:gd name="T16" fmla="*/ 8 w 879"/>
                    <a:gd name="T17" fmla="*/ 1064 h 1236"/>
                    <a:gd name="T18" fmla="*/ 16 w 879"/>
                    <a:gd name="T19" fmla="*/ 1074 h 1236"/>
                    <a:gd name="T20" fmla="*/ 26 w 879"/>
                    <a:gd name="T21" fmla="*/ 1082 h 1236"/>
                    <a:gd name="T22" fmla="*/ 282 w 879"/>
                    <a:gd name="T23" fmla="*/ 1230 h 1236"/>
                    <a:gd name="T24" fmla="*/ 294 w 879"/>
                    <a:gd name="T25" fmla="*/ 1236 h 1236"/>
                    <a:gd name="T26" fmla="*/ 308 w 879"/>
                    <a:gd name="T27" fmla="*/ 1236 h 1236"/>
                    <a:gd name="T28" fmla="*/ 322 w 879"/>
                    <a:gd name="T29" fmla="*/ 1236 h 1236"/>
                    <a:gd name="T30" fmla="*/ 334 w 879"/>
                    <a:gd name="T31" fmla="*/ 1230 h 1236"/>
                    <a:gd name="T32" fmla="*/ 853 w 879"/>
                    <a:gd name="T33" fmla="*/ 930 h 1236"/>
                    <a:gd name="T34" fmla="*/ 863 w 879"/>
                    <a:gd name="T35" fmla="*/ 922 h 1236"/>
                    <a:gd name="T36" fmla="*/ 871 w 879"/>
                    <a:gd name="T37" fmla="*/ 910 h 1236"/>
                    <a:gd name="T38" fmla="*/ 877 w 879"/>
                    <a:gd name="T39" fmla="*/ 898 h 1236"/>
                    <a:gd name="T40" fmla="*/ 879 w 879"/>
                    <a:gd name="T41" fmla="*/ 886 h 1236"/>
                    <a:gd name="T42" fmla="*/ 879 w 879"/>
                    <a:gd name="T43" fmla="*/ 197 h 1236"/>
                    <a:gd name="T44" fmla="*/ 877 w 879"/>
                    <a:gd name="T45" fmla="*/ 183 h 1236"/>
                    <a:gd name="T46" fmla="*/ 871 w 879"/>
                    <a:gd name="T47" fmla="*/ 171 h 1236"/>
                    <a:gd name="T48" fmla="*/ 863 w 879"/>
                    <a:gd name="T49" fmla="*/ 159 h 1236"/>
                    <a:gd name="T50" fmla="*/ 853 w 879"/>
                    <a:gd name="T51" fmla="*/ 151 h 1236"/>
                    <a:gd name="T52" fmla="*/ 597 w 879"/>
                    <a:gd name="T53" fmla="*/ 6 h 1236"/>
                    <a:gd name="T54" fmla="*/ 585 w 879"/>
                    <a:gd name="T55" fmla="*/ 0 h 1236"/>
                    <a:gd name="T56" fmla="*/ 571 w 879"/>
                    <a:gd name="T57" fmla="*/ 0 h 1236"/>
                    <a:gd name="T58" fmla="*/ 557 w 879"/>
                    <a:gd name="T59" fmla="*/ 0 h 1236"/>
                    <a:gd name="T60" fmla="*/ 545 w 879"/>
                    <a:gd name="T61" fmla="*/ 6 h 1236"/>
                    <a:gd name="T62" fmla="*/ 294 w 879"/>
                    <a:gd name="T63" fmla="*/ 1210 h 1236"/>
                    <a:gd name="T64" fmla="*/ 38 w 879"/>
                    <a:gd name="T65" fmla="*/ 1062 h 1236"/>
                    <a:gd name="T66" fmla="*/ 32 w 879"/>
                    <a:gd name="T67" fmla="*/ 1058 h 1236"/>
                    <a:gd name="T68" fmla="*/ 28 w 879"/>
                    <a:gd name="T69" fmla="*/ 1052 h 1236"/>
                    <a:gd name="T70" fmla="*/ 24 w 879"/>
                    <a:gd name="T71" fmla="*/ 1044 h 1236"/>
                    <a:gd name="T72" fmla="*/ 24 w 879"/>
                    <a:gd name="T73" fmla="*/ 1038 h 1236"/>
                    <a:gd name="T74" fmla="*/ 24 w 879"/>
                    <a:gd name="T75" fmla="*/ 349 h 1236"/>
                    <a:gd name="T76" fmla="*/ 24 w 879"/>
                    <a:gd name="T77" fmla="*/ 343 h 1236"/>
                    <a:gd name="T78" fmla="*/ 28 w 879"/>
                    <a:gd name="T79" fmla="*/ 335 h 1236"/>
                    <a:gd name="T80" fmla="*/ 32 w 879"/>
                    <a:gd name="T81" fmla="*/ 329 h 1236"/>
                    <a:gd name="T82" fmla="*/ 38 w 879"/>
                    <a:gd name="T83" fmla="*/ 325 h 1236"/>
                    <a:gd name="T84" fmla="*/ 557 w 879"/>
                    <a:gd name="T85" fmla="*/ 26 h 1236"/>
                    <a:gd name="T86" fmla="*/ 563 w 879"/>
                    <a:gd name="T87" fmla="*/ 24 h 1236"/>
                    <a:gd name="T88" fmla="*/ 571 w 879"/>
                    <a:gd name="T89" fmla="*/ 22 h 1236"/>
                    <a:gd name="T90" fmla="*/ 579 w 879"/>
                    <a:gd name="T91" fmla="*/ 24 h 1236"/>
                    <a:gd name="T92" fmla="*/ 585 w 879"/>
                    <a:gd name="T93" fmla="*/ 26 h 1236"/>
                    <a:gd name="T94" fmla="*/ 841 w 879"/>
                    <a:gd name="T95" fmla="*/ 173 h 1236"/>
                    <a:gd name="T96" fmla="*/ 847 w 879"/>
                    <a:gd name="T97" fmla="*/ 177 h 1236"/>
                    <a:gd name="T98" fmla="*/ 851 w 879"/>
                    <a:gd name="T99" fmla="*/ 183 h 1236"/>
                    <a:gd name="T100" fmla="*/ 855 w 879"/>
                    <a:gd name="T101" fmla="*/ 189 h 1236"/>
                    <a:gd name="T102" fmla="*/ 855 w 879"/>
                    <a:gd name="T103" fmla="*/ 197 h 1236"/>
                    <a:gd name="T104" fmla="*/ 855 w 879"/>
                    <a:gd name="T105" fmla="*/ 886 h 1236"/>
                    <a:gd name="T106" fmla="*/ 855 w 879"/>
                    <a:gd name="T107" fmla="*/ 892 h 1236"/>
                    <a:gd name="T108" fmla="*/ 851 w 879"/>
                    <a:gd name="T109" fmla="*/ 898 h 1236"/>
                    <a:gd name="T110" fmla="*/ 847 w 879"/>
                    <a:gd name="T111" fmla="*/ 906 h 1236"/>
                    <a:gd name="T112" fmla="*/ 841 w 879"/>
                    <a:gd name="T113" fmla="*/ 910 h 1236"/>
                    <a:gd name="T114" fmla="*/ 322 w 879"/>
                    <a:gd name="T115" fmla="*/ 1210 h 1236"/>
                    <a:gd name="T116" fmla="*/ 316 w 879"/>
                    <a:gd name="T117" fmla="*/ 1212 h 1236"/>
                    <a:gd name="T118" fmla="*/ 308 w 879"/>
                    <a:gd name="T119" fmla="*/ 1214 h 1236"/>
                    <a:gd name="T120" fmla="*/ 300 w 879"/>
                    <a:gd name="T121" fmla="*/ 1212 h 1236"/>
                    <a:gd name="T122" fmla="*/ 294 w 879"/>
                    <a:gd name="T123" fmla="*/ 1210 h 1236"/>
                    <a:gd name="T124" fmla="*/ 545 w 879"/>
                    <a:gd name="T125" fmla="*/ 6 h 1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9"/>
                    <a:gd name="T190" fmla="*/ 0 h 1236"/>
                    <a:gd name="T191" fmla="*/ 879 w 879"/>
                    <a:gd name="T192" fmla="*/ 1236 h 1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9" h="1236">
                      <a:moveTo>
                        <a:pt x="545" y="6"/>
                      </a:moveTo>
                      <a:lnTo>
                        <a:pt x="26" y="305"/>
                      </a:lnTo>
                      <a:lnTo>
                        <a:pt x="16" y="313"/>
                      </a:lnTo>
                      <a:lnTo>
                        <a:pt x="8" y="325"/>
                      </a:lnTo>
                      <a:lnTo>
                        <a:pt x="2" y="337"/>
                      </a:lnTo>
                      <a:lnTo>
                        <a:pt x="0" y="349"/>
                      </a:lnTo>
                      <a:lnTo>
                        <a:pt x="0" y="1038"/>
                      </a:lnTo>
                      <a:lnTo>
                        <a:pt x="2" y="1052"/>
                      </a:lnTo>
                      <a:lnTo>
                        <a:pt x="8" y="1064"/>
                      </a:lnTo>
                      <a:lnTo>
                        <a:pt x="16" y="1074"/>
                      </a:lnTo>
                      <a:lnTo>
                        <a:pt x="26" y="1082"/>
                      </a:lnTo>
                      <a:lnTo>
                        <a:pt x="282" y="1230"/>
                      </a:lnTo>
                      <a:lnTo>
                        <a:pt x="294" y="1236"/>
                      </a:lnTo>
                      <a:lnTo>
                        <a:pt x="308" y="1236"/>
                      </a:lnTo>
                      <a:lnTo>
                        <a:pt x="322" y="1236"/>
                      </a:lnTo>
                      <a:lnTo>
                        <a:pt x="334" y="1230"/>
                      </a:lnTo>
                      <a:lnTo>
                        <a:pt x="853" y="930"/>
                      </a:lnTo>
                      <a:lnTo>
                        <a:pt x="863" y="922"/>
                      </a:lnTo>
                      <a:lnTo>
                        <a:pt x="871" y="910"/>
                      </a:lnTo>
                      <a:lnTo>
                        <a:pt x="877" y="898"/>
                      </a:lnTo>
                      <a:lnTo>
                        <a:pt x="879" y="886"/>
                      </a:lnTo>
                      <a:lnTo>
                        <a:pt x="879" y="197"/>
                      </a:lnTo>
                      <a:lnTo>
                        <a:pt x="877" y="183"/>
                      </a:lnTo>
                      <a:lnTo>
                        <a:pt x="871" y="171"/>
                      </a:lnTo>
                      <a:lnTo>
                        <a:pt x="863" y="159"/>
                      </a:lnTo>
                      <a:lnTo>
                        <a:pt x="853" y="151"/>
                      </a:lnTo>
                      <a:lnTo>
                        <a:pt x="597" y="6"/>
                      </a:lnTo>
                      <a:lnTo>
                        <a:pt x="585" y="0"/>
                      </a:lnTo>
                      <a:lnTo>
                        <a:pt x="571" y="0"/>
                      </a:lnTo>
                      <a:lnTo>
                        <a:pt x="557" y="0"/>
                      </a:lnTo>
                      <a:lnTo>
                        <a:pt x="545" y="6"/>
                      </a:lnTo>
                      <a:lnTo>
                        <a:pt x="294" y="1210"/>
                      </a:lnTo>
                      <a:lnTo>
                        <a:pt x="38" y="1062"/>
                      </a:lnTo>
                      <a:lnTo>
                        <a:pt x="32" y="1058"/>
                      </a:lnTo>
                      <a:lnTo>
                        <a:pt x="28" y="1052"/>
                      </a:lnTo>
                      <a:lnTo>
                        <a:pt x="24" y="1044"/>
                      </a:lnTo>
                      <a:lnTo>
                        <a:pt x="24" y="1038"/>
                      </a:lnTo>
                      <a:lnTo>
                        <a:pt x="24" y="349"/>
                      </a:lnTo>
                      <a:lnTo>
                        <a:pt x="24" y="343"/>
                      </a:lnTo>
                      <a:lnTo>
                        <a:pt x="28" y="335"/>
                      </a:lnTo>
                      <a:lnTo>
                        <a:pt x="32" y="329"/>
                      </a:lnTo>
                      <a:lnTo>
                        <a:pt x="38" y="325"/>
                      </a:lnTo>
                      <a:lnTo>
                        <a:pt x="557" y="26"/>
                      </a:lnTo>
                      <a:lnTo>
                        <a:pt x="563" y="24"/>
                      </a:lnTo>
                      <a:lnTo>
                        <a:pt x="571" y="22"/>
                      </a:lnTo>
                      <a:lnTo>
                        <a:pt x="579" y="24"/>
                      </a:lnTo>
                      <a:lnTo>
                        <a:pt x="585" y="26"/>
                      </a:lnTo>
                      <a:lnTo>
                        <a:pt x="841" y="173"/>
                      </a:lnTo>
                      <a:lnTo>
                        <a:pt x="847" y="177"/>
                      </a:lnTo>
                      <a:lnTo>
                        <a:pt x="851" y="183"/>
                      </a:lnTo>
                      <a:lnTo>
                        <a:pt x="855" y="189"/>
                      </a:lnTo>
                      <a:lnTo>
                        <a:pt x="855" y="197"/>
                      </a:lnTo>
                      <a:lnTo>
                        <a:pt x="855" y="886"/>
                      </a:lnTo>
                      <a:lnTo>
                        <a:pt x="855" y="892"/>
                      </a:lnTo>
                      <a:lnTo>
                        <a:pt x="851" y="898"/>
                      </a:lnTo>
                      <a:lnTo>
                        <a:pt x="847" y="906"/>
                      </a:lnTo>
                      <a:lnTo>
                        <a:pt x="841" y="910"/>
                      </a:lnTo>
                      <a:lnTo>
                        <a:pt x="322" y="1210"/>
                      </a:lnTo>
                      <a:lnTo>
                        <a:pt x="316" y="1212"/>
                      </a:lnTo>
                      <a:lnTo>
                        <a:pt x="308" y="1214"/>
                      </a:lnTo>
                      <a:lnTo>
                        <a:pt x="300" y="1212"/>
                      </a:lnTo>
                      <a:lnTo>
                        <a:pt x="294" y="1210"/>
                      </a:lnTo>
                      <a:lnTo>
                        <a:pt x="545" y="6"/>
                      </a:lnTo>
                      <a:close/>
                    </a:path>
                  </a:pathLst>
                </a:custGeom>
                <a:solidFill>
                  <a:srgbClr val="333333"/>
                </a:solidFill>
                <a:ln w="9525">
                  <a:noFill/>
                  <a:round/>
                  <a:headEnd/>
                  <a:tailEnd/>
                </a:ln>
              </p:spPr>
              <p:txBody>
                <a:bodyPr/>
                <a:lstStyle/>
                <a:p>
                  <a:endParaRPr lang="en-US"/>
                </a:p>
              </p:txBody>
            </p:sp>
            <p:sp>
              <p:nvSpPr>
                <p:cNvPr id="311" name="Freeform 19"/>
                <p:cNvSpPr>
                  <a:spLocks/>
                </p:cNvSpPr>
                <p:nvPr/>
              </p:nvSpPr>
              <p:spPr bwMode="auto">
                <a:xfrm>
                  <a:off x="1079" y="2057"/>
                  <a:ext cx="296" cy="895"/>
                </a:xfrm>
                <a:custGeom>
                  <a:avLst/>
                  <a:gdLst>
                    <a:gd name="T0" fmla="*/ 296 w 296"/>
                    <a:gd name="T1" fmla="*/ 895 h 895"/>
                    <a:gd name="T2" fmla="*/ 296 w 296"/>
                    <a:gd name="T3" fmla="*/ 170 h 895"/>
                    <a:gd name="T4" fmla="*/ 6 w 296"/>
                    <a:gd name="T5" fmla="*/ 0 h 895"/>
                    <a:gd name="T6" fmla="*/ 2 w 296"/>
                    <a:gd name="T7" fmla="*/ 8 h 895"/>
                    <a:gd name="T8" fmla="*/ 0 w 296"/>
                    <a:gd name="T9" fmla="*/ 18 h 895"/>
                    <a:gd name="T10" fmla="*/ 0 w 296"/>
                    <a:gd name="T11" fmla="*/ 707 h 895"/>
                    <a:gd name="T12" fmla="*/ 2 w 296"/>
                    <a:gd name="T13" fmla="*/ 717 h 895"/>
                    <a:gd name="T14" fmla="*/ 6 w 296"/>
                    <a:gd name="T15" fmla="*/ 727 h 895"/>
                    <a:gd name="T16" fmla="*/ 12 w 296"/>
                    <a:gd name="T17" fmla="*/ 735 h 895"/>
                    <a:gd name="T18" fmla="*/ 20 w 296"/>
                    <a:gd name="T19" fmla="*/ 741 h 895"/>
                    <a:gd name="T20" fmla="*/ 276 w 296"/>
                    <a:gd name="T21" fmla="*/ 889 h 895"/>
                    <a:gd name="T22" fmla="*/ 284 w 296"/>
                    <a:gd name="T23" fmla="*/ 893 h 895"/>
                    <a:gd name="T24" fmla="*/ 296 w 296"/>
                    <a:gd name="T25" fmla="*/ 895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895"/>
                    <a:gd name="T41" fmla="*/ 296 w 296"/>
                    <a:gd name="T42" fmla="*/ 895 h 8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895">
                      <a:moveTo>
                        <a:pt x="296" y="895"/>
                      </a:moveTo>
                      <a:lnTo>
                        <a:pt x="296" y="170"/>
                      </a:lnTo>
                      <a:lnTo>
                        <a:pt x="6" y="0"/>
                      </a:lnTo>
                      <a:lnTo>
                        <a:pt x="2" y="8"/>
                      </a:lnTo>
                      <a:lnTo>
                        <a:pt x="0" y="18"/>
                      </a:lnTo>
                      <a:lnTo>
                        <a:pt x="0" y="707"/>
                      </a:lnTo>
                      <a:lnTo>
                        <a:pt x="2" y="717"/>
                      </a:lnTo>
                      <a:lnTo>
                        <a:pt x="6" y="727"/>
                      </a:lnTo>
                      <a:lnTo>
                        <a:pt x="12" y="735"/>
                      </a:lnTo>
                      <a:lnTo>
                        <a:pt x="20" y="741"/>
                      </a:lnTo>
                      <a:lnTo>
                        <a:pt x="276" y="889"/>
                      </a:lnTo>
                      <a:lnTo>
                        <a:pt x="284" y="893"/>
                      </a:lnTo>
                      <a:lnTo>
                        <a:pt x="296" y="895"/>
                      </a:lnTo>
                      <a:close/>
                    </a:path>
                  </a:pathLst>
                </a:custGeom>
                <a:solidFill>
                  <a:srgbClr val="CCCCCC"/>
                </a:solidFill>
                <a:ln w="9525">
                  <a:noFill/>
                  <a:round/>
                  <a:headEnd/>
                  <a:tailEnd/>
                </a:ln>
              </p:spPr>
              <p:txBody>
                <a:bodyPr/>
                <a:lstStyle/>
                <a:p>
                  <a:endParaRPr lang="en-US"/>
                </a:p>
              </p:txBody>
            </p:sp>
            <p:sp>
              <p:nvSpPr>
                <p:cNvPr id="312" name="Freeform 20"/>
                <p:cNvSpPr>
                  <a:spLocks/>
                </p:cNvSpPr>
                <p:nvPr/>
              </p:nvSpPr>
              <p:spPr bwMode="auto">
                <a:xfrm>
                  <a:off x="1099" y="2135"/>
                  <a:ext cx="246" cy="412"/>
                </a:xfrm>
                <a:custGeom>
                  <a:avLst/>
                  <a:gdLst>
                    <a:gd name="T0" fmla="*/ 0 w 246"/>
                    <a:gd name="T1" fmla="*/ 0 h 412"/>
                    <a:gd name="T2" fmla="*/ 246 w 246"/>
                    <a:gd name="T3" fmla="*/ 142 h 412"/>
                    <a:gd name="T4" fmla="*/ 246 w 246"/>
                    <a:gd name="T5" fmla="*/ 412 h 412"/>
                    <a:gd name="T6" fmla="*/ 0 w 246"/>
                    <a:gd name="T7" fmla="*/ 270 h 412"/>
                    <a:gd name="T8" fmla="*/ 0 w 246"/>
                    <a:gd name="T9" fmla="*/ 0 h 412"/>
                    <a:gd name="T10" fmla="*/ 0 60000 65536"/>
                    <a:gd name="T11" fmla="*/ 0 60000 65536"/>
                    <a:gd name="T12" fmla="*/ 0 60000 65536"/>
                    <a:gd name="T13" fmla="*/ 0 60000 65536"/>
                    <a:gd name="T14" fmla="*/ 0 60000 65536"/>
                    <a:gd name="T15" fmla="*/ 0 w 246"/>
                    <a:gd name="T16" fmla="*/ 0 h 412"/>
                    <a:gd name="T17" fmla="*/ 246 w 246"/>
                    <a:gd name="T18" fmla="*/ 412 h 412"/>
                  </a:gdLst>
                  <a:ahLst/>
                  <a:cxnLst>
                    <a:cxn ang="T10">
                      <a:pos x="T0" y="T1"/>
                    </a:cxn>
                    <a:cxn ang="T11">
                      <a:pos x="T2" y="T3"/>
                    </a:cxn>
                    <a:cxn ang="T12">
                      <a:pos x="T4" y="T5"/>
                    </a:cxn>
                    <a:cxn ang="T13">
                      <a:pos x="T6" y="T7"/>
                    </a:cxn>
                    <a:cxn ang="T14">
                      <a:pos x="T8" y="T9"/>
                    </a:cxn>
                  </a:cxnLst>
                  <a:rect l="T15" t="T16" r="T17" b="T18"/>
                  <a:pathLst>
                    <a:path w="246" h="412">
                      <a:moveTo>
                        <a:pt x="0" y="0"/>
                      </a:moveTo>
                      <a:lnTo>
                        <a:pt x="246" y="142"/>
                      </a:lnTo>
                      <a:lnTo>
                        <a:pt x="246" y="412"/>
                      </a:lnTo>
                      <a:lnTo>
                        <a:pt x="0" y="270"/>
                      </a:lnTo>
                      <a:lnTo>
                        <a:pt x="0" y="0"/>
                      </a:lnTo>
                      <a:close/>
                    </a:path>
                  </a:pathLst>
                </a:custGeom>
                <a:solidFill>
                  <a:srgbClr val="666666"/>
                </a:solidFill>
                <a:ln w="9525">
                  <a:noFill/>
                  <a:round/>
                  <a:headEnd/>
                  <a:tailEnd/>
                </a:ln>
              </p:spPr>
              <p:txBody>
                <a:bodyPr/>
                <a:lstStyle/>
                <a:p>
                  <a:endParaRPr lang="en-US"/>
                </a:p>
              </p:txBody>
            </p:sp>
            <p:sp>
              <p:nvSpPr>
                <p:cNvPr id="313" name="Freeform 21"/>
                <p:cNvSpPr>
                  <a:spLocks/>
                </p:cNvSpPr>
                <p:nvPr/>
              </p:nvSpPr>
              <p:spPr bwMode="auto">
                <a:xfrm>
                  <a:off x="1099" y="2135"/>
                  <a:ext cx="246" cy="412"/>
                </a:xfrm>
                <a:custGeom>
                  <a:avLst/>
                  <a:gdLst>
                    <a:gd name="T0" fmla="*/ 8 w 246"/>
                    <a:gd name="T1" fmla="*/ 6 h 412"/>
                    <a:gd name="T2" fmla="*/ 8 w 246"/>
                    <a:gd name="T3" fmla="*/ 260 h 412"/>
                    <a:gd name="T4" fmla="*/ 246 w 246"/>
                    <a:gd name="T5" fmla="*/ 398 h 412"/>
                    <a:gd name="T6" fmla="*/ 246 w 246"/>
                    <a:gd name="T7" fmla="*/ 412 h 412"/>
                    <a:gd name="T8" fmla="*/ 0 w 246"/>
                    <a:gd name="T9" fmla="*/ 270 h 412"/>
                    <a:gd name="T10" fmla="*/ 0 w 246"/>
                    <a:gd name="T11" fmla="*/ 0 h 412"/>
                    <a:gd name="T12" fmla="*/ 8 w 246"/>
                    <a:gd name="T13" fmla="*/ 6 h 412"/>
                    <a:gd name="T14" fmla="*/ 0 60000 65536"/>
                    <a:gd name="T15" fmla="*/ 0 60000 65536"/>
                    <a:gd name="T16" fmla="*/ 0 60000 65536"/>
                    <a:gd name="T17" fmla="*/ 0 60000 65536"/>
                    <a:gd name="T18" fmla="*/ 0 60000 65536"/>
                    <a:gd name="T19" fmla="*/ 0 60000 65536"/>
                    <a:gd name="T20" fmla="*/ 0 60000 65536"/>
                    <a:gd name="T21" fmla="*/ 0 w 246"/>
                    <a:gd name="T22" fmla="*/ 0 h 412"/>
                    <a:gd name="T23" fmla="*/ 246 w 246"/>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412">
                      <a:moveTo>
                        <a:pt x="8" y="6"/>
                      </a:moveTo>
                      <a:lnTo>
                        <a:pt x="8" y="260"/>
                      </a:lnTo>
                      <a:lnTo>
                        <a:pt x="246" y="398"/>
                      </a:lnTo>
                      <a:lnTo>
                        <a:pt x="246" y="412"/>
                      </a:lnTo>
                      <a:lnTo>
                        <a:pt x="0" y="270"/>
                      </a:lnTo>
                      <a:lnTo>
                        <a:pt x="0" y="0"/>
                      </a:lnTo>
                      <a:lnTo>
                        <a:pt x="8" y="6"/>
                      </a:lnTo>
                      <a:close/>
                    </a:path>
                  </a:pathLst>
                </a:custGeom>
                <a:solidFill>
                  <a:srgbClr val="FFFFFF"/>
                </a:solidFill>
                <a:ln w="9525">
                  <a:noFill/>
                  <a:round/>
                  <a:headEnd/>
                  <a:tailEnd/>
                </a:ln>
              </p:spPr>
              <p:txBody>
                <a:bodyPr/>
                <a:lstStyle/>
                <a:p>
                  <a:endParaRPr lang="en-US"/>
                </a:p>
              </p:txBody>
            </p:sp>
            <p:sp>
              <p:nvSpPr>
                <p:cNvPr id="314" name="Freeform 22"/>
                <p:cNvSpPr>
                  <a:spLocks/>
                </p:cNvSpPr>
                <p:nvPr/>
              </p:nvSpPr>
              <p:spPr bwMode="auto">
                <a:xfrm>
                  <a:off x="1135" y="2207"/>
                  <a:ext cx="188" cy="110"/>
                </a:xfrm>
                <a:custGeom>
                  <a:avLst/>
                  <a:gdLst>
                    <a:gd name="T0" fmla="*/ 2 w 188"/>
                    <a:gd name="T1" fmla="*/ 4 h 110"/>
                    <a:gd name="T2" fmla="*/ 0 w 188"/>
                    <a:gd name="T3" fmla="*/ 8 h 110"/>
                    <a:gd name="T4" fmla="*/ 4 w 188"/>
                    <a:gd name="T5" fmla="*/ 12 h 110"/>
                    <a:gd name="T6" fmla="*/ 180 w 188"/>
                    <a:gd name="T7" fmla="*/ 110 h 110"/>
                    <a:gd name="T8" fmla="*/ 184 w 188"/>
                    <a:gd name="T9" fmla="*/ 110 h 110"/>
                    <a:gd name="T10" fmla="*/ 188 w 188"/>
                    <a:gd name="T11" fmla="*/ 108 h 110"/>
                    <a:gd name="T12" fmla="*/ 188 w 188"/>
                    <a:gd name="T13" fmla="*/ 104 h 110"/>
                    <a:gd name="T14" fmla="*/ 184 w 188"/>
                    <a:gd name="T15" fmla="*/ 100 h 110"/>
                    <a:gd name="T16" fmla="*/ 10 w 188"/>
                    <a:gd name="T17" fmla="*/ 0 h 110"/>
                    <a:gd name="T18" fmla="*/ 4 w 188"/>
                    <a:gd name="T19" fmla="*/ 0 h 110"/>
                    <a:gd name="T20" fmla="*/ 2 w 188"/>
                    <a:gd name="T21" fmla="*/ 4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4"/>
                      </a:moveTo>
                      <a:lnTo>
                        <a:pt x="0" y="8"/>
                      </a:lnTo>
                      <a:lnTo>
                        <a:pt x="4" y="12"/>
                      </a:lnTo>
                      <a:lnTo>
                        <a:pt x="180" y="110"/>
                      </a:lnTo>
                      <a:lnTo>
                        <a:pt x="184" y="110"/>
                      </a:lnTo>
                      <a:lnTo>
                        <a:pt x="188" y="108"/>
                      </a:lnTo>
                      <a:lnTo>
                        <a:pt x="188" y="104"/>
                      </a:lnTo>
                      <a:lnTo>
                        <a:pt x="184" y="100"/>
                      </a:lnTo>
                      <a:lnTo>
                        <a:pt x="10" y="0"/>
                      </a:lnTo>
                      <a:lnTo>
                        <a:pt x="4" y="0"/>
                      </a:lnTo>
                      <a:lnTo>
                        <a:pt x="2" y="4"/>
                      </a:lnTo>
                      <a:close/>
                    </a:path>
                  </a:pathLst>
                </a:custGeom>
                <a:solidFill>
                  <a:srgbClr val="333333"/>
                </a:solidFill>
                <a:ln w="9525">
                  <a:noFill/>
                  <a:round/>
                  <a:headEnd/>
                  <a:tailEnd/>
                </a:ln>
              </p:spPr>
              <p:txBody>
                <a:bodyPr/>
                <a:lstStyle/>
                <a:p>
                  <a:endParaRPr lang="en-US"/>
                </a:p>
              </p:txBody>
            </p:sp>
            <p:sp>
              <p:nvSpPr>
                <p:cNvPr id="315" name="Freeform 23"/>
                <p:cNvSpPr>
                  <a:spLocks/>
                </p:cNvSpPr>
                <p:nvPr/>
              </p:nvSpPr>
              <p:spPr bwMode="auto">
                <a:xfrm>
                  <a:off x="1135" y="2277"/>
                  <a:ext cx="188" cy="110"/>
                </a:xfrm>
                <a:custGeom>
                  <a:avLst/>
                  <a:gdLst>
                    <a:gd name="T0" fmla="*/ 2 w 188"/>
                    <a:gd name="T1" fmla="*/ 2 h 110"/>
                    <a:gd name="T2" fmla="*/ 0 w 188"/>
                    <a:gd name="T3" fmla="*/ 6 h 110"/>
                    <a:gd name="T4" fmla="*/ 4 w 188"/>
                    <a:gd name="T5" fmla="*/ 10 h 110"/>
                    <a:gd name="T6" fmla="*/ 180 w 188"/>
                    <a:gd name="T7" fmla="*/ 110 h 110"/>
                    <a:gd name="T8" fmla="*/ 184 w 188"/>
                    <a:gd name="T9" fmla="*/ 110 h 110"/>
                    <a:gd name="T10" fmla="*/ 188 w 188"/>
                    <a:gd name="T11" fmla="*/ 106 h 110"/>
                    <a:gd name="T12" fmla="*/ 188 w 188"/>
                    <a:gd name="T13" fmla="*/ 102 h 110"/>
                    <a:gd name="T14" fmla="*/ 184 w 188"/>
                    <a:gd name="T15" fmla="*/ 98 h 110"/>
                    <a:gd name="T16" fmla="*/ 10 w 188"/>
                    <a:gd name="T17" fmla="*/ 0 h 110"/>
                    <a:gd name="T18" fmla="*/ 4 w 188"/>
                    <a:gd name="T19" fmla="*/ 0 h 110"/>
                    <a:gd name="T20" fmla="*/ 2 w 188"/>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2"/>
                      </a:moveTo>
                      <a:lnTo>
                        <a:pt x="0" y="6"/>
                      </a:lnTo>
                      <a:lnTo>
                        <a:pt x="4" y="10"/>
                      </a:lnTo>
                      <a:lnTo>
                        <a:pt x="180" y="110"/>
                      </a:lnTo>
                      <a:lnTo>
                        <a:pt x="184" y="110"/>
                      </a:lnTo>
                      <a:lnTo>
                        <a:pt x="188" y="106"/>
                      </a:lnTo>
                      <a:lnTo>
                        <a:pt x="188" y="102"/>
                      </a:lnTo>
                      <a:lnTo>
                        <a:pt x="184" y="98"/>
                      </a:lnTo>
                      <a:lnTo>
                        <a:pt x="10" y="0"/>
                      </a:lnTo>
                      <a:lnTo>
                        <a:pt x="4" y="0"/>
                      </a:lnTo>
                      <a:lnTo>
                        <a:pt x="2" y="2"/>
                      </a:lnTo>
                      <a:close/>
                    </a:path>
                  </a:pathLst>
                </a:custGeom>
                <a:solidFill>
                  <a:srgbClr val="333333"/>
                </a:solidFill>
                <a:ln w="9525">
                  <a:noFill/>
                  <a:round/>
                  <a:headEnd/>
                  <a:tailEnd/>
                </a:ln>
              </p:spPr>
              <p:txBody>
                <a:bodyPr/>
                <a:lstStyle/>
                <a:p>
                  <a:endParaRPr lang="en-US"/>
                </a:p>
              </p:txBody>
            </p:sp>
            <p:sp>
              <p:nvSpPr>
                <p:cNvPr id="316" name="Freeform 24"/>
                <p:cNvSpPr>
                  <a:spLocks/>
                </p:cNvSpPr>
                <p:nvPr/>
              </p:nvSpPr>
              <p:spPr bwMode="auto">
                <a:xfrm>
                  <a:off x="1183" y="2515"/>
                  <a:ext cx="64" cy="81"/>
                </a:xfrm>
                <a:custGeom>
                  <a:avLst/>
                  <a:gdLst>
                    <a:gd name="T0" fmla="*/ 64 w 64"/>
                    <a:gd name="T1" fmla="*/ 59 h 81"/>
                    <a:gd name="T2" fmla="*/ 62 w 64"/>
                    <a:gd name="T3" fmla="*/ 65 h 81"/>
                    <a:gd name="T4" fmla="*/ 60 w 64"/>
                    <a:gd name="T5" fmla="*/ 71 h 81"/>
                    <a:gd name="T6" fmla="*/ 58 w 64"/>
                    <a:gd name="T7" fmla="*/ 77 h 81"/>
                    <a:gd name="T8" fmla="*/ 54 w 64"/>
                    <a:gd name="T9" fmla="*/ 79 h 81"/>
                    <a:gd name="T10" fmla="*/ 50 w 64"/>
                    <a:gd name="T11" fmla="*/ 81 h 81"/>
                    <a:gd name="T12" fmla="*/ 44 w 64"/>
                    <a:gd name="T13" fmla="*/ 81 h 81"/>
                    <a:gd name="T14" fmla="*/ 38 w 64"/>
                    <a:gd name="T15" fmla="*/ 81 h 81"/>
                    <a:gd name="T16" fmla="*/ 32 w 64"/>
                    <a:gd name="T17" fmla="*/ 77 h 81"/>
                    <a:gd name="T18" fmla="*/ 26 w 64"/>
                    <a:gd name="T19" fmla="*/ 73 h 81"/>
                    <a:gd name="T20" fmla="*/ 20 w 64"/>
                    <a:gd name="T21" fmla="*/ 67 h 81"/>
                    <a:gd name="T22" fmla="*/ 10 w 64"/>
                    <a:gd name="T23" fmla="*/ 53 h 81"/>
                    <a:gd name="T24" fmla="*/ 2 w 64"/>
                    <a:gd name="T25" fmla="*/ 38 h 81"/>
                    <a:gd name="T26" fmla="*/ 0 w 64"/>
                    <a:gd name="T27" fmla="*/ 22 h 81"/>
                    <a:gd name="T28" fmla="*/ 0 w 64"/>
                    <a:gd name="T29" fmla="*/ 16 h 81"/>
                    <a:gd name="T30" fmla="*/ 2 w 64"/>
                    <a:gd name="T31" fmla="*/ 10 h 81"/>
                    <a:gd name="T32" fmla="*/ 6 w 64"/>
                    <a:gd name="T33" fmla="*/ 6 h 81"/>
                    <a:gd name="T34" fmla="*/ 10 w 64"/>
                    <a:gd name="T35" fmla="*/ 2 h 81"/>
                    <a:gd name="T36" fmla="*/ 14 w 64"/>
                    <a:gd name="T37" fmla="*/ 0 h 81"/>
                    <a:gd name="T38" fmla="*/ 20 w 64"/>
                    <a:gd name="T39" fmla="*/ 0 h 81"/>
                    <a:gd name="T40" fmla="*/ 26 w 64"/>
                    <a:gd name="T41" fmla="*/ 0 h 81"/>
                    <a:gd name="T42" fmla="*/ 32 w 64"/>
                    <a:gd name="T43" fmla="*/ 4 h 81"/>
                    <a:gd name="T44" fmla="*/ 38 w 64"/>
                    <a:gd name="T45" fmla="*/ 8 h 81"/>
                    <a:gd name="T46" fmla="*/ 44 w 64"/>
                    <a:gd name="T47" fmla="*/ 14 h 81"/>
                    <a:gd name="T48" fmla="*/ 54 w 64"/>
                    <a:gd name="T49" fmla="*/ 28 h 81"/>
                    <a:gd name="T50" fmla="*/ 60 w 64"/>
                    <a:gd name="T51" fmla="*/ 44 h 81"/>
                    <a:gd name="T52" fmla="*/ 64 w 64"/>
                    <a:gd name="T53" fmla="*/ 59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1"/>
                    <a:gd name="T83" fmla="*/ 64 w 64"/>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81">
                      <a:moveTo>
                        <a:pt x="64" y="59"/>
                      </a:moveTo>
                      <a:lnTo>
                        <a:pt x="62" y="65"/>
                      </a:lnTo>
                      <a:lnTo>
                        <a:pt x="60" y="71"/>
                      </a:lnTo>
                      <a:lnTo>
                        <a:pt x="58" y="77"/>
                      </a:lnTo>
                      <a:lnTo>
                        <a:pt x="54" y="79"/>
                      </a:lnTo>
                      <a:lnTo>
                        <a:pt x="50" y="81"/>
                      </a:lnTo>
                      <a:lnTo>
                        <a:pt x="44" y="81"/>
                      </a:lnTo>
                      <a:lnTo>
                        <a:pt x="38" y="81"/>
                      </a:lnTo>
                      <a:lnTo>
                        <a:pt x="32" y="77"/>
                      </a:lnTo>
                      <a:lnTo>
                        <a:pt x="26" y="73"/>
                      </a:lnTo>
                      <a:lnTo>
                        <a:pt x="20" y="67"/>
                      </a:lnTo>
                      <a:lnTo>
                        <a:pt x="10" y="53"/>
                      </a:lnTo>
                      <a:lnTo>
                        <a:pt x="2" y="38"/>
                      </a:lnTo>
                      <a:lnTo>
                        <a:pt x="0" y="22"/>
                      </a:lnTo>
                      <a:lnTo>
                        <a:pt x="0" y="16"/>
                      </a:lnTo>
                      <a:lnTo>
                        <a:pt x="2" y="10"/>
                      </a:lnTo>
                      <a:lnTo>
                        <a:pt x="6" y="6"/>
                      </a:lnTo>
                      <a:lnTo>
                        <a:pt x="10" y="2"/>
                      </a:lnTo>
                      <a:lnTo>
                        <a:pt x="14" y="0"/>
                      </a:lnTo>
                      <a:lnTo>
                        <a:pt x="20" y="0"/>
                      </a:lnTo>
                      <a:lnTo>
                        <a:pt x="26" y="0"/>
                      </a:lnTo>
                      <a:lnTo>
                        <a:pt x="32" y="4"/>
                      </a:lnTo>
                      <a:lnTo>
                        <a:pt x="38" y="8"/>
                      </a:lnTo>
                      <a:lnTo>
                        <a:pt x="44" y="14"/>
                      </a:lnTo>
                      <a:lnTo>
                        <a:pt x="54" y="28"/>
                      </a:lnTo>
                      <a:lnTo>
                        <a:pt x="60" y="44"/>
                      </a:lnTo>
                      <a:lnTo>
                        <a:pt x="64" y="59"/>
                      </a:lnTo>
                      <a:close/>
                    </a:path>
                  </a:pathLst>
                </a:custGeom>
                <a:solidFill>
                  <a:srgbClr val="333333"/>
                </a:solidFill>
                <a:ln w="9525">
                  <a:noFill/>
                  <a:round/>
                  <a:headEnd/>
                  <a:tailEnd/>
                </a:ln>
              </p:spPr>
              <p:txBody>
                <a:bodyPr/>
                <a:lstStyle/>
                <a:p>
                  <a:endParaRPr lang="en-US"/>
                </a:p>
              </p:txBody>
            </p:sp>
            <p:sp>
              <p:nvSpPr>
                <p:cNvPr id="317" name="Freeform 25"/>
                <p:cNvSpPr>
                  <a:spLocks/>
                </p:cNvSpPr>
                <p:nvPr/>
              </p:nvSpPr>
              <p:spPr bwMode="auto">
                <a:xfrm>
                  <a:off x="1125" y="2732"/>
                  <a:ext cx="198" cy="138"/>
                </a:xfrm>
                <a:custGeom>
                  <a:avLst/>
                  <a:gdLst>
                    <a:gd name="T0" fmla="*/ 18 w 198"/>
                    <a:gd name="T1" fmla="*/ 2 h 138"/>
                    <a:gd name="T2" fmla="*/ 12 w 198"/>
                    <a:gd name="T3" fmla="*/ 0 h 138"/>
                    <a:gd name="T4" fmla="*/ 6 w 198"/>
                    <a:gd name="T5" fmla="*/ 0 h 138"/>
                    <a:gd name="T6" fmla="*/ 2 w 198"/>
                    <a:gd name="T7" fmla="*/ 6 h 138"/>
                    <a:gd name="T8" fmla="*/ 0 w 198"/>
                    <a:gd name="T9" fmla="*/ 12 h 138"/>
                    <a:gd name="T10" fmla="*/ 2 w 198"/>
                    <a:gd name="T11" fmla="*/ 20 h 138"/>
                    <a:gd name="T12" fmla="*/ 6 w 198"/>
                    <a:gd name="T13" fmla="*/ 30 h 138"/>
                    <a:gd name="T14" fmla="*/ 12 w 198"/>
                    <a:gd name="T15" fmla="*/ 36 h 138"/>
                    <a:gd name="T16" fmla="*/ 18 w 198"/>
                    <a:gd name="T17" fmla="*/ 42 h 138"/>
                    <a:gd name="T18" fmla="*/ 182 w 198"/>
                    <a:gd name="T19" fmla="*/ 136 h 138"/>
                    <a:gd name="T20" fmla="*/ 188 w 198"/>
                    <a:gd name="T21" fmla="*/ 138 h 138"/>
                    <a:gd name="T22" fmla="*/ 194 w 198"/>
                    <a:gd name="T23" fmla="*/ 138 h 138"/>
                    <a:gd name="T24" fmla="*/ 198 w 198"/>
                    <a:gd name="T25" fmla="*/ 134 h 138"/>
                    <a:gd name="T26" fmla="*/ 198 w 198"/>
                    <a:gd name="T27" fmla="*/ 126 h 138"/>
                    <a:gd name="T28" fmla="*/ 198 w 198"/>
                    <a:gd name="T29" fmla="*/ 118 h 138"/>
                    <a:gd name="T30" fmla="*/ 194 w 198"/>
                    <a:gd name="T31" fmla="*/ 110 h 138"/>
                    <a:gd name="T32" fmla="*/ 188 w 198"/>
                    <a:gd name="T33" fmla="*/ 102 h 138"/>
                    <a:gd name="T34" fmla="*/ 182 w 198"/>
                    <a:gd name="T35" fmla="*/ 96 h 138"/>
                    <a:gd name="T36" fmla="*/ 18 w 198"/>
                    <a:gd name="T37" fmla="*/ 2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38"/>
                    <a:gd name="T59" fmla="*/ 198 w 198"/>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38">
                      <a:moveTo>
                        <a:pt x="18" y="2"/>
                      </a:moveTo>
                      <a:lnTo>
                        <a:pt x="12" y="0"/>
                      </a:lnTo>
                      <a:lnTo>
                        <a:pt x="6" y="0"/>
                      </a:lnTo>
                      <a:lnTo>
                        <a:pt x="2" y="6"/>
                      </a:lnTo>
                      <a:lnTo>
                        <a:pt x="0" y="12"/>
                      </a:lnTo>
                      <a:lnTo>
                        <a:pt x="2" y="20"/>
                      </a:lnTo>
                      <a:lnTo>
                        <a:pt x="6" y="30"/>
                      </a:lnTo>
                      <a:lnTo>
                        <a:pt x="12" y="36"/>
                      </a:lnTo>
                      <a:lnTo>
                        <a:pt x="18" y="42"/>
                      </a:lnTo>
                      <a:lnTo>
                        <a:pt x="182" y="136"/>
                      </a:lnTo>
                      <a:lnTo>
                        <a:pt x="188" y="138"/>
                      </a:lnTo>
                      <a:lnTo>
                        <a:pt x="194" y="138"/>
                      </a:lnTo>
                      <a:lnTo>
                        <a:pt x="198" y="134"/>
                      </a:lnTo>
                      <a:lnTo>
                        <a:pt x="198" y="126"/>
                      </a:lnTo>
                      <a:lnTo>
                        <a:pt x="198" y="118"/>
                      </a:lnTo>
                      <a:lnTo>
                        <a:pt x="194" y="110"/>
                      </a:lnTo>
                      <a:lnTo>
                        <a:pt x="188" y="102"/>
                      </a:lnTo>
                      <a:lnTo>
                        <a:pt x="182" y="96"/>
                      </a:lnTo>
                      <a:lnTo>
                        <a:pt x="18" y="2"/>
                      </a:lnTo>
                      <a:close/>
                    </a:path>
                  </a:pathLst>
                </a:custGeom>
                <a:solidFill>
                  <a:srgbClr val="666666"/>
                </a:solidFill>
                <a:ln w="9525">
                  <a:noFill/>
                  <a:round/>
                  <a:headEnd/>
                  <a:tailEnd/>
                </a:ln>
              </p:spPr>
              <p:txBody>
                <a:bodyPr/>
                <a:lstStyle/>
                <a:p>
                  <a:endParaRPr lang="en-US"/>
                </a:p>
              </p:txBody>
            </p:sp>
            <p:sp>
              <p:nvSpPr>
                <p:cNvPr id="318" name="Freeform 26"/>
                <p:cNvSpPr>
                  <a:spLocks/>
                </p:cNvSpPr>
                <p:nvPr/>
              </p:nvSpPr>
              <p:spPr bwMode="auto">
                <a:xfrm>
                  <a:off x="1085" y="1736"/>
                  <a:ext cx="843" cy="491"/>
                </a:xfrm>
                <a:custGeom>
                  <a:avLst/>
                  <a:gdLst>
                    <a:gd name="T0" fmla="*/ 829 w 843"/>
                    <a:gd name="T1" fmla="*/ 153 h 491"/>
                    <a:gd name="T2" fmla="*/ 573 w 843"/>
                    <a:gd name="T3" fmla="*/ 6 h 491"/>
                    <a:gd name="T4" fmla="*/ 565 w 843"/>
                    <a:gd name="T5" fmla="*/ 2 h 491"/>
                    <a:gd name="T6" fmla="*/ 553 w 843"/>
                    <a:gd name="T7" fmla="*/ 0 h 491"/>
                    <a:gd name="T8" fmla="*/ 543 w 843"/>
                    <a:gd name="T9" fmla="*/ 2 h 491"/>
                    <a:gd name="T10" fmla="*/ 533 w 843"/>
                    <a:gd name="T11" fmla="*/ 6 h 491"/>
                    <a:gd name="T12" fmla="*/ 14 w 843"/>
                    <a:gd name="T13" fmla="*/ 305 h 491"/>
                    <a:gd name="T14" fmla="*/ 6 w 843"/>
                    <a:gd name="T15" fmla="*/ 311 h 491"/>
                    <a:gd name="T16" fmla="*/ 0 w 843"/>
                    <a:gd name="T17" fmla="*/ 321 h 491"/>
                    <a:gd name="T18" fmla="*/ 290 w 843"/>
                    <a:gd name="T19" fmla="*/ 491 h 491"/>
                    <a:gd name="T20" fmla="*/ 843 w 843"/>
                    <a:gd name="T21" fmla="*/ 167 h 491"/>
                    <a:gd name="T22" fmla="*/ 837 w 843"/>
                    <a:gd name="T23" fmla="*/ 159 h 491"/>
                    <a:gd name="T24" fmla="*/ 829 w 843"/>
                    <a:gd name="T25" fmla="*/ 153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491"/>
                    <a:gd name="T41" fmla="*/ 843 w 84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491">
                      <a:moveTo>
                        <a:pt x="829" y="153"/>
                      </a:moveTo>
                      <a:lnTo>
                        <a:pt x="573" y="6"/>
                      </a:lnTo>
                      <a:lnTo>
                        <a:pt x="565" y="2"/>
                      </a:lnTo>
                      <a:lnTo>
                        <a:pt x="553" y="0"/>
                      </a:lnTo>
                      <a:lnTo>
                        <a:pt x="543" y="2"/>
                      </a:lnTo>
                      <a:lnTo>
                        <a:pt x="533" y="6"/>
                      </a:lnTo>
                      <a:lnTo>
                        <a:pt x="14" y="305"/>
                      </a:lnTo>
                      <a:lnTo>
                        <a:pt x="6" y="311"/>
                      </a:lnTo>
                      <a:lnTo>
                        <a:pt x="0" y="321"/>
                      </a:lnTo>
                      <a:lnTo>
                        <a:pt x="290" y="491"/>
                      </a:lnTo>
                      <a:lnTo>
                        <a:pt x="843" y="167"/>
                      </a:lnTo>
                      <a:lnTo>
                        <a:pt x="837" y="159"/>
                      </a:lnTo>
                      <a:lnTo>
                        <a:pt x="829" y="153"/>
                      </a:lnTo>
                      <a:close/>
                    </a:path>
                  </a:pathLst>
                </a:custGeom>
                <a:solidFill>
                  <a:srgbClr val="E3E3E2"/>
                </a:solidFill>
                <a:ln w="9525">
                  <a:noFill/>
                  <a:round/>
                  <a:headEnd/>
                  <a:tailEnd/>
                </a:ln>
              </p:spPr>
              <p:txBody>
                <a:bodyPr/>
                <a:lstStyle/>
                <a:p>
                  <a:endParaRPr lang="en-US"/>
                </a:p>
              </p:txBody>
            </p:sp>
            <p:sp>
              <p:nvSpPr>
                <p:cNvPr id="319" name="Freeform 27"/>
                <p:cNvSpPr>
                  <a:spLocks/>
                </p:cNvSpPr>
                <p:nvPr/>
              </p:nvSpPr>
              <p:spPr bwMode="auto">
                <a:xfrm>
                  <a:off x="1375" y="1903"/>
                  <a:ext cx="559" cy="1049"/>
                </a:xfrm>
                <a:custGeom>
                  <a:avLst/>
                  <a:gdLst>
                    <a:gd name="T0" fmla="*/ 0 w 559"/>
                    <a:gd name="T1" fmla="*/ 324 h 1049"/>
                    <a:gd name="T2" fmla="*/ 0 w 559"/>
                    <a:gd name="T3" fmla="*/ 1049 h 1049"/>
                    <a:gd name="T4" fmla="*/ 10 w 559"/>
                    <a:gd name="T5" fmla="*/ 1047 h 1049"/>
                    <a:gd name="T6" fmla="*/ 20 w 559"/>
                    <a:gd name="T7" fmla="*/ 1043 h 1049"/>
                    <a:gd name="T8" fmla="*/ 539 w 559"/>
                    <a:gd name="T9" fmla="*/ 743 h 1049"/>
                    <a:gd name="T10" fmla="*/ 547 w 559"/>
                    <a:gd name="T11" fmla="*/ 737 h 1049"/>
                    <a:gd name="T12" fmla="*/ 553 w 559"/>
                    <a:gd name="T13" fmla="*/ 727 h 1049"/>
                    <a:gd name="T14" fmla="*/ 557 w 559"/>
                    <a:gd name="T15" fmla="*/ 717 h 1049"/>
                    <a:gd name="T16" fmla="*/ 559 w 559"/>
                    <a:gd name="T17" fmla="*/ 709 h 1049"/>
                    <a:gd name="T18" fmla="*/ 559 w 559"/>
                    <a:gd name="T19" fmla="*/ 20 h 1049"/>
                    <a:gd name="T20" fmla="*/ 557 w 559"/>
                    <a:gd name="T21" fmla="*/ 10 h 1049"/>
                    <a:gd name="T22" fmla="*/ 553 w 559"/>
                    <a:gd name="T23" fmla="*/ 0 h 1049"/>
                    <a:gd name="T24" fmla="*/ 0 w 559"/>
                    <a:gd name="T25" fmla="*/ 324 h 10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1049"/>
                    <a:gd name="T41" fmla="*/ 559 w 559"/>
                    <a:gd name="T42" fmla="*/ 1049 h 10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1049">
                      <a:moveTo>
                        <a:pt x="0" y="324"/>
                      </a:moveTo>
                      <a:lnTo>
                        <a:pt x="0" y="1049"/>
                      </a:lnTo>
                      <a:lnTo>
                        <a:pt x="10" y="1047"/>
                      </a:lnTo>
                      <a:lnTo>
                        <a:pt x="20" y="1043"/>
                      </a:lnTo>
                      <a:lnTo>
                        <a:pt x="539" y="743"/>
                      </a:lnTo>
                      <a:lnTo>
                        <a:pt x="547" y="737"/>
                      </a:lnTo>
                      <a:lnTo>
                        <a:pt x="553" y="727"/>
                      </a:lnTo>
                      <a:lnTo>
                        <a:pt x="557" y="717"/>
                      </a:lnTo>
                      <a:lnTo>
                        <a:pt x="559" y="709"/>
                      </a:lnTo>
                      <a:lnTo>
                        <a:pt x="559" y="20"/>
                      </a:lnTo>
                      <a:lnTo>
                        <a:pt x="557" y="10"/>
                      </a:lnTo>
                      <a:lnTo>
                        <a:pt x="553" y="0"/>
                      </a:lnTo>
                      <a:lnTo>
                        <a:pt x="0" y="324"/>
                      </a:lnTo>
                      <a:close/>
                    </a:path>
                  </a:pathLst>
                </a:custGeom>
                <a:solidFill>
                  <a:srgbClr val="666666"/>
                </a:solidFill>
                <a:ln w="9525">
                  <a:noFill/>
                  <a:round/>
                  <a:headEnd/>
                  <a:tailEnd/>
                </a:ln>
              </p:spPr>
              <p:txBody>
                <a:bodyPr/>
                <a:lstStyle/>
                <a:p>
                  <a:endParaRPr lang="en-US"/>
                </a:p>
              </p:txBody>
            </p:sp>
          </p:grpSp>
          <p:grpSp>
            <p:nvGrpSpPr>
              <p:cNvPr id="11" name="Group 5"/>
              <p:cNvGrpSpPr>
                <a:grpSpLocks noChangeAspect="1"/>
              </p:cNvGrpSpPr>
              <p:nvPr/>
            </p:nvGrpSpPr>
            <p:grpSpPr bwMode="auto">
              <a:xfrm>
                <a:off x="1739940" y="5091433"/>
                <a:ext cx="598033" cy="595105"/>
                <a:chOff x="276" y="1356"/>
                <a:chExt cx="1672" cy="1608"/>
              </a:xfrm>
            </p:grpSpPr>
            <p:sp>
              <p:nvSpPr>
                <p:cNvPr id="321" name="AutoShape 6"/>
                <p:cNvSpPr>
                  <a:spLocks noChangeAspect="1" noChangeArrowheads="1" noTextEdit="1"/>
                </p:cNvSpPr>
                <p:nvPr/>
              </p:nvSpPr>
              <p:spPr bwMode="auto">
                <a:xfrm>
                  <a:off x="276" y="1356"/>
                  <a:ext cx="1672" cy="1608"/>
                </a:xfrm>
                <a:prstGeom prst="rect">
                  <a:avLst/>
                </a:prstGeom>
                <a:noFill/>
                <a:ln w="9525">
                  <a:noFill/>
                  <a:miter lim="800000"/>
                  <a:headEnd/>
                  <a:tailEnd/>
                </a:ln>
              </p:spPr>
              <p:txBody>
                <a:bodyPr/>
                <a:lstStyle/>
                <a:p>
                  <a:endParaRPr lang="en-US"/>
                </a:p>
              </p:txBody>
            </p:sp>
            <p:sp>
              <p:nvSpPr>
                <p:cNvPr id="322" name="Freeform 7"/>
                <p:cNvSpPr>
                  <a:spLocks/>
                </p:cNvSpPr>
                <p:nvPr/>
              </p:nvSpPr>
              <p:spPr bwMode="auto">
                <a:xfrm>
                  <a:off x="482" y="2289"/>
                  <a:ext cx="453" cy="301"/>
                </a:xfrm>
                <a:custGeom>
                  <a:avLst/>
                  <a:gdLst>
                    <a:gd name="T0" fmla="*/ 32 w 453"/>
                    <a:gd name="T1" fmla="*/ 58 h 301"/>
                    <a:gd name="T2" fmla="*/ 12 w 453"/>
                    <a:gd name="T3" fmla="*/ 76 h 301"/>
                    <a:gd name="T4" fmla="*/ 2 w 453"/>
                    <a:gd name="T5" fmla="*/ 96 h 301"/>
                    <a:gd name="T6" fmla="*/ 0 w 453"/>
                    <a:gd name="T7" fmla="*/ 100 h 301"/>
                    <a:gd name="T8" fmla="*/ 0 w 453"/>
                    <a:gd name="T9" fmla="*/ 138 h 301"/>
                    <a:gd name="T10" fmla="*/ 8 w 453"/>
                    <a:gd name="T11" fmla="*/ 164 h 301"/>
                    <a:gd name="T12" fmla="*/ 32 w 453"/>
                    <a:gd name="T13" fmla="*/ 186 h 301"/>
                    <a:gd name="T14" fmla="*/ 217 w 453"/>
                    <a:gd name="T15" fmla="*/ 291 h 301"/>
                    <a:gd name="T16" fmla="*/ 249 w 453"/>
                    <a:gd name="T17" fmla="*/ 299 h 301"/>
                    <a:gd name="T18" fmla="*/ 285 w 453"/>
                    <a:gd name="T19" fmla="*/ 301 h 301"/>
                    <a:gd name="T20" fmla="*/ 319 w 453"/>
                    <a:gd name="T21" fmla="*/ 295 h 301"/>
                    <a:gd name="T22" fmla="*/ 347 w 453"/>
                    <a:gd name="T23" fmla="*/ 283 h 301"/>
                    <a:gd name="T24" fmla="*/ 433 w 453"/>
                    <a:gd name="T25" fmla="*/ 234 h 301"/>
                    <a:gd name="T26" fmla="*/ 451 w 453"/>
                    <a:gd name="T27" fmla="*/ 208 h 301"/>
                    <a:gd name="T28" fmla="*/ 453 w 453"/>
                    <a:gd name="T29" fmla="*/ 164 h 301"/>
                    <a:gd name="T30" fmla="*/ 445 w 453"/>
                    <a:gd name="T31" fmla="*/ 138 h 301"/>
                    <a:gd name="T32" fmla="*/ 419 w 453"/>
                    <a:gd name="T33" fmla="*/ 116 h 301"/>
                    <a:gd name="T34" fmla="*/ 233 w 453"/>
                    <a:gd name="T35" fmla="*/ 10 h 301"/>
                    <a:gd name="T36" fmla="*/ 198 w 453"/>
                    <a:gd name="T37" fmla="*/ 0 h 301"/>
                    <a:gd name="T38" fmla="*/ 158 w 453"/>
                    <a:gd name="T39" fmla="*/ 0 h 301"/>
                    <a:gd name="T40" fmla="*/ 120 w 453"/>
                    <a:gd name="T41" fmla="*/ 10 h 301"/>
                    <a:gd name="T42" fmla="*/ 4 w 453"/>
                    <a:gd name="T43" fmla="*/ 92 h 301"/>
                    <a:gd name="T44" fmla="*/ 213 w 453"/>
                    <a:gd name="T45" fmla="*/ 264 h 301"/>
                    <a:gd name="T46" fmla="*/ 36 w 453"/>
                    <a:gd name="T47" fmla="*/ 160 h 301"/>
                    <a:gd name="T48" fmla="*/ 24 w 453"/>
                    <a:gd name="T49" fmla="*/ 146 h 301"/>
                    <a:gd name="T50" fmla="*/ 22 w 453"/>
                    <a:gd name="T51" fmla="*/ 108 h 301"/>
                    <a:gd name="T52" fmla="*/ 26 w 453"/>
                    <a:gd name="T53" fmla="*/ 96 h 301"/>
                    <a:gd name="T54" fmla="*/ 36 w 453"/>
                    <a:gd name="T55" fmla="*/ 84 h 301"/>
                    <a:gd name="T56" fmla="*/ 116 w 453"/>
                    <a:gd name="T57" fmla="*/ 38 h 301"/>
                    <a:gd name="T58" fmla="*/ 144 w 453"/>
                    <a:gd name="T59" fmla="*/ 26 h 301"/>
                    <a:gd name="T60" fmla="*/ 178 w 453"/>
                    <a:gd name="T61" fmla="*/ 22 h 301"/>
                    <a:gd name="T62" fmla="*/ 210 w 453"/>
                    <a:gd name="T63" fmla="*/ 26 h 301"/>
                    <a:gd name="T64" fmla="*/ 237 w 453"/>
                    <a:gd name="T65" fmla="*/ 38 h 301"/>
                    <a:gd name="T66" fmla="*/ 417 w 453"/>
                    <a:gd name="T67" fmla="*/ 142 h 301"/>
                    <a:gd name="T68" fmla="*/ 429 w 453"/>
                    <a:gd name="T69" fmla="*/ 156 h 301"/>
                    <a:gd name="T70" fmla="*/ 429 w 453"/>
                    <a:gd name="T71" fmla="*/ 194 h 301"/>
                    <a:gd name="T72" fmla="*/ 423 w 453"/>
                    <a:gd name="T73" fmla="*/ 210 h 301"/>
                    <a:gd name="T74" fmla="*/ 407 w 453"/>
                    <a:gd name="T75" fmla="*/ 224 h 301"/>
                    <a:gd name="T76" fmla="*/ 327 w 453"/>
                    <a:gd name="T77" fmla="*/ 270 h 301"/>
                    <a:gd name="T78" fmla="*/ 299 w 453"/>
                    <a:gd name="T79" fmla="*/ 275 h 301"/>
                    <a:gd name="T80" fmla="*/ 269 w 453"/>
                    <a:gd name="T81" fmla="*/ 277 h 301"/>
                    <a:gd name="T82" fmla="*/ 239 w 453"/>
                    <a:gd name="T83" fmla="*/ 273 h 301"/>
                    <a:gd name="T84" fmla="*/ 213 w 453"/>
                    <a:gd name="T85" fmla="*/ 264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3"/>
                    <a:gd name="T130" fmla="*/ 0 h 301"/>
                    <a:gd name="T131" fmla="*/ 453 w 453"/>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3" h="301">
                      <a:moveTo>
                        <a:pt x="104" y="18"/>
                      </a:moveTo>
                      <a:lnTo>
                        <a:pt x="32" y="58"/>
                      </a:lnTo>
                      <a:lnTo>
                        <a:pt x="22" y="66"/>
                      </a:lnTo>
                      <a:lnTo>
                        <a:pt x="12" y="76"/>
                      </a:lnTo>
                      <a:lnTo>
                        <a:pt x="6" y="86"/>
                      </a:lnTo>
                      <a:lnTo>
                        <a:pt x="2" y="96"/>
                      </a:lnTo>
                      <a:lnTo>
                        <a:pt x="0" y="98"/>
                      </a:lnTo>
                      <a:lnTo>
                        <a:pt x="0" y="100"/>
                      </a:lnTo>
                      <a:lnTo>
                        <a:pt x="0" y="108"/>
                      </a:lnTo>
                      <a:lnTo>
                        <a:pt x="0" y="138"/>
                      </a:lnTo>
                      <a:lnTo>
                        <a:pt x="2" y="152"/>
                      </a:lnTo>
                      <a:lnTo>
                        <a:pt x="8" y="164"/>
                      </a:lnTo>
                      <a:lnTo>
                        <a:pt x="18" y="176"/>
                      </a:lnTo>
                      <a:lnTo>
                        <a:pt x="32" y="186"/>
                      </a:lnTo>
                      <a:lnTo>
                        <a:pt x="204" y="283"/>
                      </a:lnTo>
                      <a:lnTo>
                        <a:pt x="217" y="291"/>
                      </a:lnTo>
                      <a:lnTo>
                        <a:pt x="233" y="295"/>
                      </a:lnTo>
                      <a:lnTo>
                        <a:pt x="249" y="299"/>
                      </a:lnTo>
                      <a:lnTo>
                        <a:pt x="267" y="301"/>
                      </a:lnTo>
                      <a:lnTo>
                        <a:pt x="285" y="301"/>
                      </a:lnTo>
                      <a:lnTo>
                        <a:pt x="303" y="299"/>
                      </a:lnTo>
                      <a:lnTo>
                        <a:pt x="319" y="295"/>
                      </a:lnTo>
                      <a:lnTo>
                        <a:pt x="335" y="289"/>
                      </a:lnTo>
                      <a:lnTo>
                        <a:pt x="347" y="283"/>
                      </a:lnTo>
                      <a:lnTo>
                        <a:pt x="419" y="244"/>
                      </a:lnTo>
                      <a:lnTo>
                        <a:pt x="433" y="234"/>
                      </a:lnTo>
                      <a:lnTo>
                        <a:pt x="445" y="222"/>
                      </a:lnTo>
                      <a:lnTo>
                        <a:pt x="451" y="208"/>
                      </a:lnTo>
                      <a:lnTo>
                        <a:pt x="453" y="194"/>
                      </a:lnTo>
                      <a:lnTo>
                        <a:pt x="453" y="164"/>
                      </a:lnTo>
                      <a:lnTo>
                        <a:pt x="451" y="150"/>
                      </a:lnTo>
                      <a:lnTo>
                        <a:pt x="445" y="138"/>
                      </a:lnTo>
                      <a:lnTo>
                        <a:pt x="433" y="126"/>
                      </a:lnTo>
                      <a:lnTo>
                        <a:pt x="419" y="116"/>
                      </a:lnTo>
                      <a:lnTo>
                        <a:pt x="249" y="18"/>
                      </a:lnTo>
                      <a:lnTo>
                        <a:pt x="233" y="10"/>
                      </a:lnTo>
                      <a:lnTo>
                        <a:pt x="215" y="4"/>
                      </a:lnTo>
                      <a:lnTo>
                        <a:pt x="198" y="0"/>
                      </a:lnTo>
                      <a:lnTo>
                        <a:pt x="178" y="0"/>
                      </a:lnTo>
                      <a:lnTo>
                        <a:pt x="158" y="0"/>
                      </a:lnTo>
                      <a:lnTo>
                        <a:pt x="138" y="4"/>
                      </a:lnTo>
                      <a:lnTo>
                        <a:pt x="120" y="10"/>
                      </a:lnTo>
                      <a:lnTo>
                        <a:pt x="104" y="18"/>
                      </a:lnTo>
                      <a:lnTo>
                        <a:pt x="4" y="92"/>
                      </a:lnTo>
                      <a:lnTo>
                        <a:pt x="104" y="18"/>
                      </a:lnTo>
                      <a:lnTo>
                        <a:pt x="213" y="264"/>
                      </a:lnTo>
                      <a:lnTo>
                        <a:pt x="44" y="166"/>
                      </a:lnTo>
                      <a:lnTo>
                        <a:pt x="36" y="160"/>
                      </a:lnTo>
                      <a:lnTo>
                        <a:pt x="28" y="152"/>
                      </a:lnTo>
                      <a:lnTo>
                        <a:pt x="24" y="146"/>
                      </a:lnTo>
                      <a:lnTo>
                        <a:pt x="22" y="138"/>
                      </a:lnTo>
                      <a:lnTo>
                        <a:pt x="22" y="108"/>
                      </a:lnTo>
                      <a:lnTo>
                        <a:pt x="24" y="104"/>
                      </a:lnTo>
                      <a:lnTo>
                        <a:pt x="26" y="96"/>
                      </a:lnTo>
                      <a:lnTo>
                        <a:pt x="30" y="90"/>
                      </a:lnTo>
                      <a:lnTo>
                        <a:pt x="36" y="84"/>
                      </a:lnTo>
                      <a:lnTo>
                        <a:pt x="44" y="78"/>
                      </a:lnTo>
                      <a:lnTo>
                        <a:pt x="116" y="38"/>
                      </a:lnTo>
                      <a:lnTo>
                        <a:pt x="130" y="30"/>
                      </a:lnTo>
                      <a:lnTo>
                        <a:pt x="144" y="26"/>
                      </a:lnTo>
                      <a:lnTo>
                        <a:pt x="160" y="24"/>
                      </a:lnTo>
                      <a:lnTo>
                        <a:pt x="178" y="22"/>
                      </a:lnTo>
                      <a:lnTo>
                        <a:pt x="194" y="24"/>
                      </a:lnTo>
                      <a:lnTo>
                        <a:pt x="210" y="26"/>
                      </a:lnTo>
                      <a:lnTo>
                        <a:pt x="225" y="30"/>
                      </a:lnTo>
                      <a:lnTo>
                        <a:pt x="237" y="38"/>
                      </a:lnTo>
                      <a:lnTo>
                        <a:pt x="407" y="136"/>
                      </a:lnTo>
                      <a:lnTo>
                        <a:pt x="417" y="142"/>
                      </a:lnTo>
                      <a:lnTo>
                        <a:pt x="423" y="148"/>
                      </a:lnTo>
                      <a:lnTo>
                        <a:pt x="429" y="156"/>
                      </a:lnTo>
                      <a:lnTo>
                        <a:pt x="429" y="164"/>
                      </a:lnTo>
                      <a:lnTo>
                        <a:pt x="429" y="194"/>
                      </a:lnTo>
                      <a:lnTo>
                        <a:pt x="429" y="202"/>
                      </a:lnTo>
                      <a:lnTo>
                        <a:pt x="423" y="210"/>
                      </a:lnTo>
                      <a:lnTo>
                        <a:pt x="417" y="216"/>
                      </a:lnTo>
                      <a:lnTo>
                        <a:pt x="407" y="224"/>
                      </a:lnTo>
                      <a:lnTo>
                        <a:pt x="335" y="264"/>
                      </a:lnTo>
                      <a:lnTo>
                        <a:pt x="327" y="270"/>
                      </a:lnTo>
                      <a:lnTo>
                        <a:pt x="313" y="273"/>
                      </a:lnTo>
                      <a:lnTo>
                        <a:pt x="299" y="275"/>
                      </a:lnTo>
                      <a:lnTo>
                        <a:pt x="283" y="277"/>
                      </a:lnTo>
                      <a:lnTo>
                        <a:pt x="269" y="277"/>
                      </a:lnTo>
                      <a:lnTo>
                        <a:pt x="253" y="277"/>
                      </a:lnTo>
                      <a:lnTo>
                        <a:pt x="239" y="273"/>
                      </a:lnTo>
                      <a:lnTo>
                        <a:pt x="225" y="270"/>
                      </a:lnTo>
                      <a:lnTo>
                        <a:pt x="213" y="264"/>
                      </a:lnTo>
                      <a:lnTo>
                        <a:pt x="104" y="18"/>
                      </a:lnTo>
                      <a:close/>
                    </a:path>
                  </a:pathLst>
                </a:custGeom>
                <a:solidFill>
                  <a:srgbClr val="333333"/>
                </a:solidFill>
                <a:ln w="9525">
                  <a:noFill/>
                  <a:round/>
                  <a:headEnd/>
                  <a:tailEnd/>
                </a:ln>
              </p:spPr>
              <p:txBody>
                <a:bodyPr/>
                <a:lstStyle/>
                <a:p>
                  <a:endParaRPr lang="en-US"/>
                </a:p>
              </p:txBody>
            </p:sp>
            <p:sp>
              <p:nvSpPr>
                <p:cNvPr id="323" name="Freeform 8"/>
                <p:cNvSpPr>
                  <a:spLocks/>
                </p:cNvSpPr>
                <p:nvPr/>
              </p:nvSpPr>
              <p:spPr bwMode="auto">
                <a:xfrm>
                  <a:off x="492" y="2397"/>
                  <a:ext cx="431" cy="181"/>
                </a:xfrm>
                <a:custGeom>
                  <a:avLst/>
                  <a:gdLst>
                    <a:gd name="T0" fmla="*/ 423 w 431"/>
                    <a:gd name="T1" fmla="*/ 80 h 181"/>
                    <a:gd name="T2" fmla="*/ 415 w 431"/>
                    <a:gd name="T3" fmla="*/ 88 h 181"/>
                    <a:gd name="T4" fmla="*/ 403 w 431"/>
                    <a:gd name="T5" fmla="*/ 94 h 181"/>
                    <a:gd name="T6" fmla="*/ 331 w 431"/>
                    <a:gd name="T7" fmla="*/ 136 h 181"/>
                    <a:gd name="T8" fmla="*/ 321 w 431"/>
                    <a:gd name="T9" fmla="*/ 142 h 181"/>
                    <a:gd name="T10" fmla="*/ 307 w 431"/>
                    <a:gd name="T11" fmla="*/ 146 h 181"/>
                    <a:gd name="T12" fmla="*/ 291 w 431"/>
                    <a:gd name="T13" fmla="*/ 150 h 181"/>
                    <a:gd name="T14" fmla="*/ 275 w 431"/>
                    <a:gd name="T15" fmla="*/ 152 h 181"/>
                    <a:gd name="T16" fmla="*/ 257 w 431"/>
                    <a:gd name="T17" fmla="*/ 152 h 181"/>
                    <a:gd name="T18" fmla="*/ 241 w 431"/>
                    <a:gd name="T19" fmla="*/ 150 h 181"/>
                    <a:gd name="T20" fmla="*/ 225 w 431"/>
                    <a:gd name="T21" fmla="*/ 148 h 181"/>
                    <a:gd name="T22" fmla="*/ 211 w 431"/>
                    <a:gd name="T23" fmla="*/ 142 h 181"/>
                    <a:gd name="T24" fmla="*/ 198 w 431"/>
                    <a:gd name="T25" fmla="*/ 136 h 181"/>
                    <a:gd name="T26" fmla="*/ 154 w 431"/>
                    <a:gd name="T27" fmla="*/ 110 h 181"/>
                    <a:gd name="T28" fmla="*/ 28 w 431"/>
                    <a:gd name="T29" fmla="*/ 38 h 181"/>
                    <a:gd name="T30" fmla="*/ 18 w 431"/>
                    <a:gd name="T31" fmla="*/ 30 h 181"/>
                    <a:gd name="T32" fmla="*/ 10 w 431"/>
                    <a:gd name="T33" fmla="*/ 22 h 181"/>
                    <a:gd name="T34" fmla="*/ 4 w 431"/>
                    <a:gd name="T35" fmla="*/ 12 h 181"/>
                    <a:gd name="T36" fmla="*/ 0 w 431"/>
                    <a:gd name="T37" fmla="*/ 0 h 181"/>
                    <a:gd name="T38" fmla="*/ 0 w 431"/>
                    <a:gd name="T39" fmla="*/ 30 h 181"/>
                    <a:gd name="T40" fmla="*/ 2 w 431"/>
                    <a:gd name="T41" fmla="*/ 40 h 181"/>
                    <a:gd name="T42" fmla="*/ 8 w 431"/>
                    <a:gd name="T43" fmla="*/ 50 h 181"/>
                    <a:gd name="T44" fmla="*/ 16 w 431"/>
                    <a:gd name="T45" fmla="*/ 60 h 181"/>
                    <a:gd name="T46" fmla="*/ 28 w 431"/>
                    <a:gd name="T47" fmla="*/ 68 h 181"/>
                    <a:gd name="T48" fmla="*/ 154 w 431"/>
                    <a:gd name="T49" fmla="*/ 140 h 181"/>
                    <a:gd name="T50" fmla="*/ 198 w 431"/>
                    <a:gd name="T51" fmla="*/ 165 h 181"/>
                    <a:gd name="T52" fmla="*/ 211 w 431"/>
                    <a:gd name="T53" fmla="*/ 171 h 181"/>
                    <a:gd name="T54" fmla="*/ 225 w 431"/>
                    <a:gd name="T55" fmla="*/ 177 h 181"/>
                    <a:gd name="T56" fmla="*/ 241 w 431"/>
                    <a:gd name="T57" fmla="*/ 179 h 181"/>
                    <a:gd name="T58" fmla="*/ 257 w 431"/>
                    <a:gd name="T59" fmla="*/ 181 h 181"/>
                    <a:gd name="T60" fmla="*/ 275 w 431"/>
                    <a:gd name="T61" fmla="*/ 181 h 181"/>
                    <a:gd name="T62" fmla="*/ 291 w 431"/>
                    <a:gd name="T63" fmla="*/ 179 h 181"/>
                    <a:gd name="T64" fmla="*/ 307 w 431"/>
                    <a:gd name="T65" fmla="*/ 175 h 181"/>
                    <a:gd name="T66" fmla="*/ 321 w 431"/>
                    <a:gd name="T67" fmla="*/ 171 h 181"/>
                    <a:gd name="T68" fmla="*/ 331 w 431"/>
                    <a:gd name="T69" fmla="*/ 165 h 181"/>
                    <a:gd name="T70" fmla="*/ 403 w 431"/>
                    <a:gd name="T71" fmla="*/ 126 h 181"/>
                    <a:gd name="T72" fmla="*/ 415 w 431"/>
                    <a:gd name="T73" fmla="*/ 116 h 181"/>
                    <a:gd name="T74" fmla="*/ 425 w 431"/>
                    <a:gd name="T75" fmla="*/ 108 h 181"/>
                    <a:gd name="T76" fmla="*/ 429 w 431"/>
                    <a:gd name="T77" fmla="*/ 96 h 181"/>
                    <a:gd name="T78" fmla="*/ 431 w 431"/>
                    <a:gd name="T79" fmla="*/ 86 h 181"/>
                    <a:gd name="T80" fmla="*/ 431 w 431"/>
                    <a:gd name="T81" fmla="*/ 56 h 181"/>
                    <a:gd name="T82" fmla="*/ 429 w 431"/>
                    <a:gd name="T83" fmla="*/ 68 h 181"/>
                    <a:gd name="T84" fmla="*/ 423 w 431"/>
                    <a:gd name="T85" fmla="*/ 80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181"/>
                    <a:gd name="T131" fmla="*/ 431 w 431"/>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181">
                      <a:moveTo>
                        <a:pt x="423" y="80"/>
                      </a:moveTo>
                      <a:lnTo>
                        <a:pt x="415" y="88"/>
                      </a:lnTo>
                      <a:lnTo>
                        <a:pt x="403" y="94"/>
                      </a:lnTo>
                      <a:lnTo>
                        <a:pt x="331" y="136"/>
                      </a:lnTo>
                      <a:lnTo>
                        <a:pt x="321" y="142"/>
                      </a:lnTo>
                      <a:lnTo>
                        <a:pt x="307" y="146"/>
                      </a:lnTo>
                      <a:lnTo>
                        <a:pt x="291" y="150"/>
                      </a:lnTo>
                      <a:lnTo>
                        <a:pt x="275" y="152"/>
                      </a:lnTo>
                      <a:lnTo>
                        <a:pt x="257" y="152"/>
                      </a:lnTo>
                      <a:lnTo>
                        <a:pt x="241" y="150"/>
                      </a:lnTo>
                      <a:lnTo>
                        <a:pt x="225" y="148"/>
                      </a:lnTo>
                      <a:lnTo>
                        <a:pt x="211" y="142"/>
                      </a:lnTo>
                      <a:lnTo>
                        <a:pt x="198" y="136"/>
                      </a:lnTo>
                      <a:lnTo>
                        <a:pt x="154" y="110"/>
                      </a:lnTo>
                      <a:lnTo>
                        <a:pt x="28" y="38"/>
                      </a:lnTo>
                      <a:lnTo>
                        <a:pt x="18" y="30"/>
                      </a:lnTo>
                      <a:lnTo>
                        <a:pt x="10" y="22"/>
                      </a:lnTo>
                      <a:lnTo>
                        <a:pt x="4" y="12"/>
                      </a:lnTo>
                      <a:lnTo>
                        <a:pt x="0" y="0"/>
                      </a:lnTo>
                      <a:lnTo>
                        <a:pt x="0" y="30"/>
                      </a:lnTo>
                      <a:lnTo>
                        <a:pt x="2" y="40"/>
                      </a:lnTo>
                      <a:lnTo>
                        <a:pt x="8" y="50"/>
                      </a:lnTo>
                      <a:lnTo>
                        <a:pt x="16" y="60"/>
                      </a:lnTo>
                      <a:lnTo>
                        <a:pt x="28" y="68"/>
                      </a:lnTo>
                      <a:lnTo>
                        <a:pt x="154" y="140"/>
                      </a:lnTo>
                      <a:lnTo>
                        <a:pt x="198" y="165"/>
                      </a:lnTo>
                      <a:lnTo>
                        <a:pt x="211" y="171"/>
                      </a:lnTo>
                      <a:lnTo>
                        <a:pt x="225" y="177"/>
                      </a:lnTo>
                      <a:lnTo>
                        <a:pt x="241" y="179"/>
                      </a:lnTo>
                      <a:lnTo>
                        <a:pt x="257" y="181"/>
                      </a:lnTo>
                      <a:lnTo>
                        <a:pt x="275" y="181"/>
                      </a:lnTo>
                      <a:lnTo>
                        <a:pt x="291" y="179"/>
                      </a:lnTo>
                      <a:lnTo>
                        <a:pt x="307" y="175"/>
                      </a:lnTo>
                      <a:lnTo>
                        <a:pt x="321" y="171"/>
                      </a:lnTo>
                      <a:lnTo>
                        <a:pt x="331" y="165"/>
                      </a:lnTo>
                      <a:lnTo>
                        <a:pt x="403" y="126"/>
                      </a:lnTo>
                      <a:lnTo>
                        <a:pt x="415" y="116"/>
                      </a:lnTo>
                      <a:lnTo>
                        <a:pt x="425" y="108"/>
                      </a:lnTo>
                      <a:lnTo>
                        <a:pt x="429" y="96"/>
                      </a:lnTo>
                      <a:lnTo>
                        <a:pt x="431" y="86"/>
                      </a:lnTo>
                      <a:lnTo>
                        <a:pt x="431" y="56"/>
                      </a:lnTo>
                      <a:lnTo>
                        <a:pt x="429" y="68"/>
                      </a:lnTo>
                      <a:lnTo>
                        <a:pt x="423" y="80"/>
                      </a:lnTo>
                      <a:close/>
                    </a:path>
                  </a:pathLst>
                </a:custGeom>
                <a:solidFill>
                  <a:srgbClr val="CCCCCC"/>
                </a:solidFill>
                <a:ln w="9525">
                  <a:noFill/>
                  <a:round/>
                  <a:headEnd/>
                  <a:tailEnd/>
                </a:ln>
              </p:spPr>
              <p:txBody>
                <a:bodyPr/>
                <a:lstStyle/>
                <a:p>
                  <a:endParaRPr lang="en-US"/>
                </a:p>
              </p:txBody>
            </p:sp>
            <p:sp>
              <p:nvSpPr>
                <p:cNvPr id="324" name="Freeform 9"/>
                <p:cNvSpPr>
                  <a:spLocks/>
                </p:cNvSpPr>
                <p:nvPr/>
              </p:nvSpPr>
              <p:spPr bwMode="auto">
                <a:xfrm>
                  <a:off x="492" y="2301"/>
                  <a:ext cx="431" cy="248"/>
                </a:xfrm>
                <a:custGeom>
                  <a:avLst/>
                  <a:gdLst>
                    <a:gd name="T0" fmla="*/ 403 w 431"/>
                    <a:gd name="T1" fmla="*/ 190 h 248"/>
                    <a:gd name="T2" fmla="*/ 415 w 431"/>
                    <a:gd name="T3" fmla="*/ 182 h 248"/>
                    <a:gd name="T4" fmla="*/ 425 w 431"/>
                    <a:gd name="T5" fmla="*/ 172 h 248"/>
                    <a:gd name="T6" fmla="*/ 429 w 431"/>
                    <a:gd name="T7" fmla="*/ 162 h 248"/>
                    <a:gd name="T8" fmla="*/ 431 w 431"/>
                    <a:gd name="T9" fmla="*/ 152 h 248"/>
                    <a:gd name="T10" fmla="*/ 429 w 431"/>
                    <a:gd name="T11" fmla="*/ 142 h 248"/>
                    <a:gd name="T12" fmla="*/ 425 w 431"/>
                    <a:gd name="T13" fmla="*/ 132 h 248"/>
                    <a:gd name="T14" fmla="*/ 415 w 431"/>
                    <a:gd name="T15" fmla="*/ 122 h 248"/>
                    <a:gd name="T16" fmla="*/ 403 w 431"/>
                    <a:gd name="T17" fmla="*/ 114 h 248"/>
                    <a:gd name="T18" fmla="*/ 233 w 431"/>
                    <a:gd name="T19" fmla="*/ 16 h 248"/>
                    <a:gd name="T20" fmla="*/ 219 w 431"/>
                    <a:gd name="T21" fmla="*/ 8 h 248"/>
                    <a:gd name="T22" fmla="*/ 203 w 431"/>
                    <a:gd name="T23" fmla="*/ 4 h 248"/>
                    <a:gd name="T24" fmla="*/ 186 w 431"/>
                    <a:gd name="T25" fmla="*/ 0 h 248"/>
                    <a:gd name="T26" fmla="*/ 168 w 431"/>
                    <a:gd name="T27" fmla="*/ 0 h 248"/>
                    <a:gd name="T28" fmla="*/ 150 w 431"/>
                    <a:gd name="T29" fmla="*/ 0 h 248"/>
                    <a:gd name="T30" fmla="*/ 132 w 431"/>
                    <a:gd name="T31" fmla="*/ 4 h 248"/>
                    <a:gd name="T32" fmla="*/ 116 w 431"/>
                    <a:gd name="T33" fmla="*/ 8 h 248"/>
                    <a:gd name="T34" fmla="*/ 100 w 431"/>
                    <a:gd name="T35" fmla="*/ 16 h 248"/>
                    <a:gd name="T36" fmla="*/ 28 w 431"/>
                    <a:gd name="T37" fmla="*/ 56 h 248"/>
                    <a:gd name="T38" fmla="*/ 16 w 431"/>
                    <a:gd name="T39" fmla="*/ 66 h 248"/>
                    <a:gd name="T40" fmla="*/ 8 w 431"/>
                    <a:gd name="T41" fmla="*/ 74 h 248"/>
                    <a:gd name="T42" fmla="*/ 2 w 431"/>
                    <a:gd name="T43" fmla="*/ 84 h 248"/>
                    <a:gd name="T44" fmla="*/ 0 w 431"/>
                    <a:gd name="T45" fmla="*/ 96 h 248"/>
                    <a:gd name="T46" fmla="*/ 2 w 431"/>
                    <a:gd name="T47" fmla="*/ 106 h 248"/>
                    <a:gd name="T48" fmla="*/ 8 w 431"/>
                    <a:gd name="T49" fmla="*/ 116 h 248"/>
                    <a:gd name="T50" fmla="*/ 16 w 431"/>
                    <a:gd name="T51" fmla="*/ 126 h 248"/>
                    <a:gd name="T52" fmla="*/ 28 w 431"/>
                    <a:gd name="T53" fmla="*/ 134 h 248"/>
                    <a:gd name="T54" fmla="*/ 198 w 431"/>
                    <a:gd name="T55" fmla="*/ 232 h 248"/>
                    <a:gd name="T56" fmla="*/ 213 w 431"/>
                    <a:gd name="T57" fmla="*/ 240 h 248"/>
                    <a:gd name="T58" fmla="*/ 229 w 431"/>
                    <a:gd name="T59" fmla="*/ 244 h 248"/>
                    <a:gd name="T60" fmla="*/ 247 w 431"/>
                    <a:gd name="T61" fmla="*/ 248 h 248"/>
                    <a:gd name="T62" fmla="*/ 265 w 431"/>
                    <a:gd name="T63" fmla="*/ 248 h 248"/>
                    <a:gd name="T64" fmla="*/ 283 w 431"/>
                    <a:gd name="T65" fmla="*/ 248 h 248"/>
                    <a:gd name="T66" fmla="*/ 301 w 431"/>
                    <a:gd name="T67" fmla="*/ 244 h 248"/>
                    <a:gd name="T68" fmla="*/ 317 w 431"/>
                    <a:gd name="T69" fmla="*/ 240 h 248"/>
                    <a:gd name="T70" fmla="*/ 331 w 431"/>
                    <a:gd name="T71" fmla="*/ 232 h 248"/>
                    <a:gd name="T72" fmla="*/ 403 w 431"/>
                    <a:gd name="T73" fmla="*/ 19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1"/>
                    <a:gd name="T112" fmla="*/ 0 h 248"/>
                    <a:gd name="T113" fmla="*/ 431 w 431"/>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1" h="248">
                      <a:moveTo>
                        <a:pt x="403" y="190"/>
                      </a:moveTo>
                      <a:lnTo>
                        <a:pt x="415" y="182"/>
                      </a:lnTo>
                      <a:lnTo>
                        <a:pt x="425" y="172"/>
                      </a:lnTo>
                      <a:lnTo>
                        <a:pt x="429" y="162"/>
                      </a:lnTo>
                      <a:lnTo>
                        <a:pt x="431" y="152"/>
                      </a:lnTo>
                      <a:lnTo>
                        <a:pt x="429" y="142"/>
                      </a:lnTo>
                      <a:lnTo>
                        <a:pt x="425" y="132"/>
                      </a:lnTo>
                      <a:lnTo>
                        <a:pt x="415" y="122"/>
                      </a:lnTo>
                      <a:lnTo>
                        <a:pt x="403" y="114"/>
                      </a:lnTo>
                      <a:lnTo>
                        <a:pt x="233" y="16"/>
                      </a:lnTo>
                      <a:lnTo>
                        <a:pt x="219" y="8"/>
                      </a:lnTo>
                      <a:lnTo>
                        <a:pt x="203" y="4"/>
                      </a:lnTo>
                      <a:lnTo>
                        <a:pt x="186" y="0"/>
                      </a:lnTo>
                      <a:lnTo>
                        <a:pt x="168" y="0"/>
                      </a:lnTo>
                      <a:lnTo>
                        <a:pt x="150" y="0"/>
                      </a:lnTo>
                      <a:lnTo>
                        <a:pt x="132" y="4"/>
                      </a:lnTo>
                      <a:lnTo>
                        <a:pt x="116" y="8"/>
                      </a:lnTo>
                      <a:lnTo>
                        <a:pt x="100" y="16"/>
                      </a:lnTo>
                      <a:lnTo>
                        <a:pt x="28" y="56"/>
                      </a:lnTo>
                      <a:lnTo>
                        <a:pt x="16" y="66"/>
                      </a:lnTo>
                      <a:lnTo>
                        <a:pt x="8" y="74"/>
                      </a:lnTo>
                      <a:lnTo>
                        <a:pt x="2" y="84"/>
                      </a:lnTo>
                      <a:lnTo>
                        <a:pt x="0" y="96"/>
                      </a:lnTo>
                      <a:lnTo>
                        <a:pt x="2" y="106"/>
                      </a:lnTo>
                      <a:lnTo>
                        <a:pt x="8" y="116"/>
                      </a:lnTo>
                      <a:lnTo>
                        <a:pt x="16" y="126"/>
                      </a:lnTo>
                      <a:lnTo>
                        <a:pt x="28" y="134"/>
                      </a:lnTo>
                      <a:lnTo>
                        <a:pt x="198" y="232"/>
                      </a:lnTo>
                      <a:lnTo>
                        <a:pt x="213" y="240"/>
                      </a:lnTo>
                      <a:lnTo>
                        <a:pt x="229" y="244"/>
                      </a:lnTo>
                      <a:lnTo>
                        <a:pt x="247" y="248"/>
                      </a:lnTo>
                      <a:lnTo>
                        <a:pt x="265" y="248"/>
                      </a:lnTo>
                      <a:lnTo>
                        <a:pt x="283" y="248"/>
                      </a:lnTo>
                      <a:lnTo>
                        <a:pt x="301" y="244"/>
                      </a:lnTo>
                      <a:lnTo>
                        <a:pt x="317" y="240"/>
                      </a:lnTo>
                      <a:lnTo>
                        <a:pt x="331" y="232"/>
                      </a:lnTo>
                      <a:lnTo>
                        <a:pt x="403" y="190"/>
                      </a:lnTo>
                      <a:close/>
                    </a:path>
                  </a:pathLst>
                </a:custGeom>
                <a:solidFill>
                  <a:srgbClr val="E3E3E2"/>
                </a:solidFill>
                <a:ln w="9525">
                  <a:noFill/>
                  <a:round/>
                  <a:headEnd/>
                  <a:tailEnd/>
                </a:ln>
              </p:spPr>
              <p:txBody>
                <a:bodyPr/>
                <a:lstStyle/>
                <a:p>
                  <a:endParaRPr lang="en-US"/>
                </a:p>
              </p:txBody>
            </p:sp>
            <p:sp>
              <p:nvSpPr>
                <p:cNvPr id="325" name="Freeform 10"/>
                <p:cNvSpPr>
                  <a:spLocks/>
                </p:cNvSpPr>
                <p:nvPr/>
              </p:nvSpPr>
              <p:spPr bwMode="auto">
                <a:xfrm>
                  <a:off x="558" y="2041"/>
                  <a:ext cx="335" cy="462"/>
                </a:xfrm>
                <a:custGeom>
                  <a:avLst/>
                  <a:gdLst>
                    <a:gd name="T0" fmla="*/ 0 w 335"/>
                    <a:gd name="T1" fmla="*/ 348 h 462"/>
                    <a:gd name="T2" fmla="*/ 197 w 335"/>
                    <a:gd name="T3" fmla="*/ 462 h 462"/>
                    <a:gd name="T4" fmla="*/ 203 w 335"/>
                    <a:gd name="T5" fmla="*/ 456 h 462"/>
                    <a:gd name="T6" fmla="*/ 221 w 335"/>
                    <a:gd name="T7" fmla="*/ 442 h 462"/>
                    <a:gd name="T8" fmla="*/ 245 w 335"/>
                    <a:gd name="T9" fmla="*/ 416 h 462"/>
                    <a:gd name="T10" fmla="*/ 257 w 335"/>
                    <a:gd name="T11" fmla="*/ 400 h 462"/>
                    <a:gd name="T12" fmla="*/ 271 w 335"/>
                    <a:gd name="T13" fmla="*/ 380 h 462"/>
                    <a:gd name="T14" fmla="*/ 285 w 335"/>
                    <a:gd name="T15" fmla="*/ 360 h 462"/>
                    <a:gd name="T16" fmla="*/ 297 w 335"/>
                    <a:gd name="T17" fmla="*/ 336 h 462"/>
                    <a:gd name="T18" fmla="*/ 309 w 335"/>
                    <a:gd name="T19" fmla="*/ 308 h 462"/>
                    <a:gd name="T20" fmla="*/ 319 w 335"/>
                    <a:gd name="T21" fmla="*/ 278 h 462"/>
                    <a:gd name="T22" fmla="*/ 327 w 335"/>
                    <a:gd name="T23" fmla="*/ 246 h 462"/>
                    <a:gd name="T24" fmla="*/ 333 w 335"/>
                    <a:gd name="T25" fmla="*/ 212 h 462"/>
                    <a:gd name="T26" fmla="*/ 335 w 335"/>
                    <a:gd name="T27" fmla="*/ 174 h 462"/>
                    <a:gd name="T28" fmla="*/ 333 w 335"/>
                    <a:gd name="T29" fmla="*/ 134 h 462"/>
                    <a:gd name="T30" fmla="*/ 102 w 335"/>
                    <a:gd name="T31" fmla="*/ 0 h 462"/>
                    <a:gd name="T32" fmla="*/ 106 w 335"/>
                    <a:gd name="T33" fmla="*/ 8 h 462"/>
                    <a:gd name="T34" fmla="*/ 110 w 335"/>
                    <a:gd name="T35" fmla="*/ 30 h 462"/>
                    <a:gd name="T36" fmla="*/ 116 w 335"/>
                    <a:gd name="T37" fmla="*/ 64 h 462"/>
                    <a:gd name="T38" fmla="*/ 116 w 335"/>
                    <a:gd name="T39" fmla="*/ 86 h 462"/>
                    <a:gd name="T40" fmla="*/ 116 w 335"/>
                    <a:gd name="T41" fmla="*/ 110 h 462"/>
                    <a:gd name="T42" fmla="*/ 114 w 335"/>
                    <a:gd name="T43" fmla="*/ 134 h 462"/>
                    <a:gd name="T44" fmla="*/ 108 w 335"/>
                    <a:gd name="T45" fmla="*/ 162 h 462"/>
                    <a:gd name="T46" fmla="*/ 100 w 335"/>
                    <a:gd name="T47" fmla="*/ 190 h 462"/>
                    <a:gd name="T48" fmla="*/ 90 w 335"/>
                    <a:gd name="T49" fmla="*/ 220 h 462"/>
                    <a:gd name="T50" fmla="*/ 74 w 335"/>
                    <a:gd name="T51" fmla="*/ 252 h 462"/>
                    <a:gd name="T52" fmla="*/ 54 w 335"/>
                    <a:gd name="T53" fmla="*/ 282 h 462"/>
                    <a:gd name="T54" fmla="*/ 30 w 335"/>
                    <a:gd name="T55" fmla="*/ 316 h 462"/>
                    <a:gd name="T56" fmla="*/ 0 w 335"/>
                    <a:gd name="T57" fmla="*/ 348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5"/>
                    <a:gd name="T88" fmla="*/ 0 h 462"/>
                    <a:gd name="T89" fmla="*/ 335 w 335"/>
                    <a:gd name="T90" fmla="*/ 462 h 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5" h="462">
                      <a:moveTo>
                        <a:pt x="0" y="348"/>
                      </a:moveTo>
                      <a:lnTo>
                        <a:pt x="197" y="462"/>
                      </a:lnTo>
                      <a:lnTo>
                        <a:pt x="203" y="456"/>
                      </a:lnTo>
                      <a:lnTo>
                        <a:pt x="221" y="442"/>
                      </a:lnTo>
                      <a:lnTo>
                        <a:pt x="245" y="416"/>
                      </a:lnTo>
                      <a:lnTo>
                        <a:pt x="257" y="400"/>
                      </a:lnTo>
                      <a:lnTo>
                        <a:pt x="271" y="380"/>
                      </a:lnTo>
                      <a:lnTo>
                        <a:pt x="285" y="360"/>
                      </a:lnTo>
                      <a:lnTo>
                        <a:pt x="297" y="336"/>
                      </a:lnTo>
                      <a:lnTo>
                        <a:pt x="309" y="308"/>
                      </a:lnTo>
                      <a:lnTo>
                        <a:pt x="319" y="278"/>
                      </a:lnTo>
                      <a:lnTo>
                        <a:pt x="327" y="246"/>
                      </a:lnTo>
                      <a:lnTo>
                        <a:pt x="333" y="212"/>
                      </a:lnTo>
                      <a:lnTo>
                        <a:pt x="335" y="174"/>
                      </a:lnTo>
                      <a:lnTo>
                        <a:pt x="333" y="134"/>
                      </a:lnTo>
                      <a:lnTo>
                        <a:pt x="102" y="0"/>
                      </a:lnTo>
                      <a:lnTo>
                        <a:pt x="106" y="8"/>
                      </a:lnTo>
                      <a:lnTo>
                        <a:pt x="110" y="30"/>
                      </a:lnTo>
                      <a:lnTo>
                        <a:pt x="116" y="64"/>
                      </a:lnTo>
                      <a:lnTo>
                        <a:pt x="116" y="86"/>
                      </a:lnTo>
                      <a:lnTo>
                        <a:pt x="116" y="110"/>
                      </a:lnTo>
                      <a:lnTo>
                        <a:pt x="114" y="134"/>
                      </a:lnTo>
                      <a:lnTo>
                        <a:pt x="108" y="162"/>
                      </a:lnTo>
                      <a:lnTo>
                        <a:pt x="100" y="190"/>
                      </a:lnTo>
                      <a:lnTo>
                        <a:pt x="90" y="220"/>
                      </a:lnTo>
                      <a:lnTo>
                        <a:pt x="74" y="252"/>
                      </a:lnTo>
                      <a:lnTo>
                        <a:pt x="54" y="282"/>
                      </a:lnTo>
                      <a:lnTo>
                        <a:pt x="30" y="316"/>
                      </a:lnTo>
                      <a:lnTo>
                        <a:pt x="0" y="348"/>
                      </a:lnTo>
                      <a:close/>
                    </a:path>
                  </a:pathLst>
                </a:custGeom>
                <a:solidFill>
                  <a:srgbClr val="B3B3B3"/>
                </a:solidFill>
                <a:ln w="9525">
                  <a:noFill/>
                  <a:round/>
                  <a:headEnd/>
                  <a:tailEnd/>
                </a:ln>
              </p:spPr>
              <p:txBody>
                <a:bodyPr/>
                <a:lstStyle/>
                <a:p>
                  <a:endParaRPr lang="en-US"/>
                </a:p>
              </p:txBody>
            </p:sp>
            <p:sp>
              <p:nvSpPr>
                <p:cNvPr id="326" name="Freeform 11"/>
                <p:cNvSpPr>
                  <a:spLocks/>
                </p:cNvSpPr>
                <p:nvPr/>
              </p:nvSpPr>
              <p:spPr bwMode="auto">
                <a:xfrm>
                  <a:off x="755" y="2163"/>
                  <a:ext cx="160" cy="340"/>
                </a:xfrm>
                <a:custGeom>
                  <a:avLst/>
                  <a:gdLst>
                    <a:gd name="T0" fmla="*/ 158 w 160"/>
                    <a:gd name="T1" fmla="*/ 0 h 340"/>
                    <a:gd name="T2" fmla="*/ 136 w 160"/>
                    <a:gd name="T3" fmla="*/ 12 h 340"/>
                    <a:gd name="T4" fmla="*/ 138 w 160"/>
                    <a:gd name="T5" fmla="*/ 38 h 340"/>
                    <a:gd name="T6" fmla="*/ 138 w 160"/>
                    <a:gd name="T7" fmla="*/ 62 h 340"/>
                    <a:gd name="T8" fmla="*/ 136 w 160"/>
                    <a:gd name="T9" fmla="*/ 86 h 340"/>
                    <a:gd name="T10" fmla="*/ 132 w 160"/>
                    <a:gd name="T11" fmla="*/ 108 h 340"/>
                    <a:gd name="T12" fmla="*/ 130 w 160"/>
                    <a:gd name="T13" fmla="*/ 130 h 340"/>
                    <a:gd name="T14" fmla="*/ 124 w 160"/>
                    <a:gd name="T15" fmla="*/ 150 h 340"/>
                    <a:gd name="T16" fmla="*/ 112 w 160"/>
                    <a:gd name="T17" fmla="*/ 188 h 340"/>
                    <a:gd name="T18" fmla="*/ 96 w 160"/>
                    <a:gd name="T19" fmla="*/ 220 h 340"/>
                    <a:gd name="T20" fmla="*/ 80 w 160"/>
                    <a:gd name="T21" fmla="*/ 250 h 340"/>
                    <a:gd name="T22" fmla="*/ 64 w 160"/>
                    <a:gd name="T23" fmla="*/ 274 h 340"/>
                    <a:gd name="T24" fmla="*/ 46 w 160"/>
                    <a:gd name="T25" fmla="*/ 296 h 340"/>
                    <a:gd name="T26" fmla="*/ 28 w 160"/>
                    <a:gd name="T27" fmla="*/ 314 h 340"/>
                    <a:gd name="T28" fmla="*/ 14 w 160"/>
                    <a:gd name="T29" fmla="*/ 328 h 340"/>
                    <a:gd name="T30" fmla="*/ 0 w 160"/>
                    <a:gd name="T31" fmla="*/ 340 h 340"/>
                    <a:gd name="T32" fmla="*/ 60 w 160"/>
                    <a:gd name="T33" fmla="*/ 304 h 340"/>
                    <a:gd name="T34" fmla="*/ 66 w 160"/>
                    <a:gd name="T35" fmla="*/ 300 h 340"/>
                    <a:gd name="T36" fmla="*/ 78 w 160"/>
                    <a:gd name="T37" fmla="*/ 288 h 340"/>
                    <a:gd name="T38" fmla="*/ 96 w 160"/>
                    <a:gd name="T39" fmla="*/ 266 h 340"/>
                    <a:gd name="T40" fmla="*/ 106 w 160"/>
                    <a:gd name="T41" fmla="*/ 252 h 340"/>
                    <a:gd name="T42" fmla="*/ 116 w 160"/>
                    <a:gd name="T43" fmla="*/ 234 h 340"/>
                    <a:gd name="T44" fmla="*/ 126 w 160"/>
                    <a:gd name="T45" fmla="*/ 216 h 340"/>
                    <a:gd name="T46" fmla="*/ 136 w 160"/>
                    <a:gd name="T47" fmla="*/ 194 h 340"/>
                    <a:gd name="T48" fmla="*/ 144 w 160"/>
                    <a:gd name="T49" fmla="*/ 168 h 340"/>
                    <a:gd name="T50" fmla="*/ 150 w 160"/>
                    <a:gd name="T51" fmla="*/ 140 h 340"/>
                    <a:gd name="T52" fmla="*/ 156 w 160"/>
                    <a:gd name="T53" fmla="*/ 110 h 340"/>
                    <a:gd name="T54" fmla="*/ 158 w 160"/>
                    <a:gd name="T55" fmla="*/ 76 h 340"/>
                    <a:gd name="T56" fmla="*/ 160 w 160"/>
                    <a:gd name="T57" fmla="*/ 40 h 340"/>
                    <a:gd name="T58" fmla="*/ 158 w 160"/>
                    <a:gd name="T59" fmla="*/ 0 h 3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340"/>
                    <a:gd name="T92" fmla="*/ 160 w 160"/>
                    <a:gd name="T93" fmla="*/ 340 h 3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340">
                      <a:moveTo>
                        <a:pt x="158" y="0"/>
                      </a:moveTo>
                      <a:lnTo>
                        <a:pt x="136" y="12"/>
                      </a:lnTo>
                      <a:lnTo>
                        <a:pt x="138" y="38"/>
                      </a:lnTo>
                      <a:lnTo>
                        <a:pt x="138" y="62"/>
                      </a:lnTo>
                      <a:lnTo>
                        <a:pt x="136" y="86"/>
                      </a:lnTo>
                      <a:lnTo>
                        <a:pt x="132" y="108"/>
                      </a:lnTo>
                      <a:lnTo>
                        <a:pt x="130" y="130"/>
                      </a:lnTo>
                      <a:lnTo>
                        <a:pt x="124" y="150"/>
                      </a:lnTo>
                      <a:lnTo>
                        <a:pt x="112" y="188"/>
                      </a:lnTo>
                      <a:lnTo>
                        <a:pt x="96" y="220"/>
                      </a:lnTo>
                      <a:lnTo>
                        <a:pt x="80" y="250"/>
                      </a:lnTo>
                      <a:lnTo>
                        <a:pt x="64" y="274"/>
                      </a:lnTo>
                      <a:lnTo>
                        <a:pt x="46" y="296"/>
                      </a:lnTo>
                      <a:lnTo>
                        <a:pt x="28" y="314"/>
                      </a:lnTo>
                      <a:lnTo>
                        <a:pt x="14" y="328"/>
                      </a:lnTo>
                      <a:lnTo>
                        <a:pt x="0" y="340"/>
                      </a:lnTo>
                      <a:lnTo>
                        <a:pt x="60" y="304"/>
                      </a:lnTo>
                      <a:lnTo>
                        <a:pt x="66" y="300"/>
                      </a:lnTo>
                      <a:lnTo>
                        <a:pt x="78" y="288"/>
                      </a:lnTo>
                      <a:lnTo>
                        <a:pt x="96" y="266"/>
                      </a:lnTo>
                      <a:lnTo>
                        <a:pt x="106" y="252"/>
                      </a:lnTo>
                      <a:lnTo>
                        <a:pt x="116" y="234"/>
                      </a:lnTo>
                      <a:lnTo>
                        <a:pt x="126" y="216"/>
                      </a:lnTo>
                      <a:lnTo>
                        <a:pt x="136" y="194"/>
                      </a:lnTo>
                      <a:lnTo>
                        <a:pt x="144" y="168"/>
                      </a:lnTo>
                      <a:lnTo>
                        <a:pt x="150" y="140"/>
                      </a:lnTo>
                      <a:lnTo>
                        <a:pt x="156" y="110"/>
                      </a:lnTo>
                      <a:lnTo>
                        <a:pt x="158" y="76"/>
                      </a:lnTo>
                      <a:lnTo>
                        <a:pt x="160" y="40"/>
                      </a:lnTo>
                      <a:lnTo>
                        <a:pt x="158" y="0"/>
                      </a:lnTo>
                      <a:close/>
                    </a:path>
                  </a:pathLst>
                </a:custGeom>
                <a:solidFill>
                  <a:srgbClr val="666666"/>
                </a:solidFill>
                <a:ln w="9525">
                  <a:noFill/>
                  <a:round/>
                  <a:headEnd/>
                  <a:tailEnd/>
                </a:ln>
              </p:spPr>
              <p:txBody>
                <a:bodyPr/>
                <a:lstStyle/>
                <a:p>
                  <a:endParaRPr lang="en-US"/>
                </a:p>
              </p:txBody>
            </p:sp>
            <p:sp>
              <p:nvSpPr>
                <p:cNvPr id="327" name="Freeform 12"/>
                <p:cNvSpPr>
                  <a:spLocks/>
                </p:cNvSpPr>
                <p:nvPr/>
              </p:nvSpPr>
              <p:spPr bwMode="auto">
                <a:xfrm>
                  <a:off x="276" y="1356"/>
                  <a:ext cx="765" cy="1143"/>
                </a:xfrm>
                <a:custGeom>
                  <a:avLst/>
                  <a:gdLst>
                    <a:gd name="T0" fmla="*/ 6 w 765"/>
                    <a:gd name="T1" fmla="*/ 20 h 1143"/>
                    <a:gd name="T2" fmla="*/ 2 w 765"/>
                    <a:gd name="T3" fmla="*/ 24 h 1143"/>
                    <a:gd name="T4" fmla="*/ 0 w 765"/>
                    <a:gd name="T5" fmla="*/ 30 h 1143"/>
                    <a:gd name="T6" fmla="*/ 0 w 765"/>
                    <a:gd name="T7" fmla="*/ 733 h 1143"/>
                    <a:gd name="T8" fmla="*/ 2 w 765"/>
                    <a:gd name="T9" fmla="*/ 739 h 1143"/>
                    <a:gd name="T10" fmla="*/ 6 w 765"/>
                    <a:gd name="T11" fmla="*/ 743 h 1143"/>
                    <a:gd name="T12" fmla="*/ 697 w 765"/>
                    <a:gd name="T13" fmla="*/ 1143 h 1143"/>
                    <a:gd name="T14" fmla="*/ 703 w 765"/>
                    <a:gd name="T15" fmla="*/ 1143 h 1143"/>
                    <a:gd name="T16" fmla="*/ 709 w 765"/>
                    <a:gd name="T17" fmla="*/ 1143 h 1143"/>
                    <a:gd name="T18" fmla="*/ 719 w 765"/>
                    <a:gd name="T19" fmla="*/ 1137 h 1143"/>
                    <a:gd name="T20" fmla="*/ 729 w 765"/>
                    <a:gd name="T21" fmla="*/ 1127 h 1143"/>
                    <a:gd name="T22" fmla="*/ 747 w 765"/>
                    <a:gd name="T23" fmla="*/ 1107 h 1143"/>
                    <a:gd name="T24" fmla="*/ 759 w 765"/>
                    <a:gd name="T25" fmla="*/ 1089 h 1143"/>
                    <a:gd name="T26" fmla="*/ 763 w 765"/>
                    <a:gd name="T27" fmla="*/ 1081 h 1143"/>
                    <a:gd name="T28" fmla="*/ 765 w 765"/>
                    <a:gd name="T29" fmla="*/ 1075 h 1143"/>
                    <a:gd name="T30" fmla="*/ 765 w 765"/>
                    <a:gd name="T31" fmla="*/ 402 h 1143"/>
                    <a:gd name="T32" fmla="*/ 763 w 765"/>
                    <a:gd name="T33" fmla="*/ 396 h 1143"/>
                    <a:gd name="T34" fmla="*/ 759 w 765"/>
                    <a:gd name="T35" fmla="*/ 392 h 1143"/>
                    <a:gd name="T36" fmla="*/ 88 w 765"/>
                    <a:gd name="T37" fmla="*/ 4 h 1143"/>
                    <a:gd name="T38" fmla="*/ 78 w 765"/>
                    <a:gd name="T39" fmla="*/ 0 h 1143"/>
                    <a:gd name="T40" fmla="*/ 68 w 765"/>
                    <a:gd name="T41" fmla="*/ 0 h 1143"/>
                    <a:gd name="T42" fmla="*/ 56 w 765"/>
                    <a:gd name="T43" fmla="*/ 0 h 1143"/>
                    <a:gd name="T44" fmla="*/ 44 w 765"/>
                    <a:gd name="T45" fmla="*/ 4 h 1143"/>
                    <a:gd name="T46" fmla="*/ 22 w 765"/>
                    <a:gd name="T47" fmla="*/ 12 h 1143"/>
                    <a:gd name="T48" fmla="*/ 6 w 765"/>
                    <a:gd name="T49" fmla="*/ 20 h 1143"/>
                    <a:gd name="T50" fmla="*/ 76 w 765"/>
                    <a:gd name="T51" fmla="*/ 24 h 1143"/>
                    <a:gd name="T52" fmla="*/ 741 w 765"/>
                    <a:gd name="T53" fmla="*/ 407 h 1143"/>
                    <a:gd name="T54" fmla="*/ 741 w 765"/>
                    <a:gd name="T55" fmla="*/ 1073 h 1143"/>
                    <a:gd name="T56" fmla="*/ 737 w 765"/>
                    <a:gd name="T57" fmla="*/ 1081 h 1143"/>
                    <a:gd name="T58" fmla="*/ 727 w 765"/>
                    <a:gd name="T59" fmla="*/ 1093 h 1143"/>
                    <a:gd name="T60" fmla="*/ 715 w 765"/>
                    <a:gd name="T61" fmla="*/ 1107 h 1143"/>
                    <a:gd name="T62" fmla="*/ 703 w 765"/>
                    <a:gd name="T63" fmla="*/ 1119 h 1143"/>
                    <a:gd name="T64" fmla="*/ 24 w 765"/>
                    <a:gd name="T65" fmla="*/ 725 h 1143"/>
                    <a:gd name="T66" fmla="*/ 24 w 765"/>
                    <a:gd name="T67" fmla="*/ 38 h 1143"/>
                    <a:gd name="T68" fmla="*/ 40 w 765"/>
                    <a:gd name="T69" fmla="*/ 30 h 1143"/>
                    <a:gd name="T70" fmla="*/ 56 w 765"/>
                    <a:gd name="T71" fmla="*/ 26 h 1143"/>
                    <a:gd name="T72" fmla="*/ 68 w 765"/>
                    <a:gd name="T73" fmla="*/ 22 h 1143"/>
                    <a:gd name="T74" fmla="*/ 74 w 765"/>
                    <a:gd name="T75" fmla="*/ 22 h 1143"/>
                    <a:gd name="T76" fmla="*/ 76 w 765"/>
                    <a:gd name="T77" fmla="*/ 24 h 1143"/>
                    <a:gd name="T78" fmla="*/ 6 w 765"/>
                    <a:gd name="T79" fmla="*/ 20 h 1143"/>
                    <a:gd name="T80" fmla="*/ 741 w 765"/>
                    <a:gd name="T81" fmla="*/ 1075 h 1143"/>
                    <a:gd name="T82" fmla="*/ 6 w 765"/>
                    <a:gd name="T83" fmla="*/ 20 h 1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5"/>
                    <a:gd name="T127" fmla="*/ 0 h 1143"/>
                    <a:gd name="T128" fmla="*/ 765 w 765"/>
                    <a:gd name="T129" fmla="*/ 1143 h 1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5" h="1143">
                      <a:moveTo>
                        <a:pt x="6" y="20"/>
                      </a:moveTo>
                      <a:lnTo>
                        <a:pt x="2" y="24"/>
                      </a:lnTo>
                      <a:lnTo>
                        <a:pt x="0" y="30"/>
                      </a:lnTo>
                      <a:lnTo>
                        <a:pt x="0" y="733"/>
                      </a:lnTo>
                      <a:lnTo>
                        <a:pt x="2" y="739"/>
                      </a:lnTo>
                      <a:lnTo>
                        <a:pt x="6" y="743"/>
                      </a:lnTo>
                      <a:lnTo>
                        <a:pt x="697" y="1143"/>
                      </a:lnTo>
                      <a:lnTo>
                        <a:pt x="703" y="1143"/>
                      </a:lnTo>
                      <a:lnTo>
                        <a:pt x="709" y="1143"/>
                      </a:lnTo>
                      <a:lnTo>
                        <a:pt x="719" y="1137"/>
                      </a:lnTo>
                      <a:lnTo>
                        <a:pt x="729" y="1127"/>
                      </a:lnTo>
                      <a:lnTo>
                        <a:pt x="747" y="1107"/>
                      </a:lnTo>
                      <a:lnTo>
                        <a:pt x="759" y="1089"/>
                      </a:lnTo>
                      <a:lnTo>
                        <a:pt x="763" y="1081"/>
                      </a:lnTo>
                      <a:lnTo>
                        <a:pt x="765" y="1075"/>
                      </a:lnTo>
                      <a:lnTo>
                        <a:pt x="765" y="402"/>
                      </a:lnTo>
                      <a:lnTo>
                        <a:pt x="763" y="396"/>
                      </a:lnTo>
                      <a:lnTo>
                        <a:pt x="759" y="392"/>
                      </a:lnTo>
                      <a:lnTo>
                        <a:pt x="88" y="4"/>
                      </a:lnTo>
                      <a:lnTo>
                        <a:pt x="78" y="0"/>
                      </a:lnTo>
                      <a:lnTo>
                        <a:pt x="68" y="0"/>
                      </a:lnTo>
                      <a:lnTo>
                        <a:pt x="56" y="0"/>
                      </a:lnTo>
                      <a:lnTo>
                        <a:pt x="44" y="4"/>
                      </a:lnTo>
                      <a:lnTo>
                        <a:pt x="22" y="12"/>
                      </a:lnTo>
                      <a:lnTo>
                        <a:pt x="6" y="20"/>
                      </a:lnTo>
                      <a:lnTo>
                        <a:pt x="76" y="24"/>
                      </a:lnTo>
                      <a:lnTo>
                        <a:pt x="741" y="407"/>
                      </a:lnTo>
                      <a:lnTo>
                        <a:pt x="741" y="1073"/>
                      </a:lnTo>
                      <a:lnTo>
                        <a:pt x="737" y="1081"/>
                      </a:lnTo>
                      <a:lnTo>
                        <a:pt x="727" y="1093"/>
                      </a:lnTo>
                      <a:lnTo>
                        <a:pt x="715" y="1107"/>
                      </a:lnTo>
                      <a:lnTo>
                        <a:pt x="703" y="1119"/>
                      </a:lnTo>
                      <a:lnTo>
                        <a:pt x="24" y="725"/>
                      </a:lnTo>
                      <a:lnTo>
                        <a:pt x="24" y="38"/>
                      </a:lnTo>
                      <a:lnTo>
                        <a:pt x="40" y="30"/>
                      </a:lnTo>
                      <a:lnTo>
                        <a:pt x="56" y="26"/>
                      </a:lnTo>
                      <a:lnTo>
                        <a:pt x="68" y="22"/>
                      </a:lnTo>
                      <a:lnTo>
                        <a:pt x="74" y="22"/>
                      </a:lnTo>
                      <a:lnTo>
                        <a:pt x="76" y="24"/>
                      </a:lnTo>
                      <a:lnTo>
                        <a:pt x="6" y="20"/>
                      </a:lnTo>
                      <a:lnTo>
                        <a:pt x="741" y="1075"/>
                      </a:lnTo>
                      <a:lnTo>
                        <a:pt x="6" y="20"/>
                      </a:lnTo>
                      <a:close/>
                    </a:path>
                  </a:pathLst>
                </a:custGeom>
                <a:solidFill>
                  <a:srgbClr val="333333"/>
                </a:solidFill>
                <a:ln w="9525">
                  <a:noFill/>
                  <a:round/>
                  <a:headEnd/>
                  <a:tailEnd/>
                </a:ln>
              </p:spPr>
              <p:txBody>
                <a:bodyPr/>
                <a:lstStyle/>
                <a:p>
                  <a:endParaRPr lang="en-US"/>
                </a:p>
              </p:txBody>
            </p:sp>
            <p:sp>
              <p:nvSpPr>
                <p:cNvPr id="328" name="Freeform 13"/>
                <p:cNvSpPr>
                  <a:spLocks/>
                </p:cNvSpPr>
                <p:nvPr/>
              </p:nvSpPr>
              <p:spPr bwMode="auto">
                <a:xfrm>
                  <a:off x="288" y="1384"/>
                  <a:ext cx="691" cy="1101"/>
                </a:xfrm>
                <a:custGeom>
                  <a:avLst/>
                  <a:gdLst>
                    <a:gd name="T0" fmla="*/ 0 w 691"/>
                    <a:gd name="T1" fmla="*/ 0 h 1101"/>
                    <a:gd name="T2" fmla="*/ 691 w 691"/>
                    <a:gd name="T3" fmla="*/ 399 h 1101"/>
                    <a:gd name="T4" fmla="*/ 691 w 691"/>
                    <a:gd name="T5" fmla="*/ 1101 h 1101"/>
                    <a:gd name="T6" fmla="*/ 0 w 691"/>
                    <a:gd name="T7" fmla="*/ 703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3"/>
                      </a:lnTo>
                      <a:lnTo>
                        <a:pt x="0" y="0"/>
                      </a:lnTo>
                      <a:close/>
                    </a:path>
                  </a:pathLst>
                </a:custGeom>
                <a:solidFill>
                  <a:srgbClr val="CCCCCC"/>
                </a:solidFill>
                <a:ln w="9525">
                  <a:noFill/>
                  <a:round/>
                  <a:headEnd/>
                  <a:tailEnd/>
                </a:ln>
              </p:spPr>
              <p:txBody>
                <a:bodyPr/>
                <a:lstStyle/>
                <a:p>
                  <a:endParaRPr lang="en-US"/>
                </a:p>
              </p:txBody>
            </p:sp>
            <p:sp>
              <p:nvSpPr>
                <p:cNvPr id="329" name="Freeform 14"/>
                <p:cNvSpPr>
                  <a:spLocks/>
                </p:cNvSpPr>
                <p:nvPr/>
              </p:nvSpPr>
              <p:spPr bwMode="auto">
                <a:xfrm>
                  <a:off x="332" y="1466"/>
                  <a:ext cx="605" cy="947"/>
                </a:xfrm>
                <a:custGeom>
                  <a:avLst/>
                  <a:gdLst>
                    <a:gd name="T0" fmla="*/ 0 w 605"/>
                    <a:gd name="T1" fmla="*/ 0 h 947"/>
                    <a:gd name="T2" fmla="*/ 605 w 605"/>
                    <a:gd name="T3" fmla="*/ 347 h 947"/>
                    <a:gd name="T4" fmla="*/ 605 w 605"/>
                    <a:gd name="T5" fmla="*/ 947 h 947"/>
                    <a:gd name="T6" fmla="*/ 0 w 605"/>
                    <a:gd name="T7" fmla="*/ 597 h 947"/>
                    <a:gd name="T8" fmla="*/ 0 w 605"/>
                    <a:gd name="T9" fmla="*/ 0 h 947"/>
                    <a:gd name="T10" fmla="*/ 0 60000 65536"/>
                    <a:gd name="T11" fmla="*/ 0 60000 65536"/>
                    <a:gd name="T12" fmla="*/ 0 60000 65536"/>
                    <a:gd name="T13" fmla="*/ 0 60000 65536"/>
                    <a:gd name="T14" fmla="*/ 0 60000 65536"/>
                    <a:gd name="T15" fmla="*/ 0 w 605"/>
                    <a:gd name="T16" fmla="*/ 0 h 947"/>
                    <a:gd name="T17" fmla="*/ 605 w 605"/>
                    <a:gd name="T18" fmla="*/ 947 h 947"/>
                  </a:gdLst>
                  <a:ahLst/>
                  <a:cxnLst>
                    <a:cxn ang="T10">
                      <a:pos x="T0" y="T1"/>
                    </a:cxn>
                    <a:cxn ang="T11">
                      <a:pos x="T2" y="T3"/>
                    </a:cxn>
                    <a:cxn ang="T12">
                      <a:pos x="T4" y="T5"/>
                    </a:cxn>
                    <a:cxn ang="T13">
                      <a:pos x="T6" y="T7"/>
                    </a:cxn>
                    <a:cxn ang="T14">
                      <a:pos x="T8" y="T9"/>
                    </a:cxn>
                  </a:cxnLst>
                  <a:rect l="T15" t="T16" r="T17" b="T18"/>
                  <a:pathLst>
                    <a:path w="605" h="947">
                      <a:moveTo>
                        <a:pt x="0" y="0"/>
                      </a:moveTo>
                      <a:lnTo>
                        <a:pt x="605" y="347"/>
                      </a:lnTo>
                      <a:lnTo>
                        <a:pt x="605" y="947"/>
                      </a:lnTo>
                      <a:lnTo>
                        <a:pt x="0" y="597"/>
                      </a:lnTo>
                      <a:lnTo>
                        <a:pt x="0" y="0"/>
                      </a:lnTo>
                      <a:close/>
                    </a:path>
                  </a:pathLst>
                </a:custGeom>
                <a:solidFill>
                  <a:srgbClr val="678BA8"/>
                </a:solidFill>
                <a:ln w="9525">
                  <a:noFill/>
                  <a:round/>
                  <a:headEnd/>
                  <a:tailEnd/>
                </a:ln>
              </p:spPr>
              <p:txBody>
                <a:bodyPr/>
                <a:lstStyle/>
                <a:p>
                  <a:endParaRPr lang="en-US"/>
                </a:p>
              </p:txBody>
            </p:sp>
            <p:sp>
              <p:nvSpPr>
                <p:cNvPr id="330" name="Freeform 15"/>
                <p:cNvSpPr>
                  <a:spLocks/>
                </p:cNvSpPr>
                <p:nvPr/>
              </p:nvSpPr>
              <p:spPr bwMode="auto">
                <a:xfrm>
                  <a:off x="332" y="1466"/>
                  <a:ext cx="605" cy="947"/>
                </a:xfrm>
                <a:custGeom>
                  <a:avLst/>
                  <a:gdLst>
                    <a:gd name="T0" fmla="*/ 10 w 605"/>
                    <a:gd name="T1" fmla="*/ 4 h 947"/>
                    <a:gd name="T2" fmla="*/ 10 w 605"/>
                    <a:gd name="T3" fmla="*/ 589 h 947"/>
                    <a:gd name="T4" fmla="*/ 605 w 605"/>
                    <a:gd name="T5" fmla="*/ 933 h 947"/>
                    <a:gd name="T6" fmla="*/ 605 w 605"/>
                    <a:gd name="T7" fmla="*/ 947 h 947"/>
                    <a:gd name="T8" fmla="*/ 0 w 605"/>
                    <a:gd name="T9" fmla="*/ 597 h 947"/>
                    <a:gd name="T10" fmla="*/ 0 w 605"/>
                    <a:gd name="T11" fmla="*/ 0 h 947"/>
                    <a:gd name="T12" fmla="*/ 10 w 605"/>
                    <a:gd name="T13" fmla="*/ 4 h 947"/>
                    <a:gd name="T14" fmla="*/ 0 60000 65536"/>
                    <a:gd name="T15" fmla="*/ 0 60000 65536"/>
                    <a:gd name="T16" fmla="*/ 0 60000 65536"/>
                    <a:gd name="T17" fmla="*/ 0 60000 65536"/>
                    <a:gd name="T18" fmla="*/ 0 60000 65536"/>
                    <a:gd name="T19" fmla="*/ 0 60000 65536"/>
                    <a:gd name="T20" fmla="*/ 0 60000 65536"/>
                    <a:gd name="T21" fmla="*/ 0 w 605"/>
                    <a:gd name="T22" fmla="*/ 0 h 947"/>
                    <a:gd name="T23" fmla="*/ 605 w 605"/>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947">
                      <a:moveTo>
                        <a:pt x="10" y="4"/>
                      </a:moveTo>
                      <a:lnTo>
                        <a:pt x="10" y="589"/>
                      </a:lnTo>
                      <a:lnTo>
                        <a:pt x="605" y="933"/>
                      </a:lnTo>
                      <a:lnTo>
                        <a:pt x="605" y="947"/>
                      </a:lnTo>
                      <a:lnTo>
                        <a:pt x="0" y="597"/>
                      </a:lnTo>
                      <a:lnTo>
                        <a:pt x="0" y="0"/>
                      </a:lnTo>
                      <a:lnTo>
                        <a:pt x="10" y="4"/>
                      </a:lnTo>
                      <a:close/>
                    </a:path>
                  </a:pathLst>
                </a:custGeom>
                <a:solidFill>
                  <a:srgbClr val="FFFFFF"/>
                </a:solidFill>
                <a:ln w="9525">
                  <a:noFill/>
                  <a:round/>
                  <a:headEnd/>
                  <a:tailEnd/>
                </a:ln>
              </p:spPr>
              <p:txBody>
                <a:bodyPr/>
                <a:lstStyle/>
                <a:p>
                  <a:endParaRPr lang="en-US"/>
                </a:p>
              </p:txBody>
            </p:sp>
            <p:sp>
              <p:nvSpPr>
                <p:cNvPr id="331" name="Freeform 16"/>
                <p:cNvSpPr>
                  <a:spLocks/>
                </p:cNvSpPr>
                <p:nvPr/>
              </p:nvSpPr>
              <p:spPr bwMode="auto">
                <a:xfrm>
                  <a:off x="288" y="1364"/>
                  <a:ext cx="741" cy="419"/>
                </a:xfrm>
                <a:custGeom>
                  <a:avLst/>
                  <a:gdLst>
                    <a:gd name="T0" fmla="*/ 70 w 741"/>
                    <a:gd name="T1" fmla="*/ 4 h 419"/>
                    <a:gd name="T2" fmla="*/ 741 w 741"/>
                    <a:gd name="T3" fmla="*/ 392 h 419"/>
                    <a:gd name="T4" fmla="*/ 691 w 741"/>
                    <a:gd name="T5" fmla="*/ 419 h 419"/>
                    <a:gd name="T6" fmla="*/ 0 w 741"/>
                    <a:gd name="T7" fmla="*/ 20 h 419"/>
                    <a:gd name="T8" fmla="*/ 8 w 741"/>
                    <a:gd name="T9" fmla="*/ 16 h 419"/>
                    <a:gd name="T10" fmla="*/ 28 w 741"/>
                    <a:gd name="T11" fmla="*/ 8 h 419"/>
                    <a:gd name="T12" fmla="*/ 40 w 741"/>
                    <a:gd name="T13" fmla="*/ 4 h 419"/>
                    <a:gd name="T14" fmla="*/ 52 w 741"/>
                    <a:gd name="T15" fmla="*/ 2 h 419"/>
                    <a:gd name="T16" fmla="*/ 62 w 741"/>
                    <a:gd name="T17" fmla="*/ 0 h 419"/>
                    <a:gd name="T18" fmla="*/ 70 w 741"/>
                    <a:gd name="T19" fmla="*/ 4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419"/>
                    <a:gd name="T32" fmla="*/ 741 w 741"/>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419">
                      <a:moveTo>
                        <a:pt x="70" y="4"/>
                      </a:moveTo>
                      <a:lnTo>
                        <a:pt x="741" y="392"/>
                      </a:lnTo>
                      <a:lnTo>
                        <a:pt x="691" y="419"/>
                      </a:lnTo>
                      <a:lnTo>
                        <a:pt x="0" y="20"/>
                      </a:lnTo>
                      <a:lnTo>
                        <a:pt x="8" y="16"/>
                      </a:lnTo>
                      <a:lnTo>
                        <a:pt x="28" y="8"/>
                      </a:lnTo>
                      <a:lnTo>
                        <a:pt x="40" y="4"/>
                      </a:lnTo>
                      <a:lnTo>
                        <a:pt x="52" y="2"/>
                      </a:lnTo>
                      <a:lnTo>
                        <a:pt x="62" y="0"/>
                      </a:lnTo>
                      <a:lnTo>
                        <a:pt x="70" y="4"/>
                      </a:lnTo>
                      <a:close/>
                    </a:path>
                  </a:pathLst>
                </a:custGeom>
                <a:solidFill>
                  <a:srgbClr val="E3E3E2"/>
                </a:solidFill>
                <a:ln w="9525">
                  <a:noFill/>
                  <a:round/>
                  <a:headEnd/>
                  <a:tailEnd/>
                </a:ln>
              </p:spPr>
              <p:txBody>
                <a:bodyPr/>
                <a:lstStyle/>
                <a:p>
                  <a:endParaRPr lang="en-US"/>
                </a:p>
              </p:txBody>
            </p:sp>
            <p:sp>
              <p:nvSpPr>
                <p:cNvPr id="332" name="Freeform 17"/>
                <p:cNvSpPr>
                  <a:spLocks/>
                </p:cNvSpPr>
                <p:nvPr/>
              </p:nvSpPr>
              <p:spPr bwMode="auto">
                <a:xfrm>
                  <a:off x="979" y="1756"/>
                  <a:ext cx="50" cy="729"/>
                </a:xfrm>
                <a:custGeom>
                  <a:avLst/>
                  <a:gdLst>
                    <a:gd name="T0" fmla="*/ 0 w 50"/>
                    <a:gd name="T1" fmla="*/ 729 h 729"/>
                    <a:gd name="T2" fmla="*/ 0 w 50"/>
                    <a:gd name="T3" fmla="*/ 27 h 729"/>
                    <a:gd name="T4" fmla="*/ 50 w 50"/>
                    <a:gd name="T5" fmla="*/ 0 h 729"/>
                    <a:gd name="T6" fmla="*/ 50 w 50"/>
                    <a:gd name="T7" fmla="*/ 673 h 729"/>
                    <a:gd name="T8" fmla="*/ 46 w 50"/>
                    <a:gd name="T9" fmla="*/ 681 h 729"/>
                    <a:gd name="T10" fmla="*/ 34 w 50"/>
                    <a:gd name="T11" fmla="*/ 697 h 729"/>
                    <a:gd name="T12" fmla="*/ 18 w 50"/>
                    <a:gd name="T13" fmla="*/ 715 h 729"/>
                    <a:gd name="T14" fmla="*/ 10 w 50"/>
                    <a:gd name="T15" fmla="*/ 723 h 729"/>
                    <a:gd name="T16" fmla="*/ 0 w 50"/>
                    <a:gd name="T17" fmla="*/ 729 h 7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29"/>
                    <a:gd name="T29" fmla="*/ 50 w 50"/>
                    <a:gd name="T30" fmla="*/ 729 h 7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29">
                      <a:moveTo>
                        <a:pt x="0" y="729"/>
                      </a:moveTo>
                      <a:lnTo>
                        <a:pt x="0" y="27"/>
                      </a:lnTo>
                      <a:lnTo>
                        <a:pt x="50" y="0"/>
                      </a:lnTo>
                      <a:lnTo>
                        <a:pt x="50" y="673"/>
                      </a:lnTo>
                      <a:lnTo>
                        <a:pt x="46" y="681"/>
                      </a:lnTo>
                      <a:lnTo>
                        <a:pt x="34" y="697"/>
                      </a:lnTo>
                      <a:lnTo>
                        <a:pt x="18" y="715"/>
                      </a:lnTo>
                      <a:lnTo>
                        <a:pt x="10" y="723"/>
                      </a:lnTo>
                      <a:lnTo>
                        <a:pt x="0" y="729"/>
                      </a:lnTo>
                      <a:close/>
                    </a:path>
                  </a:pathLst>
                </a:custGeom>
                <a:solidFill>
                  <a:srgbClr val="666666"/>
                </a:solidFill>
                <a:ln w="9525">
                  <a:noFill/>
                  <a:round/>
                  <a:headEnd/>
                  <a:tailEnd/>
                </a:ln>
              </p:spPr>
              <p:txBody>
                <a:bodyPr/>
                <a:lstStyle/>
                <a:p>
                  <a:endParaRPr lang="en-US"/>
                </a:p>
              </p:txBody>
            </p:sp>
            <p:sp>
              <p:nvSpPr>
                <p:cNvPr id="333" name="Freeform 18"/>
                <p:cNvSpPr>
                  <a:spLocks/>
                </p:cNvSpPr>
                <p:nvPr/>
              </p:nvSpPr>
              <p:spPr bwMode="auto">
                <a:xfrm>
                  <a:off x="1067" y="1726"/>
                  <a:ext cx="879" cy="1236"/>
                </a:xfrm>
                <a:custGeom>
                  <a:avLst/>
                  <a:gdLst>
                    <a:gd name="T0" fmla="*/ 545 w 879"/>
                    <a:gd name="T1" fmla="*/ 6 h 1236"/>
                    <a:gd name="T2" fmla="*/ 26 w 879"/>
                    <a:gd name="T3" fmla="*/ 305 h 1236"/>
                    <a:gd name="T4" fmla="*/ 16 w 879"/>
                    <a:gd name="T5" fmla="*/ 313 h 1236"/>
                    <a:gd name="T6" fmla="*/ 8 w 879"/>
                    <a:gd name="T7" fmla="*/ 325 h 1236"/>
                    <a:gd name="T8" fmla="*/ 2 w 879"/>
                    <a:gd name="T9" fmla="*/ 337 h 1236"/>
                    <a:gd name="T10" fmla="*/ 0 w 879"/>
                    <a:gd name="T11" fmla="*/ 349 h 1236"/>
                    <a:gd name="T12" fmla="*/ 0 w 879"/>
                    <a:gd name="T13" fmla="*/ 1038 h 1236"/>
                    <a:gd name="T14" fmla="*/ 2 w 879"/>
                    <a:gd name="T15" fmla="*/ 1052 h 1236"/>
                    <a:gd name="T16" fmla="*/ 8 w 879"/>
                    <a:gd name="T17" fmla="*/ 1064 h 1236"/>
                    <a:gd name="T18" fmla="*/ 16 w 879"/>
                    <a:gd name="T19" fmla="*/ 1074 h 1236"/>
                    <a:gd name="T20" fmla="*/ 26 w 879"/>
                    <a:gd name="T21" fmla="*/ 1082 h 1236"/>
                    <a:gd name="T22" fmla="*/ 282 w 879"/>
                    <a:gd name="T23" fmla="*/ 1230 h 1236"/>
                    <a:gd name="T24" fmla="*/ 294 w 879"/>
                    <a:gd name="T25" fmla="*/ 1236 h 1236"/>
                    <a:gd name="T26" fmla="*/ 308 w 879"/>
                    <a:gd name="T27" fmla="*/ 1236 h 1236"/>
                    <a:gd name="T28" fmla="*/ 322 w 879"/>
                    <a:gd name="T29" fmla="*/ 1236 h 1236"/>
                    <a:gd name="T30" fmla="*/ 334 w 879"/>
                    <a:gd name="T31" fmla="*/ 1230 h 1236"/>
                    <a:gd name="T32" fmla="*/ 853 w 879"/>
                    <a:gd name="T33" fmla="*/ 930 h 1236"/>
                    <a:gd name="T34" fmla="*/ 863 w 879"/>
                    <a:gd name="T35" fmla="*/ 922 h 1236"/>
                    <a:gd name="T36" fmla="*/ 871 w 879"/>
                    <a:gd name="T37" fmla="*/ 910 h 1236"/>
                    <a:gd name="T38" fmla="*/ 877 w 879"/>
                    <a:gd name="T39" fmla="*/ 898 h 1236"/>
                    <a:gd name="T40" fmla="*/ 879 w 879"/>
                    <a:gd name="T41" fmla="*/ 886 h 1236"/>
                    <a:gd name="T42" fmla="*/ 879 w 879"/>
                    <a:gd name="T43" fmla="*/ 197 h 1236"/>
                    <a:gd name="T44" fmla="*/ 877 w 879"/>
                    <a:gd name="T45" fmla="*/ 183 h 1236"/>
                    <a:gd name="T46" fmla="*/ 871 w 879"/>
                    <a:gd name="T47" fmla="*/ 171 h 1236"/>
                    <a:gd name="T48" fmla="*/ 863 w 879"/>
                    <a:gd name="T49" fmla="*/ 159 h 1236"/>
                    <a:gd name="T50" fmla="*/ 853 w 879"/>
                    <a:gd name="T51" fmla="*/ 151 h 1236"/>
                    <a:gd name="T52" fmla="*/ 597 w 879"/>
                    <a:gd name="T53" fmla="*/ 6 h 1236"/>
                    <a:gd name="T54" fmla="*/ 585 w 879"/>
                    <a:gd name="T55" fmla="*/ 0 h 1236"/>
                    <a:gd name="T56" fmla="*/ 571 w 879"/>
                    <a:gd name="T57" fmla="*/ 0 h 1236"/>
                    <a:gd name="T58" fmla="*/ 557 w 879"/>
                    <a:gd name="T59" fmla="*/ 0 h 1236"/>
                    <a:gd name="T60" fmla="*/ 545 w 879"/>
                    <a:gd name="T61" fmla="*/ 6 h 1236"/>
                    <a:gd name="T62" fmla="*/ 294 w 879"/>
                    <a:gd name="T63" fmla="*/ 1210 h 1236"/>
                    <a:gd name="T64" fmla="*/ 38 w 879"/>
                    <a:gd name="T65" fmla="*/ 1062 h 1236"/>
                    <a:gd name="T66" fmla="*/ 32 w 879"/>
                    <a:gd name="T67" fmla="*/ 1058 h 1236"/>
                    <a:gd name="T68" fmla="*/ 28 w 879"/>
                    <a:gd name="T69" fmla="*/ 1052 h 1236"/>
                    <a:gd name="T70" fmla="*/ 24 w 879"/>
                    <a:gd name="T71" fmla="*/ 1044 h 1236"/>
                    <a:gd name="T72" fmla="*/ 24 w 879"/>
                    <a:gd name="T73" fmla="*/ 1038 h 1236"/>
                    <a:gd name="T74" fmla="*/ 24 w 879"/>
                    <a:gd name="T75" fmla="*/ 349 h 1236"/>
                    <a:gd name="T76" fmla="*/ 24 w 879"/>
                    <a:gd name="T77" fmla="*/ 343 h 1236"/>
                    <a:gd name="T78" fmla="*/ 28 w 879"/>
                    <a:gd name="T79" fmla="*/ 335 h 1236"/>
                    <a:gd name="T80" fmla="*/ 32 w 879"/>
                    <a:gd name="T81" fmla="*/ 329 h 1236"/>
                    <a:gd name="T82" fmla="*/ 38 w 879"/>
                    <a:gd name="T83" fmla="*/ 325 h 1236"/>
                    <a:gd name="T84" fmla="*/ 557 w 879"/>
                    <a:gd name="T85" fmla="*/ 26 h 1236"/>
                    <a:gd name="T86" fmla="*/ 563 w 879"/>
                    <a:gd name="T87" fmla="*/ 24 h 1236"/>
                    <a:gd name="T88" fmla="*/ 571 w 879"/>
                    <a:gd name="T89" fmla="*/ 22 h 1236"/>
                    <a:gd name="T90" fmla="*/ 579 w 879"/>
                    <a:gd name="T91" fmla="*/ 24 h 1236"/>
                    <a:gd name="T92" fmla="*/ 585 w 879"/>
                    <a:gd name="T93" fmla="*/ 26 h 1236"/>
                    <a:gd name="T94" fmla="*/ 841 w 879"/>
                    <a:gd name="T95" fmla="*/ 173 h 1236"/>
                    <a:gd name="T96" fmla="*/ 847 w 879"/>
                    <a:gd name="T97" fmla="*/ 177 h 1236"/>
                    <a:gd name="T98" fmla="*/ 851 w 879"/>
                    <a:gd name="T99" fmla="*/ 183 h 1236"/>
                    <a:gd name="T100" fmla="*/ 855 w 879"/>
                    <a:gd name="T101" fmla="*/ 189 h 1236"/>
                    <a:gd name="T102" fmla="*/ 855 w 879"/>
                    <a:gd name="T103" fmla="*/ 197 h 1236"/>
                    <a:gd name="T104" fmla="*/ 855 w 879"/>
                    <a:gd name="T105" fmla="*/ 886 h 1236"/>
                    <a:gd name="T106" fmla="*/ 855 w 879"/>
                    <a:gd name="T107" fmla="*/ 892 h 1236"/>
                    <a:gd name="T108" fmla="*/ 851 w 879"/>
                    <a:gd name="T109" fmla="*/ 898 h 1236"/>
                    <a:gd name="T110" fmla="*/ 847 w 879"/>
                    <a:gd name="T111" fmla="*/ 906 h 1236"/>
                    <a:gd name="T112" fmla="*/ 841 w 879"/>
                    <a:gd name="T113" fmla="*/ 910 h 1236"/>
                    <a:gd name="T114" fmla="*/ 322 w 879"/>
                    <a:gd name="T115" fmla="*/ 1210 h 1236"/>
                    <a:gd name="T116" fmla="*/ 316 w 879"/>
                    <a:gd name="T117" fmla="*/ 1212 h 1236"/>
                    <a:gd name="T118" fmla="*/ 308 w 879"/>
                    <a:gd name="T119" fmla="*/ 1214 h 1236"/>
                    <a:gd name="T120" fmla="*/ 300 w 879"/>
                    <a:gd name="T121" fmla="*/ 1212 h 1236"/>
                    <a:gd name="T122" fmla="*/ 294 w 879"/>
                    <a:gd name="T123" fmla="*/ 1210 h 1236"/>
                    <a:gd name="T124" fmla="*/ 545 w 879"/>
                    <a:gd name="T125" fmla="*/ 6 h 1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9"/>
                    <a:gd name="T190" fmla="*/ 0 h 1236"/>
                    <a:gd name="T191" fmla="*/ 879 w 879"/>
                    <a:gd name="T192" fmla="*/ 1236 h 1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9" h="1236">
                      <a:moveTo>
                        <a:pt x="545" y="6"/>
                      </a:moveTo>
                      <a:lnTo>
                        <a:pt x="26" y="305"/>
                      </a:lnTo>
                      <a:lnTo>
                        <a:pt x="16" y="313"/>
                      </a:lnTo>
                      <a:lnTo>
                        <a:pt x="8" y="325"/>
                      </a:lnTo>
                      <a:lnTo>
                        <a:pt x="2" y="337"/>
                      </a:lnTo>
                      <a:lnTo>
                        <a:pt x="0" y="349"/>
                      </a:lnTo>
                      <a:lnTo>
                        <a:pt x="0" y="1038"/>
                      </a:lnTo>
                      <a:lnTo>
                        <a:pt x="2" y="1052"/>
                      </a:lnTo>
                      <a:lnTo>
                        <a:pt x="8" y="1064"/>
                      </a:lnTo>
                      <a:lnTo>
                        <a:pt x="16" y="1074"/>
                      </a:lnTo>
                      <a:lnTo>
                        <a:pt x="26" y="1082"/>
                      </a:lnTo>
                      <a:lnTo>
                        <a:pt x="282" y="1230"/>
                      </a:lnTo>
                      <a:lnTo>
                        <a:pt x="294" y="1236"/>
                      </a:lnTo>
                      <a:lnTo>
                        <a:pt x="308" y="1236"/>
                      </a:lnTo>
                      <a:lnTo>
                        <a:pt x="322" y="1236"/>
                      </a:lnTo>
                      <a:lnTo>
                        <a:pt x="334" y="1230"/>
                      </a:lnTo>
                      <a:lnTo>
                        <a:pt x="853" y="930"/>
                      </a:lnTo>
                      <a:lnTo>
                        <a:pt x="863" y="922"/>
                      </a:lnTo>
                      <a:lnTo>
                        <a:pt x="871" y="910"/>
                      </a:lnTo>
                      <a:lnTo>
                        <a:pt x="877" y="898"/>
                      </a:lnTo>
                      <a:lnTo>
                        <a:pt x="879" y="886"/>
                      </a:lnTo>
                      <a:lnTo>
                        <a:pt x="879" y="197"/>
                      </a:lnTo>
                      <a:lnTo>
                        <a:pt x="877" y="183"/>
                      </a:lnTo>
                      <a:lnTo>
                        <a:pt x="871" y="171"/>
                      </a:lnTo>
                      <a:lnTo>
                        <a:pt x="863" y="159"/>
                      </a:lnTo>
                      <a:lnTo>
                        <a:pt x="853" y="151"/>
                      </a:lnTo>
                      <a:lnTo>
                        <a:pt x="597" y="6"/>
                      </a:lnTo>
                      <a:lnTo>
                        <a:pt x="585" y="0"/>
                      </a:lnTo>
                      <a:lnTo>
                        <a:pt x="571" y="0"/>
                      </a:lnTo>
                      <a:lnTo>
                        <a:pt x="557" y="0"/>
                      </a:lnTo>
                      <a:lnTo>
                        <a:pt x="545" y="6"/>
                      </a:lnTo>
                      <a:lnTo>
                        <a:pt x="294" y="1210"/>
                      </a:lnTo>
                      <a:lnTo>
                        <a:pt x="38" y="1062"/>
                      </a:lnTo>
                      <a:lnTo>
                        <a:pt x="32" y="1058"/>
                      </a:lnTo>
                      <a:lnTo>
                        <a:pt x="28" y="1052"/>
                      </a:lnTo>
                      <a:lnTo>
                        <a:pt x="24" y="1044"/>
                      </a:lnTo>
                      <a:lnTo>
                        <a:pt x="24" y="1038"/>
                      </a:lnTo>
                      <a:lnTo>
                        <a:pt x="24" y="349"/>
                      </a:lnTo>
                      <a:lnTo>
                        <a:pt x="24" y="343"/>
                      </a:lnTo>
                      <a:lnTo>
                        <a:pt x="28" y="335"/>
                      </a:lnTo>
                      <a:lnTo>
                        <a:pt x="32" y="329"/>
                      </a:lnTo>
                      <a:lnTo>
                        <a:pt x="38" y="325"/>
                      </a:lnTo>
                      <a:lnTo>
                        <a:pt x="557" y="26"/>
                      </a:lnTo>
                      <a:lnTo>
                        <a:pt x="563" y="24"/>
                      </a:lnTo>
                      <a:lnTo>
                        <a:pt x="571" y="22"/>
                      </a:lnTo>
                      <a:lnTo>
                        <a:pt x="579" y="24"/>
                      </a:lnTo>
                      <a:lnTo>
                        <a:pt x="585" y="26"/>
                      </a:lnTo>
                      <a:lnTo>
                        <a:pt x="841" y="173"/>
                      </a:lnTo>
                      <a:lnTo>
                        <a:pt x="847" y="177"/>
                      </a:lnTo>
                      <a:lnTo>
                        <a:pt x="851" y="183"/>
                      </a:lnTo>
                      <a:lnTo>
                        <a:pt x="855" y="189"/>
                      </a:lnTo>
                      <a:lnTo>
                        <a:pt x="855" y="197"/>
                      </a:lnTo>
                      <a:lnTo>
                        <a:pt x="855" y="886"/>
                      </a:lnTo>
                      <a:lnTo>
                        <a:pt x="855" y="892"/>
                      </a:lnTo>
                      <a:lnTo>
                        <a:pt x="851" y="898"/>
                      </a:lnTo>
                      <a:lnTo>
                        <a:pt x="847" y="906"/>
                      </a:lnTo>
                      <a:lnTo>
                        <a:pt x="841" y="910"/>
                      </a:lnTo>
                      <a:lnTo>
                        <a:pt x="322" y="1210"/>
                      </a:lnTo>
                      <a:lnTo>
                        <a:pt x="316" y="1212"/>
                      </a:lnTo>
                      <a:lnTo>
                        <a:pt x="308" y="1214"/>
                      </a:lnTo>
                      <a:lnTo>
                        <a:pt x="300" y="1212"/>
                      </a:lnTo>
                      <a:lnTo>
                        <a:pt x="294" y="1210"/>
                      </a:lnTo>
                      <a:lnTo>
                        <a:pt x="545" y="6"/>
                      </a:lnTo>
                      <a:close/>
                    </a:path>
                  </a:pathLst>
                </a:custGeom>
                <a:solidFill>
                  <a:srgbClr val="333333"/>
                </a:solidFill>
                <a:ln w="9525">
                  <a:noFill/>
                  <a:round/>
                  <a:headEnd/>
                  <a:tailEnd/>
                </a:ln>
              </p:spPr>
              <p:txBody>
                <a:bodyPr/>
                <a:lstStyle/>
                <a:p>
                  <a:endParaRPr lang="en-US"/>
                </a:p>
              </p:txBody>
            </p:sp>
            <p:sp>
              <p:nvSpPr>
                <p:cNvPr id="334" name="Freeform 19"/>
                <p:cNvSpPr>
                  <a:spLocks/>
                </p:cNvSpPr>
                <p:nvPr/>
              </p:nvSpPr>
              <p:spPr bwMode="auto">
                <a:xfrm>
                  <a:off x="1079" y="2057"/>
                  <a:ext cx="296" cy="895"/>
                </a:xfrm>
                <a:custGeom>
                  <a:avLst/>
                  <a:gdLst>
                    <a:gd name="T0" fmla="*/ 296 w 296"/>
                    <a:gd name="T1" fmla="*/ 895 h 895"/>
                    <a:gd name="T2" fmla="*/ 296 w 296"/>
                    <a:gd name="T3" fmla="*/ 170 h 895"/>
                    <a:gd name="T4" fmla="*/ 6 w 296"/>
                    <a:gd name="T5" fmla="*/ 0 h 895"/>
                    <a:gd name="T6" fmla="*/ 2 w 296"/>
                    <a:gd name="T7" fmla="*/ 8 h 895"/>
                    <a:gd name="T8" fmla="*/ 0 w 296"/>
                    <a:gd name="T9" fmla="*/ 18 h 895"/>
                    <a:gd name="T10" fmla="*/ 0 w 296"/>
                    <a:gd name="T11" fmla="*/ 707 h 895"/>
                    <a:gd name="T12" fmla="*/ 2 w 296"/>
                    <a:gd name="T13" fmla="*/ 717 h 895"/>
                    <a:gd name="T14" fmla="*/ 6 w 296"/>
                    <a:gd name="T15" fmla="*/ 727 h 895"/>
                    <a:gd name="T16" fmla="*/ 12 w 296"/>
                    <a:gd name="T17" fmla="*/ 735 h 895"/>
                    <a:gd name="T18" fmla="*/ 20 w 296"/>
                    <a:gd name="T19" fmla="*/ 741 h 895"/>
                    <a:gd name="T20" fmla="*/ 276 w 296"/>
                    <a:gd name="T21" fmla="*/ 889 h 895"/>
                    <a:gd name="T22" fmla="*/ 284 w 296"/>
                    <a:gd name="T23" fmla="*/ 893 h 895"/>
                    <a:gd name="T24" fmla="*/ 296 w 296"/>
                    <a:gd name="T25" fmla="*/ 895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895"/>
                    <a:gd name="T41" fmla="*/ 296 w 296"/>
                    <a:gd name="T42" fmla="*/ 895 h 8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895">
                      <a:moveTo>
                        <a:pt x="296" y="895"/>
                      </a:moveTo>
                      <a:lnTo>
                        <a:pt x="296" y="170"/>
                      </a:lnTo>
                      <a:lnTo>
                        <a:pt x="6" y="0"/>
                      </a:lnTo>
                      <a:lnTo>
                        <a:pt x="2" y="8"/>
                      </a:lnTo>
                      <a:lnTo>
                        <a:pt x="0" y="18"/>
                      </a:lnTo>
                      <a:lnTo>
                        <a:pt x="0" y="707"/>
                      </a:lnTo>
                      <a:lnTo>
                        <a:pt x="2" y="717"/>
                      </a:lnTo>
                      <a:lnTo>
                        <a:pt x="6" y="727"/>
                      </a:lnTo>
                      <a:lnTo>
                        <a:pt x="12" y="735"/>
                      </a:lnTo>
                      <a:lnTo>
                        <a:pt x="20" y="741"/>
                      </a:lnTo>
                      <a:lnTo>
                        <a:pt x="276" y="889"/>
                      </a:lnTo>
                      <a:lnTo>
                        <a:pt x="284" y="893"/>
                      </a:lnTo>
                      <a:lnTo>
                        <a:pt x="296" y="895"/>
                      </a:lnTo>
                      <a:close/>
                    </a:path>
                  </a:pathLst>
                </a:custGeom>
                <a:solidFill>
                  <a:srgbClr val="CCCCCC"/>
                </a:solidFill>
                <a:ln w="9525">
                  <a:noFill/>
                  <a:round/>
                  <a:headEnd/>
                  <a:tailEnd/>
                </a:ln>
              </p:spPr>
              <p:txBody>
                <a:bodyPr/>
                <a:lstStyle/>
                <a:p>
                  <a:endParaRPr lang="en-US"/>
                </a:p>
              </p:txBody>
            </p:sp>
            <p:sp>
              <p:nvSpPr>
                <p:cNvPr id="335" name="Freeform 20"/>
                <p:cNvSpPr>
                  <a:spLocks/>
                </p:cNvSpPr>
                <p:nvPr/>
              </p:nvSpPr>
              <p:spPr bwMode="auto">
                <a:xfrm>
                  <a:off x="1099" y="2135"/>
                  <a:ext cx="246" cy="412"/>
                </a:xfrm>
                <a:custGeom>
                  <a:avLst/>
                  <a:gdLst>
                    <a:gd name="T0" fmla="*/ 0 w 246"/>
                    <a:gd name="T1" fmla="*/ 0 h 412"/>
                    <a:gd name="T2" fmla="*/ 246 w 246"/>
                    <a:gd name="T3" fmla="*/ 142 h 412"/>
                    <a:gd name="T4" fmla="*/ 246 w 246"/>
                    <a:gd name="T5" fmla="*/ 412 h 412"/>
                    <a:gd name="T6" fmla="*/ 0 w 246"/>
                    <a:gd name="T7" fmla="*/ 270 h 412"/>
                    <a:gd name="T8" fmla="*/ 0 w 246"/>
                    <a:gd name="T9" fmla="*/ 0 h 412"/>
                    <a:gd name="T10" fmla="*/ 0 60000 65536"/>
                    <a:gd name="T11" fmla="*/ 0 60000 65536"/>
                    <a:gd name="T12" fmla="*/ 0 60000 65536"/>
                    <a:gd name="T13" fmla="*/ 0 60000 65536"/>
                    <a:gd name="T14" fmla="*/ 0 60000 65536"/>
                    <a:gd name="T15" fmla="*/ 0 w 246"/>
                    <a:gd name="T16" fmla="*/ 0 h 412"/>
                    <a:gd name="T17" fmla="*/ 246 w 246"/>
                    <a:gd name="T18" fmla="*/ 412 h 412"/>
                  </a:gdLst>
                  <a:ahLst/>
                  <a:cxnLst>
                    <a:cxn ang="T10">
                      <a:pos x="T0" y="T1"/>
                    </a:cxn>
                    <a:cxn ang="T11">
                      <a:pos x="T2" y="T3"/>
                    </a:cxn>
                    <a:cxn ang="T12">
                      <a:pos x="T4" y="T5"/>
                    </a:cxn>
                    <a:cxn ang="T13">
                      <a:pos x="T6" y="T7"/>
                    </a:cxn>
                    <a:cxn ang="T14">
                      <a:pos x="T8" y="T9"/>
                    </a:cxn>
                  </a:cxnLst>
                  <a:rect l="T15" t="T16" r="T17" b="T18"/>
                  <a:pathLst>
                    <a:path w="246" h="412">
                      <a:moveTo>
                        <a:pt x="0" y="0"/>
                      </a:moveTo>
                      <a:lnTo>
                        <a:pt x="246" y="142"/>
                      </a:lnTo>
                      <a:lnTo>
                        <a:pt x="246" y="412"/>
                      </a:lnTo>
                      <a:lnTo>
                        <a:pt x="0" y="270"/>
                      </a:lnTo>
                      <a:lnTo>
                        <a:pt x="0" y="0"/>
                      </a:lnTo>
                      <a:close/>
                    </a:path>
                  </a:pathLst>
                </a:custGeom>
                <a:solidFill>
                  <a:srgbClr val="666666"/>
                </a:solidFill>
                <a:ln w="9525">
                  <a:noFill/>
                  <a:round/>
                  <a:headEnd/>
                  <a:tailEnd/>
                </a:ln>
              </p:spPr>
              <p:txBody>
                <a:bodyPr/>
                <a:lstStyle/>
                <a:p>
                  <a:endParaRPr lang="en-US"/>
                </a:p>
              </p:txBody>
            </p:sp>
            <p:sp>
              <p:nvSpPr>
                <p:cNvPr id="336" name="Freeform 21"/>
                <p:cNvSpPr>
                  <a:spLocks/>
                </p:cNvSpPr>
                <p:nvPr/>
              </p:nvSpPr>
              <p:spPr bwMode="auto">
                <a:xfrm>
                  <a:off x="1099" y="2135"/>
                  <a:ext cx="246" cy="412"/>
                </a:xfrm>
                <a:custGeom>
                  <a:avLst/>
                  <a:gdLst>
                    <a:gd name="T0" fmla="*/ 8 w 246"/>
                    <a:gd name="T1" fmla="*/ 6 h 412"/>
                    <a:gd name="T2" fmla="*/ 8 w 246"/>
                    <a:gd name="T3" fmla="*/ 260 h 412"/>
                    <a:gd name="T4" fmla="*/ 246 w 246"/>
                    <a:gd name="T5" fmla="*/ 398 h 412"/>
                    <a:gd name="T6" fmla="*/ 246 w 246"/>
                    <a:gd name="T7" fmla="*/ 412 h 412"/>
                    <a:gd name="T8" fmla="*/ 0 w 246"/>
                    <a:gd name="T9" fmla="*/ 270 h 412"/>
                    <a:gd name="T10" fmla="*/ 0 w 246"/>
                    <a:gd name="T11" fmla="*/ 0 h 412"/>
                    <a:gd name="T12" fmla="*/ 8 w 246"/>
                    <a:gd name="T13" fmla="*/ 6 h 412"/>
                    <a:gd name="T14" fmla="*/ 0 60000 65536"/>
                    <a:gd name="T15" fmla="*/ 0 60000 65536"/>
                    <a:gd name="T16" fmla="*/ 0 60000 65536"/>
                    <a:gd name="T17" fmla="*/ 0 60000 65536"/>
                    <a:gd name="T18" fmla="*/ 0 60000 65536"/>
                    <a:gd name="T19" fmla="*/ 0 60000 65536"/>
                    <a:gd name="T20" fmla="*/ 0 60000 65536"/>
                    <a:gd name="T21" fmla="*/ 0 w 246"/>
                    <a:gd name="T22" fmla="*/ 0 h 412"/>
                    <a:gd name="T23" fmla="*/ 246 w 246"/>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412">
                      <a:moveTo>
                        <a:pt x="8" y="6"/>
                      </a:moveTo>
                      <a:lnTo>
                        <a:pt x="8" y="260"/>
                      </a:lnTo>
                      <a:lnTo>
                        <a:pt x="246" y="398"/>
                      </a:lnTo>
                      <a:lnTo>
                        <a:pt x="246" y="412"/>
                      </a:lnTo>
                      <a:lnTo>
                        <a:pt x="0" y="270"/>
                      </a:lnTo>
                      <a:lnTo>
                        <a:pt x="0" y="0"/>
                      </a:lnTo>
                      <a:lnTo>
                        <a:pt x="8" y="6"/>
                      </a:lnTo>
                      <a:close/>
                    </a:path>
                  </a:pathLst>
                </a:custGeom>
                <a:solidFill>
                  <a:srgbClr val="FFFFFF"/>
                </a:solidFill>
                <a:ln w="9525">
                  <a:noFill/>
                  <a:round/>
                  <a:headEnd/>
                  <a:tailEnd/>
                </a:ln>
              </p:spPr>
              <p:txBody>
                <a:bodyPr/>
                <a:lstStyle/>
                <a:p>
                  <a:endParaRPr lang="en-US"/>
                </a:p>
              </p:txBody>
            </p:sp>
            <p:sp>
              <p:nvSpPr>
                <p:cNvPr id="337" name="Freeform 22"/>
                <p:cNvSpPr>
                  <a:spLocks/>
                </p:cNvSpPr>
                <p:nvPr/>
              </p:nvSpPr>
              <p:spPr bwMode="auto">
                <a:xfrm>
                  <a:off x="1135" y="2207"/>
                  <a:ext cx="188" cy="110"/>
                </a:xfrm>
                <a:custGeom>
                  <a:avLst/>
                  <a:gdLst>
                    <a:gd name="T0" fmla="*/ 2 w 188"/>
                    <a:gd name="T1" fmla="*/ 4 h 110"/>
                    <a:gd name="T2" fmla="*/ 0 w 188"/>
                    <a:gd name="T3" fmla="*/ 8 h 110"/>
                    <a:gd name="T4" fmla="*/ 4 w 188"/>
                    <a:gd name="T5" fmla="*/ 12 h 110"/>
                    <a:gd name="T6" fmla="*/ 180 w 188"/>
                    <a:gd name="T7" fmla="*/ 110 h 110"/>
                    <a:gd name="T8" fmla="*/ 184 w 188"/>
                    <a:gd name="T9" fmla="*/ 110 h 110"/>
                    <a:gd name="T10" fmla="*/ 188 w 188"/>
                    <a:gd name="T11" fmla="*/ 108 h 110"/>
                    <a:gd name="T12" fmla="*/ 188 w 188"/>
                    <a:gd name="T13" fmla="*/ 104 h 110"/>
                    <a:gd name="T14" fmla="*/ 184 w 188"/>
                    <a:gd name="T15" fmla="*/ 100 h 110"/>
                    <a:gd name="T16" fmla="*/ 10 w 188"/>
                    <a:gd name="T17" fmla="*/ 0 h 110"/>
                    <a:gd name="T18" fmla="*/ 4 w 188"/>
                    <a:gd name="T19" fmla="*/ 0 h 110"/>
                    <a:gd name="T20" fmla="*/ 2 w 188"/>
                    <a:gd name="T21" fmla="*/ 4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4"/>
                      </a:moveTo>
                      <a:lnTo>
                        <a:pt x="0" y="8"/>
                      </a:lnTo>
                      <a:lnTo>
                        <a:pt x="4" y="12"/>
                      </a:lnTo>
                      <a:lnTo>
                        <a:pt x="180" y="110"/>
                      </a:lnTo>
                      <a:lnTo>
                        <a:pt x="184" y="110"/>
                      </a:lnTo>
                      <a:lnTo>
                        <a:pt x="188" y="108"/>
                      </a:lnTo>
                      <a:lnTo>
                        <a:pt x="188" y="104"/>
                      </a:lnTo>
                      <a:lnTo>
                        <a:pt x="184" y="100"/>
                      </a:lnTo>
                      <a:lnTo>
                        <a:pt x="10" y="0"/>
                      </a:lnTo>
                      <a:lnTo>
                        <a:pt x="4" y="0"/>
                      </a:lnTo>
                      <a:lnTo>
                        <a:pt x="2" y="4"/>
                      </a:lnTo>
                      <a:close/>
                    </a:path>
                  </a:pathLst>
                </a:custGeom>
                <a:solidFill>
                  <a:srgbClr val="333333"/>
                </a:solidFill>
                <a:ln w="9525">
                  <a:noFill/>
                  <a:round/>
                  <a:headEnd/>
                  <a:tailEnd/>
                </a:ln>
              </p:spPr>
              <p:txBody>
                <a:bodyPr/>
                <a:lstStyle/>
                <a:p>
                  <a:endParaRPr lang="en-US"/>
                </a:p>
              </p:txBody>
            </p:sp>
            <p:sp>
              <p:nvSpPr>
                <p:cNvPr id="338" name="Freeform 23"/>
                <p:cNvSpPr>
                  <a:spLocks/>
                </p:cNvSpPr>
                <p:nvPr/>
              </p:nvSpPr>
              <p:spPr bwMode="auto">
                <a:xfrm>
                  <a:off x="1135" y="2277"/>
                  <a:ext cx="188" cy="110"/>
                </a:xfrm>
                <a:custGeom>
                  <a:avLst/>
                  <a:gdLst>
                    <a:gd name="T0" fmla="*/ 2 w 188"/>
                    <a:gd name="T1" fmla="*/ 2 h 110"/>
                    <a:gd name="T2" fmla="*/ 0 w 188"/>
                    <a:gd name="T3" fmla="*/ 6 h 110"/>
                    <a:gd name="T4" fmla="*/ 4 w 188"/>
                    <a:gd name="T5" fmla="*/ 10 h 110"/>
                    <a:gd name="T6" fmla="*/ 180 w 188"/>
                    <a:gd name="T7" fmla="*/ 110 h 110"/>
                    <a:gd name="T8" fmla="*/ 184 w 188"/>
                    <a:gd name="T9" fmla="*/ 110 h 110"/>
                    <a:gd name="T10" fmla="*/ 188 w 188"/>
                    <a:gd name="T11" fmla="*/ 106 h 110"/>
                    <a:gd name="T12" fmla="*/ 188 w 188"/>
                    <a:gd name="T13" fmla="*/ 102 h 110"/>
                    <a:gd name="T14" fmla="*/ 184 w 188"/>
                    <a:gd name="T15" fmla="*/ 98 h 110"/>
                    <a:gd name="T16" fmla="*/ 10 w 188"/>
                    <a:gd name="T17" fmla="*/ 0 h 110"/>
                    <a:gd name="T18" fmla="*/ 4 w 188"/>
                    <a:gd name="T19" fmla="*/ 0 h 110"/>
                    <a:gd name="T20" fmla="*/ 2 w 188"/>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2"/>
                      </a:moveTo>
                      <a:lnTo>
                        <a:pt x="0" y="6"/>
                      </a:lnTo>
                      <a:lnTo>
                        <a:pt x="4" y="10"/>
                      </a:lnTo>
                      <a:lnTo>
                        <a:pt x="180" y="110"/>
                      </a:lnTo>
                      <a:lnTo>
                        <a:pt x="184" y="110"/>
                      </a:lnTo>
                      <a:lnTo>
                        <a:pt x="188" y="106"/>
                      </a:lnTo>
                      <a:lnTo>
                        <a:pt x="188" y="102"/>
                      </a:lnTo>
                      <a:lnTo>
                        <a:pt x="184" y="98"/>
                      </a:lnTo>
                      <a:lnTo>
                        <a:pt x="10" y="0"/>
                      </a:lnTo>
                      <a:lnTo>
                        <a:pt x="4" y="0"/>
                      </a:lnTo>
                      <a:lnTo>
                        <a:pt x="2" y="2"/>
                      </a:lnTo>
                      <a:close/>
                    </a:path>
                  </a:pathLst>
                </a:custGeom>
                <a:solidFill>
                  <a:srgbClr val="333333"/>
                </a:solidFill>
                <a:ln w="9525">
                  <a:noFill/>
                  <a:round/>
                  <a:headEnd/>
                  <a:tailEnd/>
                </a:ln>
              </p:spPr>
              <p:txBody>
                <a:bodyPr/>
                <a:lstStyle/>
                <a:p>
                  <a:endParaRPr lang="en-US"/>
                </a:p>
              </p:txBody>
            </p:sp>
            <p:sp>
              <p:nvSpPr>
                <p:cNvPr id="339" name="Freeform 24"/>
                <p:cNvSpPr>
                  <a:spLocks/>
                </p:cNvSpPr>
                <p:nvPr/>
              </p:nvSpPr>
              <p:spPr bwMode="auto">
                <a:xfrm>
                  <a:off x="1183" y="2515"/>
                  <a:ext cx="64" cy="81"/>
                </a:xfrm>
                <a:custGeom>
                  <a:avLst/>
                  <a:gdLst>
                    <a:gd name="T0" fmla="*/ 64 w 64"/>
                    <a:gd name="T1" fmla="*/ 59 h 81"/>
                    <a:gd name="T2" fmla="*/ 62 w 64"/>
                    <a:gd name="T3" fmla="*/ 65 h 81"/>
                    <a:gd name="T4" fmla="*/ 60 w 64"/>
                    <a:gd name="T5" fmla="*/ 71 h 81"/>
                    <a:gd name="T6" fmla="*/ 58 w 64"/>
                    <a:gd name="T7" fmla="*/ 77 h 81"/>
                    <a:gd name="T8" fmla="*/ 54 w 64"/>
                    <a:gd name="T9" fmla="*/ 79 h 81"/>
                    <a:gd name="T10" fmla="*/ 50 w 64"/>
                    <a:gd name="T11" fmla="*/ 81 h 81"/>
                    <a:gd name="T12" fmla="*/ 44 w 64"/>
                    <a:gd name="T13" fmla="*/ 81 h 81"/>
                    <a:gd name="T14" fmla="*/ 38 w 64"/>
                    <a:gd name="T15" fmla="*/ 81 h 81"/>
                    <a:gd name="T16" fmla="*/ 32 w 64"/>
                    <a:gd name="T17" fmla="*/ 77 h 81"/>
                    <a:gd name="T18" fmla="*/ 26 w 64"/>
                    <a:gd name="T19" fmla="*/ 73 h 81"/>
                    <a:gd name="T20" fmla="*/ 20 w 64"/>
                    <a:gd name="T21" fmla="*/ 67 h 81"/>
                    <a:gd name="T22" fmla="*/ 10 w 64"/>
                    <a:gd name="T23" fmla="*/ 53 h 81"/>
                    <a:gd name="T24" fmla="*/ 2 w 64"/>
                    <a:gd name="T25" fmla="*/ 38 h 81"/>
                    <a:gd name="T26" fmla="*/ 0 w 64"/>
                    <a:gd name="T27" fmla="*/ 22 h 81"/>
                    <a:gd name="T28" fmla="*/ 0 w 64"/>
                    <a:gd name="T29" fmla="*/ 16 h 81"/>
                    <a:gd name="T30" fmla="*/ 2 w 64"/>
                    <a:gd name="T31" fmla="*/ 10 h 81"/>
                    <a:gd name="T32" fmla="*/ 6 w 64"/>
                    <a:gd name="T33" fmla="*/ 6 h 81"/>
                    <a:gd name="T34" fmla="*/ 10 w 64"/>
                    <a:gd name="T35" fmla="*/ 2 h 81"/>
                    <a:gd name="T36" fmla="*/ 14 w 64"/>
                    <a:gd name="T37" fmla="*/ 0 h 81"/>
                    <a:gd name="T38" fmla="*/ 20 w 64"/>
                    <a:gd name="T39" fmla="*/ 0 h 81"/>
                    <a:gd name="T40" fmla="*/ 26 w 64"/>
                    <a:gd name="T41" fmla="*/ 0 h 81"/>
                    <a:gd name="T42" fmla="*/ 32 w 64"/>
                    <a:gd name="T43" fmla="*/ 4 h 81"/>
                    <a:gd name="T44" fmla="*/ 38 w 64"/>
                    <a:gd name="T45" fmla="*/ 8 h 81"/>
                    <a:gd name="T46" fmla="*/ 44 w 64"/>
                    <a:gd name="T47" fmla="*/ 14 h 81"/>
                    <a:gd name="T48" fmla="*/ 54 w 64"/>
                    <a:gd name="T49" fmla="*/ 28 h 81"/>
                    <a:gd name="T50" fmla="*/ 60 w 64"/>
                    <a:gd name="T51" fmla="*/ 44 h 81"/>
                    <a:gd name="T52" fmla="*/ 64 w 64"/>
                    <a:gd name="T53" fmla="*/ 59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1"/>
                    <a:gd name="T83" fmla="*/ 64 w 64"/>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81">
                      <a:moveTo>
                        <a:pt x="64" y="59"/>
                      </a:moveTo>
                      <a:lnTo>
                        <a:pt x="62" y="65"/>
                      </a:lnTo>
                      <a:lnTo>
                        <a:pt x="60" y="71"/>
                      </a:lnTo>
                      <a:lnTo>
                        <a:pt x="58" y="77"/>
                      </a:lnTo>
                      <a:lnTo>
                        <a:pt x="54" y="79"/>
                      </a:lnTo>
                      <a:lnTo>
                        <a:pt x="50" y="81"/>
                      </a:lnTo>
                      <a:lnTo>
                        <a:pt x="44" y="81"/>
                      </a:lnTo>
                      <a:lnTo>
                        <a:pt x="38" y="81"/>
                      </a:lnTo>
                      <a:lnTo>
                        <a:pt x="32" y="77"/>
                      </a:lnTo>
                      <a:lnTo>
                        <a:pt x="26" y="73"/>
                      </a:lnTo>
                      <a:lnTo>
                        <a:pt x="20" y="67"/>
                      </a:lnTo>
                      <a:lnTo>
                        <a:pt x="10" y="53"/>
                      </a:lnTo>
                      <a:lnTo>
                        <a:pt x="2" y="38"/>
                      </a:lnTo>
                      <a:lnTo>
                        <a:pt x="0" y="22"/>
                      </a:lnTo>
                      <a:lnTo>
                        <a:pt x="0" y="16"/>
                      </a:lnTo>
                      <a:lnTo>
                        <a:pt x="2" y="10"/>
                      </a:lnTo>
                      <a:lnTo>
                        <a:pt x="6" y="6"/>
                      </a:lnTo>
                      <a:lnTo>
                        <a:pt x="10" y="2"/>
                      </a:lnTo>
                      <a:lnTo>
                        <a:pt x="14" y="0"/>
                      </a:lnTo>
                      <a:lnTo>
                        <a:pt x="20" y="0"/>
                      </a:lnTo>
                      <a:lnTo>
                        <a:pt x="26" y="0"/>
                      </a:lnTo>
                      <a:lnTo>
                        <a:pt x="32" y="4"/>
                      </a:lnTo>
                      <a:lnTo>
                        <a:pt x="38" y="8"/>
                      </a:lnTo>
                      <a:lnTo>
                        <a:pt x="44" y="14"/>
                      </a:lnTo>
                      <a:lnTo>
                        <a:pt x="54" y="28"/>
                      </a:lnTo>
                      <a:lnTo>
                        <a:pt x="60" y="44"/>
                      </a:lnTo>
                      <a:lnTo>
                        <a:pt x="64" y="59"/>
                      </a:lnTo>
                      <a:close/>
                    </a:path>
                  </a:pathLst>
                </a:custGeom>
                <a:solidFill>
                  <a:srgbClr val="333333"/>
                </a:solidFill>
                <a:ln w="9525">
                  <a:noFill/>
                  <a:round/>
                  <a:headEnd/>
                  <a:tailEnd/>
                </a:ln>
              </p:spPr>
              <p:txBody>
                <a:bodyPr/>
                <a:lstStyle/>
                <a:p>
                  <a:endParaRPr lang="en-US"/>
                </a:p>
              </p:txBody>
            </p:sp>
            <p:sp>
              <p:nvSpPr>
                <p:cNvPr id="340" name="Freeform 25"/>
                <p:cNvSpPr>
                  <a:spLocks/>
                </p:cNvSpPr>
                <p:nvPr/>
              </p:nvSpPr>
              <p:spPr bwMode="auto">
                <a:xfrm>
                  <a:off x="1125" y="2732"/>
                  <a:ext cx="198" cy="138"/>
                </a:xfrm>
                <a:custGeom>
                  <a:avLst/>
                  <a:gdLst>
                    <a:gd name="T0" fmla="*/ 18 w 198"/>
                    <a:gd name="T1" fmla="*/ 2 h 138"/>
                    <a:gd name="T2" fmla="*/ 12 w 198"/>
                    <a:gd name="T3" fmla="*/ 0 h 138"/>
                    <a:gd name="T4" fmla="*/ 6 w 198"/>
                    <a:gd name="T5" fmla="*/ 0 h 138"/>
                    <a:gd name="T6" fmla="*/ 2 w 198"/>
                    <a:gd name="T7" fmla="*/ 6 h 138"/>
                    <a:gd name="T8" fmla="*/ 0 w 198"/>
                    <a:gd name="T9" fmla="*/ 12 h 138"/>
                    <a:gd name="T10" fmla="*/ 2 w 198"/>
                    <a:gd name="T11" fmla="*/ 20 h 138"/>
                    <a:gd name="T12" fmla="*/ 6 w 198"/>
                    <a:gd name="T13" fmla="*/ 30 h 138"/>
                    <a:gd name="T14" fmla="*/ 12 w 198"/>
                    <a:gd name="T15" fmla="*/ 36 h 138"/>
                    <a:gd name="T16" fmla="*/ 18 w 198"/>
                    <a:gd name="T17" fmla="*/ 42 h 138"/>
                    <a:gd name="T18" fmla="*/ 182 w 198"/>
                    <a:gd name="T19" fmla="*/ 136 h 138"/>
                    <a:gd name="T20" fmla="*/ 188 w 198"/>
                    <a:gd name="T21" fmla="*/ 138 h 138"/>
                    <a:gd name="T22" fmla="*/ 194 w 198"/>
                    <a:gd name="T23" fmla="*/ 138 h 138"/>
                    <a:gd name="T24" fmla="*/ 198 w 198"/>
                    <a:gd name="T25" fmla="*/ 134 h 138"/>
                    <a:gd name="T26" fmla="*/ 198 w 198"/>
                    <a:gd name="T27" fmla="*/ 126 h 138"/>
                    <a:gd name="T28" fmla="*/ 198 w 198"/>
                    <a:gd name="T29" fmla="*/ 118 h 138"/>
                    <a:gd name="T30" fmla="*/ 194 w 198"/>
                    <a:gd name="T31" fmla="*/ 110 h 138"/>
                    <a:gd name="T32" fmla="*/ 188 w 198"/>
                    <a:gd name="T33" fmla="*/ 102 h 138"/>
                    <a:gd name="T34" fmla="*/ 182 w 198"/>
                    <a:gd name="T35" fmla="*/ 96 h 138"/>
                    <a:gd name="T36" fmla="*/ 18 w 198"/>
                    <a:gd name="T37" fmla="*/ 2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38"/>
                    <a:gd name="T59" fmla="*/ 198 w 198"/>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38">
                      <a:moveTo>
                        <a:pt x="18" y="2"/>
                      </a:moveTo>
                      <a:lnTo>
                        <a:pt x="12" y="0"/>
                      </a:lnTo>
                      <a:lnTo>
                        <a:pt x="6" y="0"/>
                      </a:lnTo>
                      <a:lnTo>
                        <a:pt x="2" y="6"/>
                      </a:lnTo>
                      <a:lnTo>
                        <a:pt x="0" y="12"/>
                      </a:lnTo>
                      <a:lnTo>
                        <a:pt x="2" y="20"/>
                      </a:lnTo>
                      <a:lnTo>
                        <a:pt x="6" y="30"/>
                      </a:lnTo>
                      <a:lnTo>
                        <a:pt x="12" y="36"/>
                      </a:lnTo>
                      <a:lnTo>
                        <a:pt x="18" y="42"/>
                      </a:lnTo>
                      <a:lnTo>
                        <a:pt x="182" y="136"/>
                      </a:lnTo>
                      <a:lnTo>
                        <a:pt x="188" y="138"/>
                      </a:lnTo>
                      <a:lnTo>
                        <a:pt x="194" y="138"/>
                      </a:lnTo>
                      <a:lnTo>
                        <a:pt x="198" y="134"/>
                      </a:lnTo>
                      <a:lnTo>
                        <a:pt x="198" y="126"/>
                      </a:lnTo>
                      <a:lnTo>
                        <a:pt x="198" y="118"/>
                      </a:lnTo>
                      <a:lnTo>
                        <a:pt x="194" y="110"/>
                      </a:lnTo>
                      <a:lnTo>
                        <a:pt x="188" y="102"/>
                      </a:lnTo>
                      <a:lnTo>
                        <a:pt x="182" y="96"/>
                      </a:lnTo>
                      <a:lnTo>
                        <a:pt x="18" y="2"/>
                      </a:lnTo>
                      <a:close/>
                    </a:path>
                  </a:pathLst>
                </a:custGeom>
                <a:solidFill>
                  <a:srgbClr val="666666"/>
                </a:solidFill>
                <a:ln w="9525">
                  <a:noFill/>
                  <a:round/>
                  <a:headEnd/>
                  <a:tailEnd/>
                </a:ln>
              </p:spPr>
              <p:txBody>
                <a:bodyPr/>
                <a:lstStyle/>
                <a:p>
                  <a:endParaRPr lang="en-US"/>
                </a:p>
              </p:txBody>
            </p:sp>
            <p:sp>
              <p:nvSpPr>
                <p:cNvPr id="341" name="Freeform 26"/>
                <p:cNvSpPr>
                  <a:spLocks/>
                </p:cNvSpPr>
                <p:nvPr/>
              </p:nvSpPr>
              <p:spPr bwMode="auto">
                <a:xfrm>
                  <a:off x="1085" y="1736"/>
                  <a:ext cx="843" cy="491"/>
                </a:xfrm>
                <a:custGeom>
                  <a:avLst/>
                  <a:gdLst>
                    <a:gd name="T0" fmla="*/ 829 w 843"/>
                    <a:gd name="T1" fmla="*/ 153 h 491"/>
                    <a:gd name="T2" fmla="*/ 573 w 843"/>
                    <a:gd name="T3" fmla="*/ 6 h 491"/>
                    <a:gd name="T4" fmla="*/ 565 w 843"/>
                    <a:gd name="T5" fmla="*/ 2 h 491"/>
                    <a:gd name="T6" fmla="*/ 553 w 843"/>
                    <a:gd name="T7" fmla="*/ 0 h 491"/>
                    <a:gd name="T8" fmla="*/ 543 w 843"/>
                    <a:gd name="T9" fmla="*/ 2 h 491"/>
                    <a:gd name="T10" fmla="*/ 533 w 843"/>
                    <a:gd name="T11" fmla="*/ 6 h 491"/>
                    <a:gd name="T12" fmla="*/ 14 w 843"/>
                    <a:gd name="T13" fmla="*/ 305 h 491"/>
                    <a:gd name="T14" fmla="*/ 6 w 843"/>
                    <a:gd name="T15" fmla="*/ 311 h 491"/>
                    <a:gd name="T16" fmla="*/ 0 w 843"/>
                    <a:gd name="T17" fmla="*/ 321 h 491"/>
                    <a:gd name="T18" fmla="*/ 290 w 843"/>
                    <a:gd name="T19" fmla="*/ 491 h 491"/>
                    <a:gd name="T20" fmla="*/ 843 w 843"/>
                    <a:gd name="T21" fmla="*/ 167 h 491"/>
                    <a:gd name="T22" fmla="*/ 837 w 843"/>
                    <a:gd name="T23" fmla="*/ 159 h 491"/>
                    <a:gd name="T24" fmla="*/ 829 w 843"/>
                    <a:gd name="T25" fmla="*/ 153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491"/>
                    <a:gd name="T41" fmla="*/ 843 w 84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491">
                      <a:moveTo>
                        <a:pt x="829" y="153"/>
                      </a:moveTo>
                      <a:lnTo>
                        <a:pt x="573" y="6"/>
                      </a:lnTo>
                      <a:lnTo>
                        <a:pt x="565" y="2"/>
                      </a:lnTo>
                      <a:lnTo>
                        <a:pt x="553" y="0"/>
                      </a:lnTo>
                      <a:lnTo>
                        <a:pt x="543" y="2"/>
                      </a:lnTo>
                      <a:lnTo>
                        <a:pt x="533" y="6"/>
                      </a:lnTo>
                      <a:lnTo>
                        <a:pt x="14" y="305"/>
                      </a:lnTo>
                      <a:lnTo>
                        <a:pt x="6" y="311"/>
                      </a:lnTo>
                      <a:lnTo>
                        <a:pt x="0" y="321"/>
                      </a:lnTo>
                      <a:lnTo>
                        <a:pt x="290" y="491"/>
                      </a:lnTo>
                      <a:lnTo>
                        <a:pt x="843" y="167"/>
                      </a:lnTo>
                      <a:lnTo>
                        <a:pt x="837" y="159"/>
                      </a:lnTo>
                      <a:lnTo>
                        <a:pt x="829" y="153"/>
                      </a:lnTo>
                      <a:close/>
                    </a:path>
                  </a:pathLst>
                </a:custGeom>
                <a:solidFill>
                  <a:srgbClr val="E3E3E2"/>
                </a:solidFill>
                <a:ln w="9525">
                  <a:noFill/>
                  <a:round/>
                  <a:headEnd/>
                  <a:tailEnd/>
                </a:ln>
              </p:spPr>
              <p:txBody>
                <a:bodyPr/>
                <a:lstStyle/>
                <a:p>
                  <a:endParaRPr lang="en-US"/>
                </a:p>
              </p:txBody>
            </p:sp>
            <p:sp>
              <p:nvSpPr>
                <p:cNvPr id="342" name="Freeform 27"/>
                <p:cNvSpPr>
                  <a:spLocks/>
                </p:cNvSpPr>
                <p:nvPr/>
              </p:nvSpPr>
              <p:spPr bwMode="auto">
                <a:xfrm>
                  <a:off x="1375" y="1903"/>
                  <a:ext cx="559" cy="1049"/>
                </a:xfrm>
                <a:custGeom>
                  <a:avLst/>
                  <a:gdLst>
                    <a:gd name="T0" fmla="*/ 0 w 559"/>
                    <a:gd name="T1" fmla="*/ 324 h 1049"/>
                    <a:gd name="T2" fmla="*/ 0 w 559"/>
                    <a:gd name="T3" fmla="*/ 1049 h 1049"/>
                    <a:gd name="T4" fmla="*/ 10 w 559"/>
                    <a:gd name="T5" fmla="*/ 1047 h 1049"/>
                    <a:gd name="T6" fmla="*/ 20 w 559"/>
                    <a:gd name="T7" fmla="*/ 1043 h 1049"/>
                    <a:gd name="T8" fmla="*/ 539 w 559"/>
                    <a:gd name="T9" fmla="*/ 743 h 1049"/>
                    <a:gd name="T10" fmla="*/ 547 w 559"/>
                    <a:gd name="T11" fmla="*/ 737 h 1049"/>
                    <a:gd name="T12" fmla="*/ 553 w 559"/>
                    <a:gd name="T13" fmla="*/ 727 h 1049"/>
                    <a:gd name="T14" fmla="*/ 557 w 559"/>
                    <a:gd name="T15" fmla="*/ 717 h 1049"/>
                    <a:gd name="T16" fmla="*/ 559 w 559"/>
                    <a:gd name="T17" fmla="*/ 709 h 1049"/>
                    <a:gd name="T18" fmla="*/ 559 w 559"/>
                    <a:gd name="T19" fmla="*/ 20 h 1049"/>
                    <a:gd name="T20" fmla="*/ 557 w 559"/>
                    <a:gd name="T21" fmla="*/ 10 h 1049"/>
                    <a:gd name="T22" fmla="*/ 553 w 559"/>
                    <a:gd name="T23" fmla="*/ 0 h 1049"/>
                    <a:gd name="T24" fmla="*/ 0 w 559"/>
                    <a:gd name="T25" fmla="*/ 324 h 10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1049"/>
                    <a:gd name="T41" fmla="*/ 559 w 559"/>
                    <a:gd name="T42" fmla="*/ 1049 h 10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1049">
                      <a:moveTo>
                        <a:pt x="0" y="324"/>
                      </a:moveTo>
                      <a:lnTo>
                        <a:pt x="0" y="1049"/>
                      </a:lnTo>
                      <a:lnTo>
                        <a:pt x="10" y="1047"/>
                      </a:lnTo>
                      <a:lnTo>
                        <a:pt x="20" y="1043"/>
                      </a:lnTo>
                      <a:lnTo>
                        <a:pt x="539" y="743"/>
                      </a:lnTo>
                      <a:lnTo>
                        <a:pt x="547" y="737"/>
                      </a:lnTo>
                      <a:lnTo>
                        <a:pt x="553" y="727"/>
                      </a:lnTo>
                      <a:lnTo>
                        <a:pt x="557" y="717"/>
                      </a:lnTo>
                      <a:lnTo>
                        <a:pt x="559" y="709"/>
                      </a:lnTo>
                      <a:lnTo>
                        <a:pt x="559" y="20"/>
                      </a:lnTo>
                      <a:lnTo>
                        <a:pt x="557" y="10"/>
                      </a:lnTo>
                      <a:lnTo>
                        <a:pt x="553" y="0"/>
                      </a:lnTo>
                      <a:lnTo>
                        <a:pt x="0" y="324"/>
                      </a:lnTo>
                      <a:close/>
                    </a:path>
                  </a:pathLst>
                </a:custGeom>
                <a:solidFill>
                  <a:srgbClr val="666666"/>
                </a:solidFill>
                <a:ln w="9525">
                  <a:noFill/>
                  <a:round/>
                  <a:headEnd/>
                  <a:tailEnd/>
                </a:ln>
              </p:spPr>
              <p:txBody>
                <a:bodyPr/>
                <a:lstStyle/>
                <a:p>
                  <a:endParaRPr lang="en-US"/>
                </a:p>
              </p:txBody>
            </p:sp>
          </p:grpSp>
          <p:grpSp>
            <p:nvGrpSpPr>
              <p:cNvPr id="12" name="Group 5"/>
              <p:cNvGrpSpPr>
                <a:grpSpLocks noChangeAspect="1"/>
              </p:cNvGrpSpPr>
              <p:nvPr/>
            </p:nvGrpSpPr>
            <p:grpSpPr bwMode="auto">
              <a:xfrm>
                <a:off x="775848" y="5025141"/>
                <a:ext cx="598033" cy="595105"/>
                <a:chOff x="276" y="1356"/>
                <a:chExt cx="1672" cy="1608"/>
              </a:xfrm>
            </p:grpSpPr>
            <p:sp>
              <p:nvSpPr>
                <p:cNvPr id="344" name="AutoShape 6"/>
                <p:cNvSpPr>
                  <a:spLocks noChangeAspect="1" noChangeArrowheads="1" noTextEdit="1"/>
                </p:cNvSpPr>
                <p:nvPr/>
              </p:nvSpPr>
              <p:spPr bwMode="auto">
                <a:xfrm>
                  <a:off x="276" y="1356"/>
                  <a:ext cx="1672" cy="1608"/>
                </a:xfrm>
                <a:prstGeom prst="rect">
                  <a:avLst/>
                </a:prstGeom>
                <a:noFill/>
                <a:ln w="9525">
                  <a:noFill/>
                  <a:miter lim="800000"/>
                  <a:headEnd/>
                  <a:tailEnd/>
                </a:ln>
              </p:spPr>
              <p:txBody>
                <a:bodyPr/>
                <a:lstStyle/>
                <a:p>
                  <a:endParaRPr lang="en-US"/>
                </a:p>
              </p:txBody>
            </p:sp>
            <p:sp>
              <p:nvSpPr>
                <p:cNvPr id="345" name="Freeform 7"/>
                <p:cNvSpPr>
                  <a:spLocks/>
                </p:cNvSpPr>
                <p:nvPr/>
              </p:nvSpPr>
              <p:spPr bwMode="auto">
                <a:xfrm>
                  <a:off x="482" y="2289"/>
                  <a:ext cx="453" cy="301"/>
                </a:xfrm>
                <a:custGeom>
                  <a:avLst/>
                  <a:gdLst>
                    <a:gd name="T0" fmla="*/ 32 w 453"/>
                    <a:gd name="T1" fmla="*/ 58 h 301"/>
                    <a:gd name="T2" fmla="*/ 12 w 453"/>
                    <a:gd name="T3" fmla="*/ 76 h 301"/>
                    <a:gd name="T4" fmla="*/ 2 w 453"/>
                    <a:gd name="T5" fmla="*/ 96 h 301"/>
                    <a:gd name="T6" fmla="*/ 0 w 453"/>
                    <a:gd name="T7" fmla="*/ 100 h 301"/>
                    <a:gd name="T8" fmla="*/ 0 w 453"/>
                    <a:gd name="T9" fmla="*/ 138 h 301"/>
                    <a:gd name="T10" fmla="*/ 8 w 453"/>
                    <a:gd name="T11" fmla="*/ 164 h 301"/>
                    <a:gd name="T12" fmla="*/ 32 w 453"/>
                    <a:gd name="T13" fmla="*/ 186 h 301"/>
                    <a:gd name="T14" fmla="*/ 217 w 453"/>
                    <a:gd name="T15" fmla="*/ 291 h 301"/>
                    <a:gd name="T16" fmla="*/ 249 w 453"/>
                    <a:gd name="T17" fmla="*/ 299 h 301"/>
                    <a:gd name="T18" fmla="*/ 285 w 453"/>
                    <a:gd name="T19" fmla="*/ 301 h 301"/>
                    <a:gd name="T20" fmla="*/ 319 w 453"/>
                    <a:gd name="T21" fmla="*/ 295 h 301"/>
                    <a:gd name="T22" fmla="*/ 347 w 453"/>
                    <a:gd name="T23" fmla="*/ 283 h 301"/>
                    <a:gd name="T24" fmla="*/ 433 w 453"/>
                    <a:gd name="T25" fmla="*/ 234 h 301"/>
                    <a:gd name="T26" fmla="*/ 451 w 453"/>
                    <a:gd name="T27" fmla="*/ 208 h 301"/>
                    <a:gd name="T28" fmla="*/ 453 w 453"/>
                    <a:gd name="T29" fmla="*/ 164 h 301"/>
                    <a:gd name="T30" fmla="*/ 445 w 453"/>
                    <a:gd name="T31" fmla="*/ 138 h 301"/>
                    <a:gd name="T32" fmla="*/ 419 w 453"/>
                    <a:gd name="T33" fmla="*/ 116 h 301"/>
                    <a:gd name="T34" fmla="*/ 233 w 453"/>
                    <a:gd name="T35" fmla="*/ 10 h 301"/>
                    <a:gd name="T36" fmla="*/ 198 w 453"/>
                    <a:gd name="T37" fmla="*/ 0 h 301"/>
                    <a:gd name="T38" fmla="*/ 158 w 453"/>
                    <a:gd name="T39" fmla="*/ 0 h 301"/>
                    <a:gd name="T40" fmla="*/ 120 w 453"/>
                    <a:gd name="T41" fmla="*/ 10 h 301"/>
                    <a:gd name="T42" fmla="*/ 4 w 453"/>
                    <a:gd name="T43" fmla="*/ 92 h 301"/>
                    <a:gd name="T44" fmla="*/ 213 w 453"/>
                    <a:gd name="T45" fmla="*/ 264 h 301"/>
                    <a:gd name="T46" fmla="*/ 36 w 453"/>
                    <a:gd name="T47" fmla="*/ 160 h 301"/>
                    <a:gd name="T48" fmla="*/ 24 w 453"/>
                    <a:gd name="T49" fmla="*/ 146 h 301"/>
                    <a:gd name="T50" fmla="*/ 22 w 453"/>
                    <a:gd name="T51" fmla="*/ 108 h 301"/>
                    <a:gd name="T52" fmla="*/ 26 w 453"/>
                    <a:gd name="T53" fmla="*/ 96 h 301"/>
                    <a:gd name="T54" fmla="*/ 36 w 453"/>
                    <a:gd name="T55" fmla="*/ 84 h 301"/>
                    <a:gd name="T56" fmla="*/ 116 w 453"/>
                    <a:gd name="T57" fmla="*/ 38 h 301"/>
                    <a:gd name="T58" fmla="*/ 144 w 453"/>
                    <a:gd name="T59" fmla="*/ 26 h 301"/>
                    <a:gd name="T60" fmla="*/ 178 w 453"/>
                    <a:gd name="T61" fmla="*/ 22 h 301"/>
                    <a:gd name="T62" fmla="*/ 210 w 453"/>
                    <a:gd name="T63" fmla="*/ 26 h 301"/>
                    <a:gd name="T64" fmla="*/ 237 w 453"/>
                    <a:gd name="T65" fmla="*/ 38 h 301"/>
                    <a:gd name="T66" fmla="*/ 417 w 453"/>
                    <a:gd name="T67" fmla="*/ 142 h 301"/>
                    <a:gd name="T68" fmla="*/ 429 w 453"/>
                    <a:gd name="T69" fmla="*/ 156 h 301"/>
                    <a:gd name="T70" fmla="*/ 429 w 453"/>
                    <a:gd name="T71" fmla="*/ 194 h 301"/>
                    <a:gd name="T72" fmla="*/ 423 w 453"/>
                    <a:gd name="T73" fmla="*/ 210 h 301"/>
                    <a:gd name="T74" fmla="*/ 407 w 453"/>
                    <a:gd name="T75" fmla="*/ 224 h 301"/>
                    <a:gd name="T76" fmla="*/ 327 w 453"/>
                    <a:gd name="T77" fmla="*/ 270 h 301"/>
                    <a:gd name="T78" fmla="*/ 299 w 453"/>
                    <a:gd name="T79" fmla="*/ 275 h 301"/>
                    <a:gd name="T80" fmla="*/ 269 w 453"/>
                    <a:gd name="T81" fmla="*/ 277 h 301"/>
                    <a:gd name="T82" fmla="*/ 239 w 453"/>
                    <a:gd name="T83" fmla="*/ 273 h 301"/>
                    <a:gd name="T84" fmla="*/ 213 w 453"/>
                    <a:gd name="T85" fmla="*/ 264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3"/>
                    <a:gd name="T130" fmla="*/ 0 h 301"/>
                    <a:gd name="T131" fmla="*/ 453 w 453"/>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3" h="301">
                      <a:moveTo>
                        <a:pt x="104" y="18"/>
                      </a:moveTo>
                      <a:lnTo>
                        <a:pt x="32" y="58"/>
                      </a:lnTo>
                      <a:lnTo>
                        <a:pt x="22" y="66"/>
                      </a:lnTo>
                      <a:lnTo>
                        <a:pt x="12" y="76"/>
                      </a:lnTo>
                      <a:lnTo>
                        <a:pt x="6" y="86"/>
                      </a:lnTo>
                      <a:lnTo>
                        <a:pt x="2" y="96"/>
                      </a:lnTo>
                      <a:lnTo>
                        <a:pt x="0" y="98"/>
                      </a:lnTo>
                      <a:lnTo>
                        <a:pt x="0" y="100"/>
                      </a:lnTo>
                      <a:lnTo>
                        <a:pt x="0" y="108"/>
                      </a:lnTo>
                      <a:lnTo>
                        <a:pt x="0" y="138"/>
                      </a:lnTo>
                      <a:lnTo>
                        <a:pt x="2" y="152"/>
                      </a:lnTo>
                      <a:lnTo>
                        <a:pt x="8" y="164"/>
                      </a:lnTo>
                      <a:lnTo>
                        <a:pt x="18" y="176"/>
                      </a:lnTo>
                      <a:lnTo>
                        <a:pt x="32" y="186"/>
                      </a:lnTo>
                      <a:lnTo>
                        <a:pt x="204" y="283"/>
                      </a:lnTo>
                      <a:lnTo>
                        <a:pt x="217" y="291"/>
                      </a:lnTo>
                      <a:lnTo>
                        <a:pt x="233" y="295"/>
                      </a:lnTo>
                      <a:lnTo>
                        <a:pt x="249" y="299"/>
                      </a:lnTo>
                      <a:lnTo>
                        <a:pt x="267" y="301"/>
                      </a:lnTo>
                      <a:lnTo>
                        <a:pt x="285" y="301"/>
                      </a:lnTo>
                      <a:lnTo>
                        <a:pt x="303" y="299"/>
                      </a:lnTo>
                      <a:lnTo>
                        <a:pt x="319" y="295"/>
                      </a:lnTo>
                      <a:lnTo>
                        <a:pt x="335" y="289"/>
                      </a:lnTo>
                      <a:lnTo>
                        <a:pt x="347" y="283"/>
                      </a:lnTo>
                      <a:lnTo>
                        <a:pt x="419" y="244"/>
                      </a:lnTo>
                      <a:lnTo>
                        <a:pt x="433" y="234"/>
                      </a:lnTo>
                      <a:lnTo>
                        <a:pt x="445" y="222"/>
                      </a:lnTo>
                      <a:lnTo>
                        <a:pt x="451" y="208"/>
                      </a:lnTo>
                      <a:lnTo>
                        <a:pt x="453" y="194"/>
                      </a:lnTo>
                      <a:lnTo>
                        <a:pt x="453" y="164"/>
                      </a:lnTo>
                      <a:lnTo>
                        <a:pt x="451" y="150"/>
                      </a:lnTo>
                      <a:lnTo>
                        <a:pt x="445" y="138"/>
                      </a:lnTo>
                      <a:lnTo>
                        <a:pt x="433" y="126"/>
                      </a:lnTo>
                      <a:lnTo>
                        <a:pt x="419" y="116"/>
                      </a:lnTo>
                      <a:lnTo>
                        <a:pt x="249" y="18"/>
                      </a:lnTo>
                      <a:lnTo>
                        <a:pt x="233" y="10"/>
                      </a:lnTo>
                      <a:lnTo>
                        <a:pt x="215" y="4"/>
                      </a:lnTo>
                      <a:lnTo>
                        <a:pt x="198" y="0"/>
                      </a:lnTo>
                      <a:lnTo>
                        <a:pt x="178" y="0"/>
                      </a:lnTo>
                      <a:lnTo>
                        <a:pt x="158" y="0"/>
                      </a:lnTo>
                      <a:lnTo>
                        <a:pt x="138" y="4"/>
                      </a:lnTo>
                      <a:lnTo>
                        <a:pt x="120" y="10"/>
                      </a:lnTo>
                      <a:lnTo>
                        <a:pt x="104" y="18"/>
                      </a:lnTo>
                      <a:lnTo>
                        <a:pt x="4" y="92"/>
                      </a:lnTo>
                      <a:lnTo>
                        <a:pt x="104" y="18"/>
                      </a:lnTo>
                      <a:lnTo>
                        <a:pt x="213" y="264"/>
                      </a:lnTo>
                      <a:lnTo>
                        <a:pt x="44" y="166"/>
                      </a:lnTo>
                      <a:lnTo>
                        <a:pt x="36" y="160"/>
                      </a:lnTo>
                      <a:lnTo>
                        <a:pt x="28" y="152"/>
                      </a:lnTo>
                      <a:lnTo>
                        <a:pt x="24" y="146"/>
                      </a:lnTo>
                      <a:lnTo>
                        <a:pt x="22" y="138"/>
                      </a:lnTo>
                      <a:lnTo>
                        <a:pt x="22" y="108"/>
                      </a:lnTo>
                      <a:lnTo>
                        <a:pt x="24" y="104"/>
                      </a:lnTo>
                      <a:lnTo>
                        <a:pt x="26" y="96"/>
                      </a:lnTo>
                      <a:lnTo>
                        <a:pt x="30" y="90"/>
                      </a:lnTo>
                      <a:lnTo>
                        <a:pt x="36" y="84"/>
                      </a:lnTo>
                      <a:lnTo>
                        <a:pt x="44" y="78"/>
                      </a:lnTo>
                      <a:lnTo>
                        <a:pt x="116" y="38"/>
                      </a:lnTo>
                      <a:lnTo>
                        <a:pt x="130" y="30"/>
                      </a:lnTo>
                      <a:lnTo>
                        <a:pt x="144" y="26"/>
                      </a:lnTo>
                      <a:lnTo>
                        <a:pt x="160" y="24"/>
                      </a:lnTo>
                      <a:lnTo>
                        <a:pt x="178" y="22"/>
                      </a:lnTo>
                      <a:lnTo>
                        <a:pt x="194" y="24"/>
                      </a:lnTo>
                      <a:lnTo>
                        <a:pt x="210" y="26"/>
                      </a:lnTo>
                      <a:lnTo>
                        <a:pt x="225" y="30"/>
                      </a:lnTo>
                      <a:lnTo>
                        <a:pt x="237" y="38"/>
                      </a:lnTo>
                      <a:lnTo>
                        <a:pt x="407" y="136"/>
                      </a:lnTo>
                      <a:lnTo>
                        <a:pt x="417" y="142"/>
                      </a:lnTo>
                      <a:lnTo>
                        <a:pt x="423" y="148"/>
                      </a:lnTo>
                      <a:lnTo>
                        <a:pt x="429" y="156"/>
                      </a:lnTo>
                      <a:lnTo>
                        <a:pt x="429" y="164"/>
                      </a:lnTo>
                      <a:lnTo>
                        <a:pt x="429" y="194"/>
                      </a:lnTo>
                      <a:lnTo>
                        <a:pt x="429" y="202"/>
                      </a:lnTo>
                      <a:lnTo>
                        <a:pt x="423" y="210"/>
                      </a:lnTo>
                      <a:lnTo>
                        <a:pt x="417" y="216"/>
                      </a:lnTo>
                      <a:lnTo>
                        <a:pt x="407" y="224"/>
                      </a:lnTo>
                      <a:lnTo>
                        <a:pt x="335" y="264"/>
                      </a:lnTo>
                      <a:lnTo>
                        <a:pt x="327" y="270"/>
                      </a:lnTo>
                      <a:lnTo>
                        <a:pt x="313" y="273"/>
                      </a:lnTo>
                      <a:lnTo>
                        <a:pt x="299" y="275"/>
                      </a:lnTo>
                      <a:lnTo>
                        <a:pt x="283" y="277"/>
                      </a:lnTo>
                      <a:lnTo>
                        <a:pt x="269" y="277"/>
                      </a:lnTo>
                      <a:lnTo>
                        <a:pt x="253" y="277"/>
                      </a:lnTo>
                      <a:lnTo>
                        <a:pt x="239" y="273"/>
                      </a:lnTo>
                      <a:lnTo>
                        <a:pt x="225" y="270"/>
                      </a:lnTo>
                      <a:lnTo>
                        <a:pt x="213" y="264"/>
                      </a:lnTo>
                      <a:lnTo>
                        <a:pt x="104" y="18"/>
                      </a:lnTo>
                      <a:close/>
                    </a:path>
                  </a:pathLst>
                </a:custGeom>
                <a:solidFill>
                  <a:srgbClr val="333333"/>
                </a:solidFill>
                <a:ln w="9525">
                  <a:noFill/>
                  <a:round/>
                  <a:headEnd/>
                  <a:tailEnd/>
                </a:ln>
              </p:spPr>
              <p:txBody>
                <a:bodyPr/>
                <a:lstStyle/>
                <a:p>
                  <a:endParaRPr lang="en-US"/>
                </a:p>
              </p:txBody>
            </p:sp>
            <p:sp>
              <p:nvSpPr>
                <p:cNvPr id="346" name="Freeform 8"/>
                <p:cNvSpPr>
                  <a:spLocks/>
                </p:cNvSpPr>
                <p:nvPr/>
              </p:nvSpPr>
              <p:spPr bwMode="auto">
                <a:xfrm>
                  <a:off x="492" y="2397"/>
                  <a:ext cx="431" cy="181"/>
                </a:xfrm>
                <a:custGeom>
                  <a:avLst/>
                  <a:gdLst>
                    <a:gd name="T0" fmla="*/ 423 w 431"/>
                    <a:gd name="T1" fmla="*/ 80 h 181"/>
                    <a:gd name="T2" fmla="*/ 415 w 431"/>
                    <a:gd name="T3" fmla="*/ 88 h 181"/>
                    <a:gd name="T4" fmla="*/ 403 w 431"/>
                    <a:gd name="T5" fmla="*/ 94 h 181"/>
                    <a:gd name="T6" fmla="*/ 331 w 431"/>
                    <a:gd name="T7" fmla="*/ 136 h 181"/>
                    <a:gd name="T8" fmla="*/ 321 w 431"/>
                    <a:gd name="T9" fmla="*/ 142 h 181"/>
                    <a:gd name="T10" fmla="*/ 307 w 431"/>
                    <a:gd name="T11" fmla="*/ 146 h 181"/>
                    <a:gd name="T12" fmla="*/ 291 w 431"/>
                    <a:gd name="T13" fmla="*/ 150 h 181"/>
                    <a:gd name="T14" fmla="*/ 275 w 431"/>
                    <a:gd name="T15" fmla="*/ 152 h 181"/>
                    <a:gd name="T16" fmla="*/ 257 w 431"/>
                    <a:gd name="T17" fmla="*/ 152 h 181"/>
                    <a:gd name="T18" fmla="*/ 241 w 431"/>
                    <a:gd name="T19" fmla="*/ 150 h 181"/>
                    <a:gd name="T20" fmla="*/ 225 w 431"/>
                    <a:gd name="T21" fmla="*/ 148 h 181"/>
                    <a:gd name="T22" fmla="*/ 211 w 431"/>
                    <a:gd name="T23" fmla="*/ 142 h 181"/>
                    <a:gd name="T24" fmla="*/ 198 w 431"/>
                    <a:gd name="T25" fmla="*/ 136 h 181"/>
                    <a:gd name="T26" fmla="*/ 154 w 431"/>
                    <a:gd name="T27" fmla="*/ 110 h 181"/>
                    <a:gd name="T28" fmla="*/ 28 w 431"/>
                    <a:gd name="T29" fmla="*/ 38 h 181"/>
                    <a:gd name="T30" fmla="*/ 18 w 431"/>
                    <a:gd name="T31" fmla="*/ 30 h 181"/>
                    <a:gd name="T32" fmla="*/ 10 w 431"/>
                    <a:gd name="T33" fmla="*/ 22 h 181"/>
                    <a:gd name="T34" fmla="*/ 4 w 431"/>
                    <a:gd name="T35" fmla="*/ 12 h 181"/>
                    <a:gd name="T36" fmla="*/ 0 w 431"/>
                    <a:gd name="T37" fmla="*/ 0 h 181"/>
                    <a:gd name="T38" fmla="*/ 0 w 431"/>
                    <a:gd name="T39" fmla="*/ 30 h 181"/>
                    <a:gd name="T40" fmla="*/ 2 w 431"/>
                    <a:gd name="T41" fmla="*/ 40 h 181"/>
                    <a:gd name="T42" fmla="*/ 8 w 431"/>
                    <a:gd name="T43" fmla="*/ 50 h 181"/>
                    <a:gd name="T44" fmla="*/ 16 w 431"/>
                    <a:gd name="T45" fmla="*/ 60 h 181"/>
                    <a:gd name="T46" fmla="*/ 28 w 431"/>
                    <a:gd name="T47" fmla="*/ 68 h 181"/>
                    <a:gd name="T48" fmla="*/ 154 w 431"/>
                    <a:gd name="T49" fmla="*/ 140 h 181"/>
                    <a:gd name="T50" fmla="*/ 198 w 431"/>
                    <a:gd name="T51" fmla="*/ 165 h 181"/>
                    <a:gd name="T52" fmla="*/ 211 w 431"/>
                    <a:gd name="T53" fmla="*/ 171 h 181"/>
                    <a:gd name="T54" fmla="*/ 225 w 431"/>
                    <a:gd name="T55" fmla="*/ 177 h 181"/>
                    <a:gd name="T56" fmla="*/ 241 w 431"/>
                    <a:gd name="T57" fmla="*/ 179 h 181"/>
                    <a:gd name="T58" fmla="*/ 257 w 431"/>
                    <a:gd name="T59" fmla="*/ 181 h 181"/>
                    <a:gd name="T60" fmla="*/ 275 w 431"/>
                    <a:gd name="T61" fmla="*/ 181 h 181"/>
                    <a:gd name="T62" fmla="*/ 291 w 431"/>
                    <a:gd name="T63" fmla="*/ 179 h 181"/>
                    <a:gd name="T64" fmla="*/ 307 w 431"/>
                    <a:gd name="T65" fmla="*/ 175 h 181"/>
                    <a:gd name="T66" fmla="*/ 321 w 431"/>
                    <a:gd name="T67" fmla="*/ 171 h 181"/>
                    <a:gd name="T68" fmla="*/ 331 w 431"/>
                    <a:gd name="T69" fmla="*/ 165 h 181"/>
                    <a:gd name="T70" fmla="*/ 403 w 431"/>
                    <a:gd name="T71" fmla="*/ 126 h 181"/>
                    <a:gd name="T72" fmla="*/ 415 w 431"/>
                    <a:gd name="T73" fmla="*/ 116 h 181"/>
                    <a:gd name="T74" fmla="*/ 425 w 431"/>
                    <a:gd name="T75" fmla="*/ 108 h 181"/>
                    <a:gd name="T76" fmla="*/ 429 w 431"/>
                    <a:gd name="T77" fmla="*/ 96 h 181"/>
                    <a:gd name="T78" fmla="*/ 431 w 431"/>
                    <a:gd name="T79" fmla="*/ 86 h 181"/>
                    <a:gd name="T80" fmla="*/ 431 w 431"/>
                    <a:gd name="T81" fmla="*/ 56 h 181"/>
                    <a:gd name="T82" fmla="*/ 429 w 431"/>
                    <a:gd name="T83" fmla="*/ 68 h 181"/>
                    <a:gd name="T84" fmla="*/ 423 w 431"/>
                    <a:gd name="T85" fmla="*/ 80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181"/>
                    <a:gd name="T131" fmla="*/ 431 w 431"/>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181">
                      <a:moveTo>
                        <a:pt x="423" y="80"/>
                      </a:moveTo>
                      <a:lnTo>
                        <a:pt x="415" y="88"/>
                      </a:lnTo>
                      <a:lnTo>
                        <a:pt x="403" y="94"/>
                      </a:lnTo>
                      <a:lnTo>
                        <a:pt x="331" y="136"/>
                      </a:lnTo>
                      <a:lnTo>
                        <a:pt x="321" y="142"/>
                      </a:lnTo>
                      <a:lnTo>
                        <a:pt x="307" y="146"/>
                      </a:lnTo>
                      <a:lnTo>
                        <a:pt x="291" y="150"/>
                      </a:lnTo>
                      <a:lnTo>
                        <a:pt x="275" y="152"/>
                      </a:lnTo>
                      <a:lnTo>
                        <a:pt x="257" y="152"/>
                      </a:lnTo>
                      <a:lnTo>
                        <a:pt x="241" y="150"/>
                      </a:lnTo>
                      <a:lnTo>
                        <a:pt x="225" y="148"/>
                      </a:lnTo>
                      <a:lnTo>
                        <a:pt x="211" y="142"/>
                      </a:lnTo>
                      <a:lnTo>
                        <a:pt x="198" y="136"/>
                      </a:lnTo>
                      <a:lnTo>
                        <a:pt x="154" y="110"/>
                      </a:lnTo>
                      <a:lnTo>
                        <a:pt x="28" y="38"/>
                      </a:lnTo>
                      <a:lnTo>
                        <a:pt x="18" y="30"/>
                      </a:lnTo>
                      <a:lnTo>
                        <a:pt x="10" y="22"/>
                      </a:lnTo>
                      <a:lnTo>
                        <a:pt x="4" y="12"/>
                      </a:lnTo>
                      <a:lnTo>
                        <a:pt x="0" y="0"/>
                      </a:lnTo>
                      <a:lnTo>
                        <a:pt x="0" y="30"/>
                      </a:lnTo>
                      <a:lnTo>
                        <a:pt x="2" y="40"/>
                      </a:lnTo>
                      <a:lnTo>
                        <a:pt x="8" y="50"/>
                      </a:lnTo>
                      <a:lnTo>
                        <a:pt x="16" y="60"/>
                      </a:lnTo>
                      <a:lnTo>
                        <a:pt x="28" y="68"/>
                      </a:lnTo>
                      <a:lnTo>
                        <a:pt x="154" y="140"/>
                      </a:lnTo>
                      <a:lnTo>
                        <a:pt x="198" y="165"/>
                      </a:lnTo>
                      <a:lnTo>
                        <a:pt x="211" y="171"/>
                      </a:lnTo>
                      <a:lnTo>
                        <a:pt x="225" y="177"/>
                      </a:lnTo>
                      <a:lnTo>
                        <a:pt x="241" y="179"/>
                      </a:lnTo>
                      <a:lnTo>
                        <a:pt x="257" y="181"/>
                      </a:lnTo>
                      <a:lnTo>
                        <a:pt x="275" y="181"/>
                      </a:lnTo>
                      <a:lnTo>
                        <a:pt x="291" y="179"/>
                      </a:lnTo>
                      <a:lnTo>
                        <a:pt x="307" y="175"/>
                      </a:lnTo>
                      <a:lnTo>
                        <a:pt x="321" y="171"/>
                      </a:lnTo>
                      <a:lnTo>
                        <a:pt x="331" y="165"/>
                      </a:lnTo>
                      <a:lnTo>
                        <a:pt x="403" y="126"/>
                      </a:lnTo>
                      <a:lnTo>
                        <a:pt x="415" y="116"/>
                      </a:lnTo>
                      <a:lnTo>
                        <a:pt x="425" y="108"/>
                      </a:lnTo>
                      <a:lnTo>
                        <a:pt x="429" y="96"/>
                      </a:lnTo>
                      <a:lnTo>
                        <a:pt x="431" y="86"/>
                      </a:lnTo>
                      <a:lnTo>
                        <a:pt x="431" y="56"/>
                      </a:lnTo>
                      <a:lnTo>
                        <a:pt x="429" y="68"/>
                      </a:lnTo>
                      <a:lnTo>
                        <a:pt x="423" y="80"/>
                      </a:lnTo>
                      <a:close/>
                    </a:path>
                  </a:pathLst>
                </a:custGeom>
                <a:solidFill>
                  <a:srgbClr val="CCCCCC"/>
                </a:solidFill>
                <a:ln w="9525">
                  <a:noFill/>
                  <a:round/>
                  <a:headEnd/>
                  <a:tailEnd/>
                </a:ln>
              </p:spPr>
              <p:txBody>
                <a:bodyPr/>
                <a:lstStyle/>
                <a:p>
                  <a:endParaRPr lang="en-US"/>
                </a:p>
              </p:txBody>
            </p:sp>
            <p:sp>
              <p:nvSpPr>
                <p:cNvPr id="347" name="Freeform 9"/>
                <p:cNvSpPr>
                  <a:spLocks/>
                </p:cNvSpPr>
                <p:nvPr/>
              </p:nvSpPr>
              <p:spPr bwMode="auto">
                <a:xfrm>
                  <a:off x="492" y="2301"/>
                  <a:ext cx="431" cy="248"/>
                </a:xfrm>
                <a:custGeom>
                  <a:avLst/>
                  <a:gdLst>
                    <a:gd name="T0" fmla="*/ 403 w 431"/>
                    <a:gd name="T1" fmla="*/ 190 h 248"/>
                    <a:gd name="T2" fmla="*/ 415 w 431"/>
                    <a:gd name="T3" fmla="*/ 182 h 248"/>
                    <a:gd name="T4" fmla="*/ 425 w 431"/>
                    <a:gd name="T5" fmla="*/ 172 h 248"/>
                    <a:gd name="T6" fmla="*/ 429 w 431"/>
                    <a:gd name="T7" fmla="*/ 162 h 248"/>
                    <a:gd name="T8" fmla="*/ 431 w 431"/>
                    <a:gd name="T9" fmla="*/ 152 h 248"/>
                    <a:gd name="T10" fmla="*/ 429 w 431"/>
                    <a:gd name="T11" fmla="*/ 142 h 248"/>
                    <a:gd name="T12" fmla="*/ 425 w 431"/>
                    <a:gd name="T13" fmla="*/ 132 h 248"/>
                    <a:gd name="T14" fmla="*/ 415 w 431"/>
                    <a:gd name="T15" fmla="*/ 122 h 248"/>
                    <a:gd name="T16" fmla="*/ 403 w 431"/>
                    <a:gd name="T17" fmla="*/ 114 h 248"/>
                    <a:gd name="T18" fmla="*/ 233 w 431"/>
                    <a:gd name="T19" fmla="*/ 16 h 248"/>
                    <a:gd name="T20" fmla="*/ 219 w 431"/>
                    <a:gd name="T21" fmla="*/ 8 h 248"/>
                    <a:gd name="T22" fmla="*/ 203 w 431"/>
                    <a:gd name="T23" fmla="*/ 4 h 248"/>
                    <a:gd name="T24" fmla="*/ 186 w 431"/>
                    <a:gd name="T25" fmla="*/ 0 h 248"/>
                    <a:gd name="T26" fmla="*/ 168 w 431"/>
                    <a:gd name="T27" fmla="*/ 0 h 248"/>
                    <a:gd name="T28" fmla="*/ 150 w 431"/>
                    <a:gd name="T29" fmla="*/ 0 h 248"/>
                    <a:gd name="T30" fmla="*/ 132 w 431"/>
                    <a:gd name="T31" fmla="*/ 4 h 248"/>
                    <a:gd name="T32" fmla="*/ 116 w 431"/>
                    <a:gd name="T33" fmla="*/ 8 h 248"/>
                    <a:gd name="T34" fmla="*/ 100 w 431"/>
                    <a:gd name="T35" fmla="*/ 16 h 248"/>
                    <a:gd name="T36" fmla="*/ 28 w 431"/>
                    <a:gd name="T37" fmla="*/ 56 h 248"/>
                    <a:gd name="T38" fmla="*/ 16 w 431"/>
                    <a:gd name="T39" fmla="*/ 66 h 248"/>
                    <a:gd name="T40" fmla="*/ 8 w 431"/>
                    <a:gd name="T41" fmla="*/ 74 h 248"/>
                    <a:gd name="T42" fmla="*/ 2 w 431"/>
                    <a:gd name="T43" fmla="*/ 84 h 248"/>
                    <a:gd name="T44" fmla="*/ 0 w 431"/>
                    <a:gd name="T45" fmla="*/ 96 h 248"/>
                    <a:gd name="T46" fmla="*/ 2 w 431"/>
                    <a:gd name="T47" fmla="*/ 106 h 248"/>
                    <a:gd name="T48" fmla="*/ 8 w 431"/>
                    <a:gd name="T49" fmla="*/ 116 h 248"/>
                    <a:gd name="T50" fmla="*/ 16 w 431"/>
                    <a:gd name="T51" fmla="*/ 126 h 248"/>
                    <a:gd name="T52" fmla="*/ 28 w 431"/>
                    <a:gd name="T53" fmla="*/ 134 h 248"/>
                    <a:gd name="T54" fmla="*/ 198 w 431"/>
                    <a:gd name="T55" fmla="*/ 232 h 248"/>
                    <a:gd name="T56" fmla="*/ 213 w 431"/>
                    <a:gd name="T57" fmla="*/ 240 h 248"/>
                    <a:gd name="T58" fmla="*/ 229 w 431"/>
                    <a:gd name="T59" fmla="*/ 244 h 248"/>
                    <a:gd name="T60" fmla="*/ 247 w 431"/>
                    <a:gd name="T61" fmla="*/ 248 h 248"/>
                    <a:gd name="T62" fmla="*/ 265 w 431"/>
                    <a:gd name="T63" fmla="*/ 248 h 248"/>
                    <a:gd name="T64" fmla="*/ 283 w 431"/>
                    <a:gd name="T65" fmla="*/ 248 h 248"/>
                    <a:gd name="T66" fmla="*/ 301 w 431"/>
                    <a:gd name="T67" fmla="*/ 244 h 248"/>
                    <a:gd name="T68" fmla="*/ 317 w 431"/>
                    <a:gd name="T69" fmla="*/ 240 h 248"/>
                    <a:gd name="T70" fmla="*/ 331 w 431"/>
                    <a:gd name="T71" fmla="*/ 232 h 248"/>
                    <a:gd name="T72" fmla="*/ 403 w 431"/>
                    <a:gd name="T73" fmla="*/ 19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1"/>
                    <a:gd name="T112" fmla="*/ 0 h 248"/>
                    <a:gd name="T113" fmla="*/ 431 w 431"/>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1" h="248">
                      <a:moveTo>
                        <a:pt x="403" y="190"/>
                      </a:moveTo>
                      <a:lnTo>
                        <a:pt x="415" y="182"/>
                      </a:lnTo>
                      <a:lnTo>
                        <a:pt x="425" y="172"/>
                      </a:lnTo>
                      <a:lnTo>
                        <a:pt x="429" y="162"/>
                      </a:lnTo>
                      <a:lnTo>
                        <a:pt x="431" y="152"/>
                      </a:lnTo>
                      <a:lnTo>
                        <a:pt x="429" y="142"/>
                      </a:lnTo>
                      <a:lnTo>
                        <a:pt x="425" y="132"/>
                      </a:lnTo>
                      <a:lnTo>
                        <a:pt x="415" y="122"/>
                      </a:lnTo>
                      <a:lnTo>
                        <a:pt x="403" y="114"/>
                      </a:lnTo>
                      <a:lnTo>
                        <a:pt x="233" y="16"/>
                      </a:lnTo>
                      <a:lnTo>
                        <a:pt x="219" y="8"/>
                      </a:lnTo>
                      <a:lnTo>
                        <a:pt x="203" y="4"/>
                      </a:lnTo>
                      <a:lnTo>
                        <a:pt x="186" y="0"/>
                      </a:lnTo>
                      <a:lnTo>
                        <a:pt x="168" y="0"/>
                      </a:lnTo>
                      <a:lnTo>
                        <a:pt x="150" y="0"/>
                      </a:lnTo>
                      <a:lnTo>
                        <a:pt x="132" y="4"/>
                      </a:lnTo>
                      <a:lnTo>
                        <a:pt x="116" y="8"/>
                      </a:lnTo>
                      <a:lnTo>
                        <a:pt x="100" y="16"/>
                      </a:lnTo>
                      <a:lnTo>
                        <a:pt x="28" y="56"/>
                      </a:lnTo>
                      <a:lnTo>
                        <a:pt x="16" y="66"/>
                      </a:lnTo>
                      <a:lnTo>
                        <a:pt x="8" y="74"/>
                      </a:lnTo>
                      <a:lnTo>
                        <a:pt x="2" y="84"/>
                      </a:lnTo>
                      <a:lnTo>
                        <a:pt x="0" y="96"/>
                      </a:lnTo>
                      <a:lnTo>
                        <a:pt x="2" y="106"/>
                      </a:lnTo>
                      <a:lnTo>
                        <a:pt x="8" y="116"/>
                      </a:lnTo>
                      <a:lnTo>
                        <a:pt x="16" y="126"/>
                      </a:lnTo>
                      <a:lnTo>
                        <a:pt x="28" y="134"/>
                      </a:lnTo>
                      <a:lnTo>
                        <a:pt x="198" y="232"/>
                      </a:lnTo>
                      <a:lnTo>
                        <a:pt x="213" y="240"/>
                      </a:lnTo>
                      <a:lnTo>
                        <a:pt x="229" y="244"/>
                      </a:lnTo>
                      <a:lnTo>
                        <a:pt x="247" y="248"/>
                      </a:lnTo>
                      <a:lnTo>
                        <a:pt x="265" y="248"/>
                      </a:lnTo>
                      <a:lnTo>
                        <a:pt x="283" y="248"/>
                      </a:lnTo>
                      <a:lnTo>
                        <a:pt x="301" y="244"/>
                      </a:lnTo>
                      <a:lnTo>
                        <a:pt x="317" y="240"/>
                      </a:lnTo>
                      <a:lnTo>
                        <a:pt x="331" y="232"/>
                      </a:lnTo>
                      <a:lnTo>
                        <a:pt x="403" y="190"/>
                      </a:lnTo>
                      <a:close/>
                    </a:path>
                  </a:pathLst>
                </a:custGeom>
                <a:solidFill>
                  <a:srgbClr val="E3E3E2"/>
                </a:solidFill>
                <a:ln w="9525">
                  <a:noFill/>
                  <a:round/>
                  <a:headEnd/>
                  <a:tailEnd/>
                </a:ln>
              </p:spPr>
              <p:txBody>
                <a:bodyPr/>
                <a:lstStyle/>
                <a:p>
                  <a:endParaRPr lang="en-US"/>
                </a:p>
              </p:txBody>
            </p:sp>
            <p:sp>
              <p:nvSpPr>
                <p:cNvPr id="348" name="Freeform 10"/>
                <p:cNvSpPr>
                  <a:spLocks/>
                </p:cNvSpPr>
                <p:nvPr/>
              </p:nvSpPr>
              <p:spPr bwMode="auto">
                <a:xfrm>
                  <a:off x="558" y="2041"/>
                  <a:ext cx="335" cy="462"/>
                </a:xfrm>
                <a:custGeom>
                  <a:avLst/>
                  <a:gdLst>
                    <a:gd name="T0" fmla="*/ 0 w 335"/>
                    <a:gd name="T1" fmla="*/ 348 h 462"/>
                    <a:gd name="T2" fmla="*/ 197 w 335"/>
                    <a:gd name="T3" fmla="*/ 462 h 462"/>
                    <a:gd name="T4" fmla="*/ 203 w 335"/>
                    <a:gd name="T5" fmla="*/ 456 h 462"/>
                    <a:gd name="T6" fmla="*/ 221 w 335"/>
                    <a:gd name="T7" fmla="*/ 442 h 462"/>
                    <a:gd name="T8" fmla="*/ 245 w 335"/>
                    <a:gd name="T9" fmla="*/ 416 h 462"/>
                    <a:gd name="T10" fmla="*/ 257 w 335"/>
                    <a:gd name="T11" fmla="*/ 400 h 462"/>
                    <a:gd name="T12" fmla="*/ 271 w 335"/>
                    <a:gd name="T13" fmla="*/ 380 h 462"/>
                    <a:gd name="T14" fmla="*/ 285 w 335"/>
                    <a:gd name="T15" fmla="*/ 360 h 462"/>
                    <a:gd name="T16" fmla="*/ 297 w 335"/>
                    <a:gd name="T17" fmla="*/ 336 h 462"/>
                    <a:gd name="T18" fmla="*/ 309 w 335"/>
                    <a:gd name="T19" fmla="*/ 308 h 462"/>
                    <a:gd name="T20" fmla="*/ 319 w 335"/>
                    <a:gd name="T21" fmla="*/ 278 h 462"/>
                    <a:gd name="T22" fmla="*/ 327 w 335"/>
                    <a:gd name="T23" fmla="*/ 246 h 462"/>
                    <a:gd name="T24" fmla="*/ 333 w 335"/>
                    <a:gd name="T25" fmla="*/ 212 h 462"/>
                    <a:gd name="T26" fmla="*/ 335 w 335"/>
                    <a:gd name="T27" fmla="*/ 174 h 462"/>
                    <a:gd name="T28" fmla="*/ 333 w 335"/>
                    <a:gd name="T29" fmla="*/ 134 h 462"/>
                    <a:gd name="T30" fmla="*/ 102 w 335"/>
                    <a:gd name="T31" fmla="*/ 0 h 462"/>
                    <a:gd name="T32" fmla="*/ 106 w 335"/>
                    <a:gd name="T33" fmla="*/ 8 h 462"/>
                    <a:gd name="T34" fmla="*/ 110 w 335"/>
                    <a:gd name="T35" fmla="*/ 30 h 462"/>
                    <a:gd name="T36" fmla="*/ 116 w 335"/>
                    <a:gd name="T37" fmla="*/ 64 h 462"/>
                    <a:gd name="T38" fmla="*/ 116 w 335"/>
                    <a:gd name="T39" fmla="*/ 86 h 462"/>
                    <a:gd name="T40" fmla="*/ 116 w 335"/>
                    <a:gd name="T41" fmla="*/ 110 h 462"/>
                    <a:gd name="T42" fmla="*/ 114 w 335"/>
                    <a:gd name="T43" fmla="*/ 134 h 462"/>
                    <a:gd name="T44" fmla="*/ 108 w 335"/>
                    <a:gd name="T45" fmla="*/ 162 h 462"/>
                    <a:gd name="T46" fmla="*/ 100 w 335"/>
                    <a:gd name="T47" fmla="*/ 190 h 462"/>
                    <a:gd name="T48" fmla="*/ 90 w 335"/>
                    <a:gd name="T49" fmla="*/ 220 h 462"/>
                    <a:gd name="T50" fmla="*/ 74 w 335"/>
                    <a:gd name="T51" fmla="*/ 252 h 462"/>
                    <a:gd name="T52" fmla="*/ 54 w 335"/>
                    <a:gd name="T53" fmla="*/ 282 h 462"/>
                    <a:gd name="T54" fmla="*/ 30 w 335"/>
                    <a:gd name="T55" fmla="*/ 316 h 462"/>
                    <a:gd name="T56" fmla="*/ 0 w 335"/>
                    <a:gd name="T57" fmla="*/ 348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5"/>
                    <a:gd name="T88" fmla="*/ 0 h 462"/>
                    <a:gd name="T89" fmla="*/ 335 w 335"/>
                    <a:gd name="T90" fmla="*/ 462 h 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5" h="462">
                      <a:moveTo>
                        <a:pt x="0" y="348"/>
                      </a:moveTo>
                      <a:lnTo>
                        <a:pt x="197" y="462"/>
                      </a:lnTo>
                      <a:lnTo>
                        <a:pt x="203" y="456"/>
                      </a:lnTo>
                      <a:lnTo>
                        <a:pt x="221" y="442"/>
                      </a:lnTo>
                      <a:lnTo>
                        <a:pt x="245" y="416"/>
                      </a:lnTo>
                      <a:lnTo>
                        <a:pt x="257" y="400"/>
                      </a:lnTo>
                      <a:lnTo>
                        <a:pt x="271" y="380"/>
                      </a:lnTo>
                      <a:lnTo>
                        <a:pt x="285" y="360"/>
                      </a:lnTo>
                      <a:lnTo>
                        <a:pt x="297" y="336"/>
                      </a:lnTo>
                      <a:lnTo>
                        <a:pt x="309" y="308"/>
                      </a:lnTo>
                      <a:lnTo>
                        <a:pt x="319" y="278"/>
                      </a:lnTo>
                      <a:lnTo>
                        <a:pt x="327" y="246"/>
                      </a:lnTo>
                      <a:lnTo>
                        <a:pt x="333" y="212"/>
                      </a:lnTo>
                      <a:lnTo>
                        <a:pt x="335" y="174"/>
                      </a:lnTo>
                      <a:lnTo>
                        <a:pt x="333" y="134"/>
                      </a:lnTo>
                      <a:lnTo>
                        <a:pt x="102" y="0"/>
                      </a:lnTo>
                      <a:lnTo>
                        <a:pt x="106" y="8"/>
                      </a:lnTo>
                      <a:lnTo>
                        <a:pt x="110" y="30"/>
                      </a:lnTo>
                      <a:lnTo>
                        <a:pt x="116" y="64"/>
                      </a:lnTo>
                      <a:lnTo>
                        <a:pt x="116" y="86"/>
                      </a:lnTo>
                      <a:lnTo>
                        <a:pt x="116" y="110"/>
                      </a:lnTo>
                      <a:lnTo>
                        <a:pt x="114" y="134"/>
                      </a:lnTo>
                      <a:lnTo>
                        <a:pt x="108" y="162"/>
                      </a:lnTo>
                      <a:lnTo>
                        <a:pt x="100" y="190"/>
                      </a:lnTo>
                      <a:lnTo>
                        <a:pt x="90" y="220"/>
                      </a:lnTo>
                      <a:lnTo>
                        <a:pt x="74" y="252"/>
                      </a:lnTo>
                      <a:lnTo>
                        <a:pt x="54" y="282"/>
                      </a:lnTo>
                      <a:lnTo>
                        <a:pt x="30" y="316"/>
                      </a:lnTo>
                      <a:lnTo>
                        <a:pt x="0" y="348"/>
                      </a:lnTo>
                      <a:close/>
                    </a:path>
                  </a:pathLst>
                </a:custGeom>
                <a:solidFill>
                  <a:srgbClr val="B3B3B3"/>
                </a:solidFill>
                <a:ln w="9525">
                  <a:noFill/>
                  <a:round/>
                  <a:headEnd/>
                  <a:tailEnd/>
                </a:ln>
              </p:spPr>
              <p:txBody>
                <a:bodyPr/>
                <a:lstStyle/>
                <a:p>
                  <a:endParaRPr lang="en-US"/>
                </a:p>
              </p:txBody>
            </p:sp>
            <p:sp>
              <p:nvSpPr>
                <p:cNvPr id="349" name="Freeform 11"/>
                <p:cNvSpPr>
                  <a:spLocks/>
                </p:cNvSpPr>
                <p:nvPr/>
              </p:nvSpPr>
              <p:spPr bwMode="auto">
                <a:xfrm>
                  <a:off x="755" y="2163"/>
                  <a:ext cx="160" cy="340"/>
                </a:xfrm>
                <a:custGeom>
                  <a:avLst/>
                  <a:gdLst>
                    <a:gd name="T0" fmla="*/ 158 w 160"/>
                    <a:gd name="T1" fmla="*/ 0 h 340"/>
                    <a:gd name="T2" fmla="*/ 136 w 160"/>
                    <a:gd name="T3" fmla="*/ 12 h 340"/>
                    <a:gd name="T4" fmla="*/ 138 w 160"/>
                    <a:gd name="T5" fmla="*/ 38 h 340"/>
                    <a:gd name="T6" fmla="*/ 138 w 160"/>
                    <a:gd name="T7" fmla="*/ 62 h 340"/>
                    <a:gd name="T8" fmla="*/ 136 w 160"/>
                    <a:gd name="T9" fmla="*/ 86 h 340"/>
                    <a:gd name="T10" fmla="*/ 132 w 160"/>
                    <a:gd name="T11" fmla="*/ 108 h 340"/>
                    <a:gd name="T12" fmla="*/ 130 w 160"/>
                    <a:gd name="T13" fmla="*/ 130 h 340"/>
                    <a:gd name="T14" fmla="*/ 124 w 160"/>
                    <a:gd name="T15" fmla="*/ 150 h 340"/>
                    <a:gd name="T16" fmla="*/ 112 w 160"/>
                    <a:gd name="T17" fmla="*/ 188 h 340"/>
                    <a:gd name="T18" fmla="*/ 96 w 160"/>
                    <a:gd name="T19" fmla="*/ 220 h 340"/>
                    <a:gd name="T20" fmla="*/ 80 w 160"/>
                    <a:gd name="T21" fmla="*/ 250 h 340"/>
                    <a:gd name="T22" fmla="*/ 64 w 160"/>
                    <a:gd name="T23" fmla="*/ 274 h 340"/>
                    <a:gd name="T24" fmla="*/ 46 w 160"/>
                    <a:gd name="T25" fmla="*/ 296 h 340"/>
                    <a:gd name="T26" fmla="*/ 28 w 160"/>
                    <a:gd name="T27" fmla="*/ 314 h 340"/>
                    <a:gd name="T28" fmla="*/ 14 w 160"/>
                    <a:gd name="T29" fmla="*/ 328 h 340"/>
                    <a:gd name="T30" fmla="*/ 0 w 160"/>
                    <a:gd name="T31" fmla="*/ 340 h 340"/>
                    <a:gd name="T32" fmla="*/ 60 w 160"/>
                    <a:gd name="T33" fmla="*/ 304 h 340"/>
                    <a:gd name="T34" fmla="*/ 66 w 160"/>
                    <a:gd name="T35" fmla="*/ 300 h 340"/>
                    <a:gd name="T36" fmla="*/ 78 w 160"/>
                    <a:gd name="T37" fmla="*/ 288 h 340"/>
                    <a:gd name="T38" fmla="*/ 96 w 160"/>
                    <a:gd name="T39" fmla="*/ 266 h 340"/>
                    <a:gd name="T40" fmla="*/ 106 w 160"/>
                    <a:gd name="T41" fmla="*/ 252 h 340"/>
                    <a:gd name="T42" fmla="*/ 116 w 160"/>
                    <a:gd name="T43" fmla="*/ 234 h 340"/>
                    <a:gd name="T44" fmla="*/ 126 w 160"/>
                    <a:gd name="T45" fmla="*/ 216 h 340"/>
                    <a:gd name="T46" fmla="*/ 136 w 160"/>
                    <a:gd name="T47" fmla="*/ 194 h 340"/>
                    <a:gd name="T48" fmla="*/ 144 w 160"/>
                    <a:gd name="T49" fmla="*/ 168 h 340"/>
                    <a:gd name="T50" fmla="*/ 150 w 160"/>
                    <a:gd name="T51" fmla="*/ 140 h 340"/>
                    <a:gd name="T52" fmla="*/ 156 w 160"/>
                    <a:gd name="T53" fmla="*/ 110 h 340"/>
                    <a:gd name="T54" fmla="*/ 158 w 160"/>
                    <a:gd name="T55" fmla="*/ 76 h 340"/>
                    <a:gd name="T56" fmla="*/ 160 w 160"/>
                    <a:gd name="T57" fmla="*/ 40 h 340"/>
                    <a:gd name="T58" fmla="*/ 158 w 160"/>
                    <a:gd name="T59" fmla="*/ 0 h 3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340"/>
                    <a:gd name="T92" fmla="*/ 160 w 160"/>
                    <a:gd name="T93" fmla="*/ 340 h 3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340">
                      <a:moveTo>
                        <a:pt x="158" y="0"/>
                      </a:moveTo>
                      <a:lnTo>
                        <a:pt x="136" y="12"/>
                      </a:lnTo>
                      <a:lnTo>
                        <a:pt x="138" y="38"/>
                      </a:lnTo>
                      <a:lnTo>
                        <a:pt x="138" y="62"/>
                      </a:lnTo>
                      <a:lnTo>
                        <a:pt x="136" y="86"/>
                      </a:lnTo>
                      <a:lnTo>
                        <a:pt x="132" y="108"/>
                      </a:lnTo>
                      <a:lnTo>
                        <a:pt x="130" y="130"/>
                      </a:lnTo>
                      <a:lnTo>
                        <a:pt x="124" y="150"/>
                      </a:lnTo>
                      <a:lnTo>
                        <a:pt x="112" y="188"/>
                      </a:lnTo>
                      <a:lnTo>
                        <a:pt x="96" y="220"/>
                      </a:lnTo>
                      <a:lnTo>
                        <a:pt x="80" y="250"/>
                      </a:lnTo>
                      <a:lnTo>
                        <a:pt x="64" y="274"/>
                      </a:lnTo>
                      <a:lnTo>
                        <a:pt x="46" y="296"/>
                      </a:lnTo>
                      <a:lnTo>
                        <a:pt x="28" y="314"/>
                      </a:lnTo>
                      <a:lnTo>
                        <a:pt x="14" y="328"/>
                      </a:lnTo>
                      <a:lnTo>
                        <a:pt x="0" y="340"/>
                      </a:lnTo>
                      <a:lnTo>
                        <a:pt x="60" y="304"/>
                      </a:lnTo>
                      <a:lnTo>
                        <a:pt x="66" y="300"/>
                      </a:lnTo>
                      <a:lnTo>
                        <a:pt x="78" y="288"/>
                      </a:lnTo>
                      <a:lnTo>
                        <a:pt x="96" y="266"/>
                      </a:lnTo>
                      <a:lnTo>
                        <a:pt x="106" y="252"/>
                      </a:lnTo>
                      <a:lnTo>
                        <a:pt x="116" y="234"/>
                      </a:lnTo>
                      <a:lnTo>
                        <a:pt x="126" y="216"/>
                      </a:lnTo>
                      <a:lnTo>
                        <a:pt x="136" y="194"/>
                      </a:lnTo>
                      <a:lnTo>
                        <a:pt x="144" y="168"/>
                      </a:lnTo>
                      <a:lnTo>
                        <a:pt x="150" y="140"/>
                      </a:lnTo>
                      <a:lnTo>
                        <a:pt x="156" y="110"/>
                      </a:lnTo>
                      <a:lnTo>
                        <a:pt x="158" y="76"/>
                      </a:lnTo>
                      <a:lnTo>
                        <a:pt x="160" y="40"/>
                      </a:lnTo>
                      <a:lnTo>
                        <a:pt x="158" y="0"/>
                      </a:lnTo>
                      <a:close/>
                    </a:path>
                  </a:pathLst>
                </a:custGeom>
                <a:solidFill>
                  <a:srgbClr val="666666"/>
                </a:solidFill>
                <a:ln w="9525">
                  <a:noFill/>
                  <a:round/>
                  <a:headEnd/>
                  <a:tailEnd/>
                </a:ln>
              </p:spPr>
              <p:txBody>
                <a:bodyPr/>
                <a:lstStyle/>
                <a:p>
                  <a:endParaRPr lang="en-US"/>
                </a:p>
              </p:txBody>
            </p:sp>
            <p:sp>
              <p:nvSpPr>
                <p:cNvPr id="350" name="Freeform 12"/>
                <p:cNvSpPr>
                  <a:spLocks/>
                </p:cNvSpPr>
                <p:nvPr/>
              </p:nvSpPr>
              <p:spPr bwMode="auto">
                <a:xfrm>
                  <a:off x="276" y="1356"/>
                  <a:ext cx="765" cy="1143"/>
                </a:xfrm>
                <a:custGeom>
                  <a:avLst/>
                  <a:gdLst>
                    <a:gd name="T0" fmla="*/ 6 w 765"/>
                    <a:gd name="T1" fmla="*/ 20 h 1143"/>
                    <a:gd name="T2" fmla="*/ 2 w 765"/>
                    <a:gd name="T3" fmla="*/ 24 h 1143"/>
                    <a:gd name="T4" fmla="*/ 0 w 765"/>
                    <a:gd name="T5" fmla="*/ 30 h 1143"/>
                    <a:gd name="T6" fmla="*/ 0 w 765"/>
                    <a:gd name="T7" fmla="*/ 733 h 1143"/>
                    <a:gd name="T8" fmla="*/ 2 w 765"/>
                    <a:gd name="T9" fmla="*/ 739 h 1143"/>
                    <a:gd name="T10" fmla="*/ 6 w 765"/>
                    <a:gd name="T11" fmla="*/ 743 h 1143"/>
                    <a:gd name="T12" fmla="*/ 697 w 765"/>
                    <a:gd name="T13" fmla="*/ 1143 h 1143"/>
                    <a:gd name="T14" fmla="*/ 703 w 765"/>
                    <a:gd name="T15" fmla="*/ 1143 h 1143"/>
                    <a:gd name="T16" fmla="*/ 709 w 765"/>
                    <a:gd name="T17" fmla="*/ 1143 h 1143"/>
                    <a:gd name="T18" fmla="*/ 719 w 765"/>
                    <a:gd name="T19" fmla="*/ 1137 h 1143"/>
                    <a:gd name="T20" fmla="*/ 729 w 765"/>
                    <a:gd name="T21" fmla="*/ 1127 h 1143"/>
                    <a:gd name="T22" fmla="*/ 747 w 765"/>
                    <a:gd name="T23" fmla="*/ 1107 h 1143"/>
                    <a:gd name="T24" fmla="*/ 759 w 765"/>
                    <a:gd name="T25" fmla="*/ 1089 h 1143"/>
                    <a:gd name="T26" fmla="*/ 763 w 765"/>
                    <a:gd name="T27" fmla="*/ 1081 h 1143"/>
                    <a:gd name="T28" fmla="*/ 765 w 765"/>
                    <a:gd name="T29" fmla="*/ 1075 h 1143"/>
                    <a:gd name="T30" fmla="*/ 765 w 765"/>
                    <a:gd name="T31" fmla="*/ 402 h 1143"/>
                    <a:gd name="T32" fmla="*/ 763 w 765"/>
                    <a:gd name="T33" fmla="*/ 396 h 1143"/>
                    <a:gd name="T34" fmla="*/ 759 w 765"/>
                    <a:gd name="T35" fmla="*/ 392 h 1143"/>
                    <a:gd name="T36" fmla="*/ 88 w 765"/>
                    <a:gd name="T37" fmla="*/ 4 h 1143"/>
                    <a:gd name="T38" fmla="*/ 78 w 765"/>
                    <a:gd name="T39" fmla="*/ 0 h 1143"/>
                    <a:gd name="T40" fmla="*/ 68 w 765"/>
                    <a:gd name="T41" fmla="*/ 0 h 1143"/>
                    <a:gd name="T42" fmla="*/ 56 w 765"/>
                    <a:gd name="T43" fmla="*/ 0 h 1143"/>
                    <a:gd name="T44" fmla="*/ 44 w 765"/>
                    <a:gd name="T45" fmla="*/ 4 h 1143"/>
                    <a:gd name="T46" fmla="*/ 22 w 765"/>
                    <a:gd name="T47" fmla="*/ 12 h 1143"/>
                    <a:gd name="T48" fmla="*/ 6 w 765"/>
                    <a:gd name="T49" fmla="*/ 20 h 1143"/>
                    <a:gd name="T50" fmla="*/ 76 w 765"/>
                    <a:gd name="T51" fmla="*/ 24 h 1143"/>
                    <a:gd name="T52" fmla="*/ 741 w 765"/>
                    <a:gd name="T53" fmla="*/ 407 h 1143"/>
                    <a:gd name="T54" fmla="*/ 741 w 765"/>
                    <a:gd name="T55" fmla="*/ 1073 h 1143"/>
                    <a:gd name="T56" fmla="*/ 737 w 765"/>
                    <a:gd name="T57" fmla="*/ 1081 h 1143"/>
                    <a:gd name="T58" fmla="*/ 727 w 765"/>
                    <a:gd name="T59" fmla="*/ 1093 h 1143"/>
                    <a:gd name="T60" fmla="*/ 715 w 765"/>
                    <a:gd name="T61" fmla="*/ 1107 h 1143"/>
                    <a:gd name="T62" fmla="*/ 703 w 765"/>
                    <a:gd name="T63" fmla="*/ 1119 h 1143"/>
                    <a:gd name="T64" fmla="*/ 24 w 765"/>
                    <a:gd name="T65" fmla="*/ 725 h 1143"/>
                    <a:gd name="T66" fmla="*/ 24 w 765"/>
                    <a:gd name="T67" fmla="*/ 38 h 1143"/>
                    <a:gd name="T68" fmla="*/ 40 w 765"/>
                    <a:gd name="T69" fmla="*/ 30 h 1143"/>
                    <a:gd name="T70" fmla="*/ 56 w 765"/>
                    <a:gd name="T71" fmla="*/ 26 h 1143"/>
                    <a:gd name="T72" fmla="*/ 68 w 765"/>
                    <a:gd name="T73" fmla="*/ 22 h 1143"/>
                    <a:gd name="T74" fmla="*/ 74 w 765"/>
                    <a:gd name="T75" fmla="*/ 22 h 1143"/>
                    <a:gd name="T76" fmla="*/ 76 w 765"/>
                    <a:gd name="T77" fmla="*/ 24 h 1143"/>
                    <a:gd name="T78" fmla="*/ 6 w 765"/>
                    <a:gd name="T79" fmla="*/ 20 h 1143"/>
                    <a:gd name="T80" fmla="*/ 741 w 765"/>
                    <a:gd name="T81" fmla="*/ 1075 h 1143"/>
                    <a:gd name="T82" fmla="*/ 6 w 765"/>
                    <a:gd name="T83" fmla="*/ 20 h 1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5"/>
                    <a:gd name="T127" fmla="*/ 0 h 1143"/>
                    <a:gd name="T128" fmla="*/ 765 w 765"/>
                    <a:gd name="T129" fmla="*/ 1143 h 1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5" h="1143">
                      <a:moveTo>
                        <a:pt x="6" y="20"/>
                      </a:moveTo>
                      <a:lnTo>
                        <a:pt x="2" y="24"/>
                      </a:lnTo>
                      <a:lnTo>
                        <a:pt x="0" y="30"/>
                      </a:lnTo>
                      <a:lnTo>
                        <a:pt x="0" y="733"/>
                      </a:lnTo>
                      <a:lnTo>
                        <a:pt x="2" y="739"/>
                      </a:lnTo>
                      <a:lnTo>
                        <a:pt x="6" y="743"/>
                      </a:lnTo>
                      <a:lnTo>
                        <a:pt x="697" y="1143"/>
                      </a:lnTo>
                      <a:lnTo>
                        <a:pt x="703" y="1143"/>
                      </a:lnTo>
                      <a:lnTo>
                        <a:pt x="709" y="1143"/>
                      </a:lnTo>
                      <a:lnTo>
                        <a:pt x="719" y="1137"/>
                      </a:lnTo>
                      <a:lnTo>
                        <a:pt x="729" y="1127"/>
                      </a:lnTo>
                      <a:lnTo>
                        <a:pt x="747" y="1107"/>
                      </a:lnTo>
                      <a:lnTo>
                        <a:pt x="759" y="1089"/>
                      </a:lnTo>
                      <a:lnTo>
                        <a:pt x="763" y="1081"/>
                      </a:lnTo>
                      <a:lnTo>
                        <a:pt x="765" y="1075"/>
                      </a:lnTo>
                      <a:lnTo>
                        <a:pt x="765" y="402"/>
                      </a:lnTo>
                      <a:lnTo>
                        <a:pt x="763" y="396"/>
                      </a:lnTo>
                      <a:lnTo>
                        <a:pt x="759" y="392"/>
                      </a:lnTo>
                      <a:lnTo>
                        <a:pt x="88" y="4"/>
                      </a:lnTo>
                      <a:lnTo>
                        <a:pt x="78" y="0"/>
                      </a:lnTo>
                      <a:lnTo>
                        <a:pt x="68" y="0"/>
                      </a:lnTo>
                      <a:lnTo>
                        <a:pt x="56" y="0"/>
                      </a:lnTo>
                      <a:lnTo>
                        <a:pt x="44" y="4"/>
                      </a:lnTo>
                      <a:lnTo>
                        <a:pt x="22" y="12"/>
                      </a:lnTo>
                      <a:lnTo>
                        <a:pt x="6" y="20"/>
                      </a:lnTo>
                      <a:lnTo>
                        <a:pt x="76" y="24"/>
                      </a:lnTo>
                      <a:lnTo>
                        <a:pt x="741" y="407"/>
                      </a:lnTo>
                      <a:lnTo>
                        <a:pt x="741" y="1073"/>
                      </a:lnTo>
                      <a:lnTo>
                        <a:pt x="737" y="1081"/>
                      </a:lnTo>
                      <a:lnTo>
                        <a:pt x="727" y="1093"/>
                      </a:lnTo>
                      <a:lnTo>
                        <a:pt x="715" y="1107"/>
                      </a:lnTo>
                      <a:lnTo>
                        <a:pt x="703" y="1119"/>
                      </a:lnTo>
                      <a:lnTo>
                        <a:pt x="24" y="725"/>
                      </a:lnTo>
                      <a:lnTo>
                        <a:pt x="24" y="38"/>
                      </a:lnTo>
                      <a:lnTo>
                        <a:pt x="40" y="30"/>
                      </a:lnTo>
                      <a:lnTo>
                        <a:pt x="56" y="26"/>
                      </a:lnTo>
                      <a:lnTo>
                        <a:pt x="68" y="22"/>
                      </a:lnTo>
                      <a:lnTo>
                        <a:pt x="74" y="22"/>
                      </a:lnTo>
                      <a:lnTo>
                        <a:pt x="76" y="24"/>
                      </a:lnTo>
                      <a:lnTo>
                        <a:pt x="6" y="20"/>
                      </a:lnTo>
                      <a:lnTo>
                        <a:pt x="741" y="1075"/>
                      </a:lnTo>
                      <a:lnTo>
                        <a:pt x="6" y="20"/>
                      </a:lnTo>
                      <a:close/>
                    </a:path>
                  </a:pathLst>
                </a:custGeom>
                <a:solidFill>
                  <a:srgbClr val="333333"/>
                </a:solidFill>
                <a:ln w="9525">
                  <a:noFill/>
                  <a:round/>
                  <a:headEnd/>
                  <a:tailEnd/>
                </a:ln>
              </p:spPr>
              <p:txBody>
                <a:bodyPr/>
                <a:lstStyle/>
                <a:p>
                  <a:endParaRPr lang="en-US"/>
                </a:p>
              </p:txBody>
            </p:sp>
            <p:sp>
              <p:nvSpPr>
                <p:cNvPr id="351" name="Freeform 13"/>
                <p:cNvSpPr>
                  <a:spLocks/>
                </p:cNvSpPr>
                <p:nvPr/>
              </p:nvSpPr>
              <p:spPr bwMode="auto">
                <a:xfrm>
                  <a:off x="288" y="1384"/>
                  <a:ext cx="691" cy="1101"/>
                </a:xfrm>
                <a:custGeom>
                  <a:avLst/>
                  <a:gdLst>
                    <a:gd name="T0" fmla="*/ 0 w 691"/>
                    <a:gd name="T1" fmla="*/ 0 h 1101"/>
                    <a:gd name="T2" fmla="*/ 691 w 691"/>
                    <a:gd name="T3" fmla="*/ 399 h 1101"/>
                    <a:gd name="T4" fmla="*/ 691 w 691"/>
                    <a:gd name="T5" fmla="*/ 1101 h 1101"/>
                    <a:gd name="T6" fmla="*/ 0 w 691"/>
                    <a:gd name="T7" fmla="*/ 703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3"/>
                      </a:lnTo>
                      <a:lnTo>
                        <a:pt x="0" y="0"/>
                      </a:lnTo>
                      <a:close/>
                    </a:path>
                  </a:pathLst>
                </a:custGeom>
                <a:solidFill>
                  <a:srgbClr val="CCCCCC"/>
                </a:solidFill>
                <a:ln w="9525">
                  <a:noFill/>
                  <a:round/>
                  <a:headEnd/>
                  <a:tailEnd/>
                </a:ln>
              </p:spPr>
              <p:txBody>
                <a:bodyPr/>
                <a:lstStyle/>
                <a:p>
                  <a:endParaRPr lang="en-US"/>
                </a:p>
              </p:txBody>
            </p:sp>
            <p:sp>
              <p:nvSpPr>
                <p:cNvPr id="352" name="Freeform 14"/>
                <p:cNvSpPr>
                  <a:spLocks/>
                </p:cNvSpPr>
                <p:nvPr/>
              </p:nvSpPr>
              <p:spPr bwMode="auto">
                <a:xfrm>
                  <a:off x="332" y="1466"/>
                  <a:ext cx="605" cy="947"/>
                </a:xfrm>
                <a:custGeom>
                  <a:avLst/>
                  <a:gdLst>
                    <a:gd name="T0" fmla="*/ 0 w 605"/>
                    <a:gd name="T1" fmla="*/ 0 h 947"/>
                    <a:gd name="T2" fmla="*/ 605 w 605"/>
                    <a:gd name="T3" fmla="*/ 347 h 947"/>
                    <a:gd name="T4" fmla="*/ 605 w 605"/>
                    <a:gd name="T5" fmla="*/ 947 h 947"/>
                    <a:gd name="T6" fmla="*/ 0 w 605"/>
                    <a:gd name="T7" fmla="*/ 597 h 947"/>
                    <a:gd name="T8" fmla="*/ 0 w 605"/>
                    <a:gd name="T9" fmla="*/ 0 h 947"/>
                    <a:gd name="T10" fmla="*/ 0 60000 65536"/>
                    <a:gd name="T11" fmla="*/ 0 60000 65536"/>
                    <a:gd name="T12" fmla="*/ 0 60000 65536"/>
                    <a:gd name="T13" fmla="*/ 0 60000 65536"/>
                    <a:gd name="T14" fmla="*/ 0 60000 65536"/>
                    <a:gd name="T15" fmla="*/ 0 w 605"/>
                    <a:gd name="T16" fmla="*/ 0 h 947"/>
                    <a:gd name="T17" fmla="*/ 605 w 605"/>
                    <a:gd name="T18" fmla="*/ 947 h 947"/>
                  </a:gdLst>
                  <a:ahLst/>
                  <a:cxnLst>
                    <a:cxn ang="T10">
                      <a:pos x="T0" y="T1"/>
                    </a:cxn>
                    <a:cxn ang="T11">
                      <a:pos x="T2" y="T3"/>
                    </a:cxn>
                    <a:cxn ang="T12">
                      <a:pos x="T4" y="T5"/>
                    </a:cxn>
                    <a:cxn ang="T13">
                      <a:pos x="T6" y="T7"/>
                    </a:cxn>
                    <a:cxn ang="T14">
                      <a:pos x="T8" y="T9"/>
                    </a:cxn>
                  </a:cxnLst>
                  <a:rect l="T15" t="T16" r="T17" b="T18"/>
                  <a:pathLst>
                    <a:path w="605" h="947">
                      <a:moveTo>
                        <a:pt x="0" y="0"/>
                      </a:moveTo>
                      <a:lnTo>
                        <a:pt x="605" y="347"/>
                      </a:lnTo>
                      <a:lnTo>
                        <a:pt x="605" y="947"/>
                      </a:lnTo>
                      <a:lnTo>
                        <a:pt x="0" y="597"/>
                      </a:lnTo>
                      <a:lnTo>
                        <a:pt x="0" y="0"/>
                      </a:lnTo>
                      <a:close/>
                    </a:path>
                  </a:pathLst>
                </a:custGeom>
                <a:solidFill>
                  <a:srgbClr val="678BA8"/>
                </a:solidFill>
                <a:ln w="9525">
                  <a:noFill/>
                  <a:round/>
                  <a:headEnd/>
                  <a:tailEnd/>
                </a:ln>
              </p:spPr>
              <p:txBody>
                <a:bodyPr/>
                <a:lstStyle/>
                <a:p>
                  <a:endParaRPr lang="en-US"/>
                </a:p>
              </p:txBody>
            </p:sp>
            <p:sp>
              <p:nvSpPr>
                <p:cNvPr id="353" name="Freeform 15"/>
                <p:cNvSpPr>
                  <a:spLocks/>
                </p:cNvSpPr>
                <p:nvPr/>
              </p:nvSpPr>
              <p:spPr bwMode="auto">
                <a:xfrm>
                  <a:off x="332" y="1466"/>
                  <a:ext cx="605" cy="947"/>
                </a:xfrm>
                <a:custGeom>
                  <a:avLst/>
                  <a:gdLst>
                    <a:gd name="T0" fmla="*/ 10 w 605"/>
                    <a:gd name="T1" fmla="*/ 4 h 947"/>
                    <a:gd name="T2" fmla="*/ 10 w 605"/>
                    <a:gd name="T3" fmla="*/ 589 h 947"/>
                    <a:gd name="T4" fmla="*/ 605 w 605"/>
                    <a:gd name="T5" fmla="*/ 933 h 947"/>
                    <a:gd name="T6" fmla="*/ 605 w 605"/>
                    <a:gd name="T7" fmla="*/ 947 h 947"/>
                    <a:gd name="T8" fmla="*/ 0 w 605"/>
                    <a:gd name="T9" fmla="*/ 597 h 947"/>
                    <a:gd name="T10" fmla="*/ 0 w 605"/>
                    <a:gd name="T11" fmla="*/ 0 h 947"/>
                    <a:gd name="T12" fmla="*/ 10 w 605"/>
                    <a:gd name="T13" fmla="*/ 4 h 947"/>
                    <a:gd name="T14" fmla="*/ 0 60000 65536"/>
                    <a:gd name="T15" fmla="*/ 0 60000 65536"/>
                    <a:gd name="T16" fmla="*/ 0 60000 65536"/>
                    <a:gd name="T17" fmla="*/ 0 60000 65536"/>
                    <a:gd name="T18" fmla="*/ 0 60000 65536"/>
                    <a:gd name="T19" fmla="*/ 0 60000 65536"/>
                    <a:gd name="T20" fmla="*/ 0 60000 65536"/>
                    <a:gd name="T21" fmla="*/ 0 w 605"/>
                    <a:gd name="T22" fmla="*/ 0 h 947"/>
                    <a:gd name="T23" fmla="*/ 605 w 605"/>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947">
                      <a:moveTo>
                        <a:pt x="10" y="4"/>
                      </a:moveTo>
                      <a:lnTo>
                        <a:pt x="10" y="589"/>
                      </a:lnTo>
                      <a:lnTo>
                        <a:pt x="605" y="933"/>
                      </a:lnTo>
                      <a:lnTo>
                        <a:pt x="605" y="947"/>
                      </a:lnTo>
                      <a:lnTo>
                        <a:pt x="0" y="597"/>
                      </a:lnTo>
                      <a:lnTo>
                        <a:pt x="0" y="0"/>
                      </a:lnTo>
                      <a:lnTo>
                        <a:pt x="10" y="4"/>
                      </a:lnTo>
                      <a:close/>
                    </a:path>
                  </a:pathLst>
                </a:custGeom>
                <a:solidFill>
                  <a:srgbClr val="FFFFFF"/>
                </a:solidFill>
                <a:ln w="9525">
                  <a:noFill/>
                  <a:round/>
                  <a:headEnd/>
                  <a:tailEnd/>
                </a:ln>
              </p:spPr>
              <p:txBody>
                <a:bodyPr/>
                <a:lstStyle/>
                <a:p>
                  <a:endParaRPr lang="en-US"/>
                </a:p>
              </p:txBody>
            </p:sp>
            <p:sp>
              <p:nvSpPr>
                <p:cNvPr id="354" name="Freeform 16"/>
                <p:cNvSpPr>
                  <a:spLocks/>
                </p:cNvSpPr>
                <p:nvPr/>
              </p:nvSpPr>
              <p:spPr bwMode="auto">
                <a:xfrm>
                  <a:off x="288" y="1364"/>
                  <a:ext cx="741" cy="419"/>
                </a:xfrm>
                <a:custGeom>
                  <a:avLst/>
                  <a:gdLst>
                    <a:gd name="T0" fmla="*/ 70 w 741"/>
                    <a:gd name="T1" fmla="*/ 4 h 419"/>
                    <a:gd name="T2" fmla="*/ 741 w 741"/>
                    <a:gd name="T3" fmla="*/ 392 h 419"/>
                    <a:gd name="T4" fmla="*/ 691 w 741"/>
                    <a:gd name="T5" fmla="*/ 419 h 419"/>
                    <a:gd name="T6" fmla="*/ 0 w 741"/>
                    <a:gd name="T7" fmla="*/ 20 h 419"/>
                    <a:gd name="T8" fmla="*/ 8 w 741"/>
                    <a:gd name="T9" fmla="*/ 16 h 419"/>
                    <a:gd name="T10" fmla="*/ 28 w 741"/>
                    <a:gd name="T11" fmla="*/ 8 h 419"/>
                    <a:gd name="T12" fmla="*/ 40 w 741"/>
                    <a:gd name="T13" fmla="*/ 4 h 419"/>
                    <a:gd name="T14" fmla="*/ 52 w 741"/>
                    <a:gd name="T15" fmla="*/ 2 h 419"/>
                    <a:gd name="T16" fmla="*/ 62 w 741"/>
                    <a:gd name="T17" fmla="*/ 0 h 419"/>
                    <a:gd name="T18" fmla="*/ 70 w 741"/>
                    <a:gd name="T19" fmla="*/ 4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419"/>
                    <a:gd name="T32" fmla="*/ 741 w 741"/>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419">
                      <a:moveTo>
                        <a:pt x="70" y="4"/>
                      </a:moveTo>
                      <a:lnTo>
                        <a:pt x="741" y="392"/>
                      </a:lnTo>
                      <a:lnTo>
                        <a:pt x="691" y="419"/>
                      </a:lnTo>
                      <a:lnTo>
                        <a:pt x="0" y="20"/>
                      </a:lnTo>
                      <a:lnTo>
                        <a:pt x="8" y="16"/>
                      </a:lnTo>
                      <a:lnTo>
                        <a:pt x="28" y="8"/>
                      </a:lnTo>
                      <a:lnTo>
                        <a:pt x="40" y="4"/>
                      </a:lnTo>
                      <a:lnTo>
                        <a:pt x="52" y="2"/>
                      </a:lnTo>
                      <a:lnTo>
                        <a:pt x="62" y="0"/>
                      </a:lnTo>
                      <a:lnTo>
                        <a:pt x="70" y="4"/>
                      </a:lnTo>
                      <a:close/>
                    </a:path>
                  </a:pathLst>
                </a:custGeom>
                <a:solidFill>
                  <a:srgbClr val="E3E3E2"/>
                </a:solidFill>
                <a:ln w="9525">
                  <a:noFill/>
                  <a:round/>
                  <a:headEnd/>
                  <a:tailEnd/>
                </a:ln>
              </p:spPr>
              <p:txBody>
                <a:bodyPr/>
                <a:lstStyle/>
                <a:p>
                  <a:endParaRPr lang="en-US"/>
                </a:p>
              </p:txBody>
            </p:sp>
            <p:sp>
              <p:nvSpPr>
                <p:cNvPr id="355" name="Freeform 17"/>
                <p:cNvSpPr>
                  <a:spLocks/>
                </p:cNvSpPr>
                <p:nvPr/>
              </p:nvSpPr>
              <p:spPr bwMode="auto">
                <a:xfrm>
                  <a:off x="979" y="1756"/>
                  <a:ext cx="50" cy="729"/>
                </a:xfrm>
                <a:custGeom>
                  <a:avLst/>
                  <a:gdLst>
                    <a:gd name="T0" fmla="*/ 0 w 50"/>
                    <a:gd name="T1" fmla="*/ 729 h 729"/>
                    <a:gd name="T2" fmla="*/ 0 w 50"/>
                    <a:gd name="T3" fmla="*/ 27 h 729"/>
                    <a:gd name="T4" fmla="*/ 50 w 50"/>
                    <a:gd name="T5" fmla="*/ 0 h 729"/>
                    <a:gd name="T6" fmla="*/ 50 w 50"/>
                    <a:gd name="T7" fmla="*/ 673 h 729"/>
                    <a:gd name="T8" fmla="*/ 46 w 50"/>
                    <a:gd name="T9" fmla="*/ 681 h 729"/>
                    <a:gd name="T10" fmla="*/ 34 w 50"/>
                    <a:gd name="T11" fmla="*/ 697 h 729"/>
                    <a:gd name="T12" fmla="*/ 18 w 50"/>
                    <a:gd name="T13" fmla="*/ 715 h 729"/>
                    <a:gd name="T14" fmla="*/ 10 w 50"/>
                    <a:gd name="T15" fmla="*/ 723 h 729"/>
                    <a:gd name="T16" fmla="*/ 0 w 50"/>
                    <a:gd name="T17" fmla="*/ 729 h 7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29"/>
                    <a:gd name="T29" fmla="*/ 50 w 50"/>
                    <a:gd name="T30" fmla="*/ 729 h 7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29">
                      <a:moveTo>
                        <a:pt x="0" y="729"/>
                      </a:moveTo>
                      <a:lnTo>
                        <a:pt x="0" y="27"/>
                      </a:lnTo>
                      <a:lnTo>
                        <a:pt x="50" y="0"/>
                      </a:lnTo>
                      <a:lnTo>
                        <a:pt x="50" y="673"/>
                      </a:lnTo>
                      <a:lnTo>
                        <a:pt x="46" y="681"/>
                      </a:lnTo>
                      <a:lnTo>
                        <a:pt x="34" y="697"/>
                      </a:lnTo>
                      <a:lnTo>
                        <a:pt x="18" y="715"/>
                      </a:lnTo>
                      <a:lnTo>
                        <a:pt x="10" y="723"/>
                      </a:lnTo>
                      <a:lnTo>
                        <a:pt x="0" y="729"/>
                      </a:lnTo>
                      <a:close/>
                    </a:path>
                  </a:pathLst>
                </a:custGeom>
                <a:solidFill>
                  <a:srgbClr val="666666"/>
                </a:solidFill>
                <a:ln w="9525">
                  <a:noFill/>
                  <a:round/>
                  <a:headEnd/>
                  <a:tailEnd/>
                </a:ln>
              </p:spPr>
              <p:txBody>
                <a:bodyPr/>
                <a:lstStyle/>
                <a:p>
                  <a:endParaRPr lang="en-US"/>
                </a:p>
              </p:txBody>
            </p:sp>
            <p:sp>
              <p:nvSpPr>
                <p:cNvPr id="356" name="Freeform 18"/>
                <p:cNvSpPr>
                  <a:spLocks/>
                </p:cNvSpPr>
                <p:nvPr/>
              </p:nvSpPr>
              <p:spPr bwMode="auto">
                <a:xfrm>
                  <a:off x="1067" y="1726"/>
                  <a:ext cx="879" cy="1236"/>
                </a:xfrm>
                <a:custGeom>
                  <a:avLst/>
                  <a:gdLst>
                    <a:gd name="T0" fmla="*/ 545 w 879"/>
                    <a:gd name="T1" fmla="*/ 6 h 1236"/>
                    <a:gd name="T2" fmla="*/ 26 w 879"/>
                    <a:gd name="T3" fmla="*/ 305 h 1236"/>
                    <a:gd name="T4" fmla="*/ 16 w 879"/>
                    <a:gd name="T5" fmla="*/ 313 h 1236"/>
                    <a:gd name="T6" fmla="*/ 8 w 879"/>
                    <a:gd name="T7" fmla="*/ 325 h 1236"/>
                    <a:gd name="T8" fmla="*/ 2 w 879"/>
                    <a:gd name="T9" fmla="*/ 337 h 1236"/>
                    <a:gd name="T10" fmla="*/ 0 w 879"/>
                    <a:gd name="T11" fmla="*/ 349 h 1236"/>
                    <a:gd name="T12" fmla="*/ 0 w 879"/>
                    <a:gd name="T13" fmla="*/ 1038 h 1236"/>
                    <a:gd name="T14" fmla="*/ 2 w 879"/>
                    <a:gd name="T15" fmla="*/ 1052 h 1236"/>
                    <a:gd name="T16" fmla="*/ 8 w 879"/>
                    <a:gd name="T17" fmla="*/ 1064 h 1236"/>
                    <a:gd name="T18" fmla="*/ 16 w 879"/>
                    <a:gd name="T19" fmla="*/ 1074 h 1236"/>
                    <a:gd name="T20" fmla="*/ 26 w 879"/>
                    <a:gd name="T21" fmla="*/ 1082 h 1236"/>
                    <a:gd name="T22" fmla="*/ 282 w 879"/>
                    <a:gd name="T23" fmla="*/ 1230 h 1236"/>
                    <a:gd name="T24" fmla="*/ 294 w 879"/>
                    <a:gd name="T25" fmla="*/ 1236 h 1236"/>
                    <a:gd name="T26" fmla="*/ 308 w 879"/>
                    <a:gd name="T27" fmla="*/ 1236 h 1236"/>
                    <a:gd name="T28" fmla="*/ 322 w 879"/>
                    <a:gd name="T29" fmla="*/ 1236 h 1236"/>
                    <a:gd name="T30" fmla="*/ 334 w 879"/>
                    <a:gd name="T31" fmla="*/ 1230 h 1236"/>
                    <a:gd name="T32" fmla="*/ 853 w 879"/>
                    <a:gd name="T33" fmla="*/ 930 h 1236"/>
                    <a:gd name="T34" fmla="*/ 863 w 879"/>
                    <a:gd name="T35" fmla="*/ 922 h 1236"/>
                    <a:gd name="T36" fmla="*/ 871 w 879"/>
                    <a:gd name="T37" fmla="*/ 910 h 1236"/>
                    <a:gd name="T38" fmla="*/ 877 w 879"/>
                    <a:gd name="T39" fmla="*/ 898 h 1236"/>
                    <a:gd name="T40" fmla="*/ 879 w 879"/>
                    <a:gd name="T41" fmla="*/ 886 h 1236"/>
                    <a:gd name="T42" fmla="*/ 879 w 879"/>
                    <a:gd name="T43" fmla="*/ 197 h 1236"/>
                    <a:gd name="T44" fmla="*/ 877 w 879"/>
                    <a:gd name="T45" fmla="*/ 183 h 1236"/>
                    <a:gd name="T46" fmla="*/ 871 w 879"/>
                    <a:gd name="T47" fmla="*/ 171 h 1236"/>
                    <a:gd name="T48" fmla="*/ 863 w 879"/>
                    <a:gd name="T49" fmla="*/ 159 h 1236"/>
                    <a:gd name="T50" fmla="*/ 853 w 879"/>
                    <a:gd name="T51" fmla="*/ 151 h 1236"/>
                    <a:gd name="T52" fmla="*/ 597 w 879"/>
                    <a:gd name="T53" fmla="*/ 6 h 1236"/>
                    <a:gd name="T54" fmla="*/ 585 w 879"/>
                    <a:gd name="T55" fmla="*/ 0 h 1236"/>
                    <a:gd name="T56" fmla="*/ 571 w 879"/>
                    <a:gd name="T57" fmla="*/ 0 h 1236"/>
                    <a:gd name="T58" fmla="*/ 557 w 879"/>
                    <a:gd name="T59" fmla="*/ 0 h 1236"/>
                    <a:gd name="T60" fmla="*/ 545 w 879"/>
                    <a:gd name="T61" fmla="*/ 6 h 1236"/>
                    <a:gd name="T62" fmla="*/ 294 w 879"/>
                    <a:gd name="T63" fmla="*/ 1210 h 1236"/>
                    <a:gd name="T64" fmla="*/ 38 w 879"/>
                    <a:gd name="T65" fmla="*/ 1062 h 1236"/>
                    <a:gd name="T66" fmla="*/ 32 w 879"/>
                    <a:gd name="T67" fmla="*/ 1058 h 1236"/>
                    <a:gd name="T68" fmla="*/ 28 w 879"/>
                    <a:gd name="T69" fmla="*/ 1052 h 1236"/>
                    <a:gd name="T70" fmla="*/ 24 w 879"/>
                    <a:gd name="T71" fmla="*/ 1044 h 1236"/>
                    <a:gd name="T72" fmla="*/ 24 w 879"/>
                    <a:gd name="T73" fmla="*/ 1038 h 1236"/>
                    <a:gd name="T74" fmla="*/ 24 w 879"/>
                    <a:gd name="T75" fmla="*/ 349 h 1236"/>
                    <a:gd name="T76" fmla="*/ 24 w 879"/>
                    <a:gd name="T77" fmla="*/ 343 h 1236"/>
                    <a:gd name="T78" fmla="*/ 28 w 879"/>
                    <a:gd name="T79" fmla="*/ 335 h 1236"/>
                    <a:gd name="T80" fmla="*/ 32 w 879"/>
                    <a:gd name="T81" fmla="*/ 329 h 1236"/>
                    <a:gd name="T82" fmla="*/ 38 w 879"/>
                    <a:gd name="T83" fmla="*/ 325 h 1236"/>
                    <a:gd name="T84" fmla="*/ 557 w 879"/>
                    <a:gd name="T85" fmla="*/ 26 h 1236"/>
                    <a:gd name="T86" fmla="*/ 563 w 879"/>
                    <a:gd name="T87" fmla="*/ 24 h 1236"/>
                    <a:gd name="T88" fmla="*/ 571 w 879"/>
                    <a:gd name="T89" fmla="*/ 22 h 1236"/>
                    <a:gd name="T90" fmla="*/ 579 w 879"/>
                    <a:gd name="T91" fmla="*/ 24 h 1236"/>
                    <a:gd name="T92" fmla="*/ 585 w 879"/>
                    <a:gd name="T93" fmla="*/ 26 h 1236"/>
                    <a:gd name="T94" fmla="*/ 841 w 879"/>
                    <a:gd name="T95" fmla="*/ 173 h 1236"/>
                    <a:gd name="T96" fmla="*/ 847 w 879"/>
                    <a:gd name="T97" fmla="*/ 177 h 1236"/>
                    <a:gd name="T98" fmla="*/ 851 w 879"/>
                    <a:gd name="T99" fmla="*/ 183 h 1236"/>
                    <a:gd name="T100" fmla="*/ 855 w 879"/>
                    <a:gd name="T101" fmla="*/ 189 h 1236"/>
                    <a:gd name="T102" fmla="*/ 855 w 879"/>
                    <a:gd name="T103" fmla="*/ 197 h 1236"/>
                    <a:gd name="T104" fmla="*/ 855 w 879"/>
                    <a:gd name="T105" fmla="*/ 886 h 1236"/>
                    <a:gd name="T106" fmla="*/ 855 w 879"/>
                    <a:gd name="T107" fmla="*/ 892 h 1236"/>
                    <a:gd name="T108" fmla="*/ 851 w 879"/>
                    <a:gd name="T109" fmla="*/ 898 h 1236"/>
                    <a:gd name="T110" fmla="*/ 847 w 879"/>
                    <a:gd name="T111" fmla="*/ 906 h 1236"/>
                    <a:gd name="T112" fmla="*/ 841 w 879"/>
                    <a:gd name="T113" fmla="*/ 910 h 1236"/>
                    <a:gd name="T114" fmla="*/ 322 w 879"/>
                    <a:gd name="T115" fmla="*/ 1210 h 1236"/>
                    <a:gd name="T116" fmla="*/ 316 w 879"/>
                    <a:gd name="T117" fmla="*/ 1212 h 1236"/>
                    <a:gd name="T118" fmla="*/ 308 w 879"/>
                    <a:gd name="T119" fmla="*/ 1214 h 1236"/>
                    <a:gd name="T120" fmla="*/ 300 w 879"/>
                    <a:gd name="T121" fmla="*/ 1212 h 1236"/>
                    <a:gd name="T122" fmla="*/ 294 w 879"/>
                    <a:gd name="T123" fmla="*/ 1210 h 1236"/>
                    <a:gd name="T124" fmla="*/ 545 w 879"/>
                    <a:gd name="T125" fmla="*/ 6 h 1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9"/>
                    <a:gd name="T190" fmla="*/ 0 h 1236"/>
                    <a:gd name="T191" fmla="*/ 879 w 879"/>
                    <a:gd name="T192" fmla="*/ 1236 h 1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9" h="1236">
                      <a:moveTo>
                        <a:pt x="545" y="6"/>
                      </a:moveTo>
                      <a:lnTo>
                        <a:pt x="26" y="305"/>
                      </a:lnTo>
                      <a:lnTo>
                        <a:pt x="16" y="313"/>
                      </a:lnTo>
                      <a:lnTo>
                        <a:pt x="8" y="325"/>
                      </a:lnTo>
                      <a:lnTo>
                        <a:pt x="2" y="337"/>
                      </a:lnTo>
                      <a:lnTo>
                        <a:pt x="0" y="349"/>
                      </a:lnTo>
                      <a:lnTo>
                        <a:pt x="0" y="1038"/>
                      </a:lnTo>
                      <a:lnTo>
                        <a:pt x="2" y="1052"/>
                      </a:lnTo>
                      <a:lnTo>
                        <a:pt x="8" y="1064"/>
                      </a:lnTo>
                      <a:lnTo>
                        <a:pt x="16" y="1074"/>
                      </a:lnTo>
                      <a:lnTo>
                        <a:pt x="26" y="1082"/>
                      </a:lnTo>
                      <a:lnTo>
                        <a:pt x="282" y="1230"/>
                      </a:lnTo>
                      <a:lnTo>
                        <a:pt x="294" y="1236"/>
                      </a:lnTo>
                      <a:lnTo>
                        <a:pt x="308" y="1236"/>
                      </a:lnTo>
                      <a:lnTo>
                        <a:pt x="322" y="1236"/>
                      </a:lnTo>
                      <a:lnTo>
                        <a:pt x="334" y="1230"/>
                      </a:lnTo>
                      <a:lnTo>
                        <a:pt x="853" y="930"/>
                      </a:lnTo>
                      <a:lnTo>
                        <a:pt x="863" y="922"/>
                      </a:lnTo>
                      <a:lnTo>
                        <a:pt x="871" y="910"/>
                      </a:lnTo>
                      <a:lnTo>
                        <a:pt x="877" y="898"/>
                      </a:lnTo>
                      <a:lnTo>
                        <a:pt x="879" y="886"/>
                      </a:lnTo>
                      <a:lnTo>
                        <a:pt x="879" y="197"/>
                      </a:lnTo>
                      <a:lnTo>
                        <a:pt x="877" y="183"/>
                      </a:lnTo>
                      <a:lnTo>
                        <a:pt x="871" y="171"/>
                      </a:lnTo>
                      <a:lnTo>
                        <a:pt x="863" y="159"/>
                      </a:lnTo>
                      <a:lnTo>
                        <a:pt x="853" y="151"/>
                      </a:lnTo>
                      <a:lnTo>
                        <a:pt x="597" y="6"/>
                      </a:lnTo>
                      <a:lnTo>
                        <a:pt x="585" y="0"/>
                      </a:lnTo>
                      <a:lnTo>
                        <a:pt x="571" y="0"/>
                      </a:lnTo>
                      <a:lnTo>
                        <a:pt x="557" y="0"/>
                      </a:lnTo>
                      <a:lnTo>
                        <a:pt x="545" y="6"/>
                      </a:lnTo>
                      <a:lnTo>
                        <a:pt x="294" y="1210"/>
                      </a:lnTo>
                      <a:lnTo>
                        <a:pt x="38" y="1062"/>
                      </a:lnTo>
                      <a:lnTo>
                        <a:pt x="32" y="1058"/>
                      </a:lnTo>
                      <a:lnTo>
                        <a:pt x="28" y="1052"/>
                      </a:lnTo>
                      <a:lnTo>
                        <a:pt x="24" y="1044"/>
                      </a:lnTo>
                      <a:lnTo>
                        <a:pt x="24" y="1038"/>
                      </a:lnTo>
                      <a:lnTo>
                        <a:pt x="24" y="349"/>
                      </a:lnTo>
                      <a:lnTo>
                        <a:pt x="24" y="343"/>
                      </a:lnTo>
                      <a:lnTo>
                        <a:pt x="28" y="335"/>
                      </a:lnTo>
                      <a:lnTo>
                        <a:pt x="32" y="329"/>
                      </a:lnTo>
                      <a:lnTo>
                        <a:pt x="38" y="325"/>
                      </a:lnTo>
                      <a:lnTo>
                        <a:pt x="557" y="26"/>
                      </a:lnTo>
                      <a:lnTo>
                        <a:pt x="563" y="24"/>
                      </a:lnTo>
                      <a:lnTo>
                        <a:pt x="571" y="22"/>
                      </a:lnTo>
                      <a:lnTo>
                        <a:pt x="579" y="24"/>
                      </a:lnTo>
                      <a:lnTo>
                        <a:pt x="585" y="26"/>
                      </a:lnTo>
                      <a:lnTo>
                        <a:pt x="841" y="173"/>
                      </a:lnTo>
                      <a:lnTo>
                        <a:pt x="847" y="177"/>
                      </a:lnTo>
                      <a:lnTo>
                        <a:pt x="851" y="183"/>
                      </a:lnTo>
                      <a:lnTo>
                        <a:pt x="855" y="189"/>
                      </a:lnTo>
                      <a:lnTo>
                        <a:pt x="855" y="197"/>
                      </a:lnTo>
                      <a:lnTo>
                        <a:pt x="855" y="886"/>
                      </a:lnTo>
                      <a:lnTo>
                        <a:pt x="855" y="892"/>
                      </a:lnTo>
                      <a:lnTo>
                        <a:pt x="851" y="898"/>
                      </a:lnTo>
                      <a:lnTo>
                        <a:pt x="847" y="906"/>
                      </a:lnTo>
                      <a:lnTo>
                        <a:pt x="841" y="910"/>
                      </a:lnTo>
                      <a:lnTo>
                        <a:pt x="322" y="1210"/>
                      </a:lnTo>
                      <a:lnTo>
                        <a:pt x="316" y="1212"/>
                      </a:lnTo>
                      <a:lnTo>
                        <a:pt x="308" y="1214"/>
                      </a:lnTo>
                      <a:lnTo>
                        <a:pt x="300" y="1212"/>
                      </a:lnTo>
                      <a:lnTo>
                        <a:pt x="294" y="1210"/>
                      </a:lnTo>
                      <a:lnTo>
                        <a:pt x="545" y="6"/>
                      </a:lnTo>
                      <a:close/>
                    </a:path>
                  </a:pathLst>
                </a:custGeom>
                <a:solidFill>
                  <a:srgbClr val="333333"/>
                </a:solidFill>
                <a:ln w="9525">
                  <a:noFill/>
                  <a:round/>
                  <a:headEnd/>
                  <a:tailEnd/>
                </a:ln>
              </p:spPr>
              <p:txBody>
                <a:bodyPr/>
                <a:lstStyle/>
                <a:p>
                  <a:endParaRPr lang="en-US"/>
                </a:p>
              </p:txBody>
            </p:sp>
            <p:sp>
              <p:nvSpPr>
                <p:cNvPr id="357" name="Freeform 19"/>
                <p:cNvSpPr>
                  <a:spLocks/>
                </p:cNvSpPr>
                <p:nvPr/>
              </p:nvSpPr>
              <p:spPr bwMode="auto">
                <a:xfrm>
                  <a:off x="1079" y="2057"/>
                  <a:ext cx="296" cy="895"/>
                </a:xfrm>
                <a:custGeom>
                  <a:avLst/>
                  <a:gdLst>
                    <a:gd name="T0" fmla="*/ 296 w 296"/>
                    <a:gd name="T1" fmla="*/ 895 h 895"/>
                    <a:gd name="T2" fmla="*/ 296 w 296"/>
                    <a:gd name="T3" fmla="*/ 170 h 895"/>
                    <a:gd name="T4" fmla="*/ 6 w 296"/>
                    <a:gd name="T5" fmla="*/ 0 h 895"/>
                    <a:gd name="T6" fmla="*/ 2 w 296"/>
                    <a:gd name="T7" fmla="*/ 8 h 895"/>
                    <a:gd name="T8" fmla="*/ 0 w 296"/>
                    <a:gd name="T9" fmla="*/ 18 h 895"/>
                    <a:gd name="T10" fmla="*/ 0 w 296"/>
                    <a:gd name="T11" fmla="*/ 707 h 895"/>
                    <a:gd name="T12" fmla="*/ 2 w 296"/>
                    <a:gd name="T13" fmla="*/ 717 h 895"/>
                    <a:gd name="T14" fmla="*/ 6 w 296"/>
                    <a:gd name="T15" fmla="*/ 727 h 895"/>
                    <a:gd name="T16" fmla="*/ 12 w 296"/>
                    <a:gd name="T17" fmla="*/ 735 h 895"/>
                    <a:gd name="T18" fmla="*/ 20 w 296"/>
                    <a:gd name="T19" fmla="*/ 741 h 895"/>
                    <a:gd name="T20" fmla="*/ 276 w 296"/>
                    <a:gd name="T21" fmla="*/ 889 h 895"/>
                    <a:gd name="T22" fmla="*/ 284 w 296"/>
                    <a:gd name="T23" fmla="*/ 893 h 895"/>
                    <a:gd name="T24" fmla="*/ 296 w 296"/>
                    <a:gd name="T25" fmla="*/ 895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895"/>
                    <a:gd name="T41" fmla="*/ 296 w 296"/>
                    <a:gd name="T42" fmla="*/ 895 h 8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895">
                      <a:moveTo>
                        <a:pt x="296" y="895"/>
                      </a:moveTo>
                      <a:lnTo>
                        <a:pt x="296" y="170"/>
                      </a:lnTo>
                      <a:lnTo>
                        <a:pt x="6" y="0"/>
                      </a:lnTo>
                      <a:lnTo>
                        <a:pt x="2" y="8"/>
                      </a:lnTo>
                      <a:lnTo>
                        <a:pt x="0" y="18"/>
                      </a:lnTo>
                      <a:lnTo>
                        <a:pt x="0" y="707"/>
                      </a:lnTo>
                      <a:lnTo>
                        <a:pt x="2" y="717"/>
                      </a:lnTo>
                      <a:lnTo>
                        <a:pt x="6" y="727"/>
                      </a:lnTo>
                      <a:lnTo>
                        <a:pt x="12" y="735"/>
                      </a:lnTo>
                      <a:lnTo>
                        <a:pt x="20" y="741"/>
                      </a:lnTo>
                      <a:lnTo>
                        <a:pt x="276" y="889"/>
                      </a:lnTo>
                      <a:lnTo>
                        <a:pt x="284" y="893"/>
                      </a:lnTo>
                      <a:lnTo>
                        <a:pt x="296" y="895"/>
                      </a:lnTo>
                      <a:close/>
                    </a:path>
                  </a:pathLst>
                </a:custGeom>
                <a:solidFill>
                  <a:srgbClr val="CCCCCC"/>
                </a:solidFill>
                <a:ln w="9525">
                  <a:noFill/>
                  <a:round/>
                  <a:headEnd/>
                  <a:tailEnd/>
                </a:ln>
              </p:spPr>
              <p:txBody>
                <a:bodyPr/>
                <a:lstStyle/>
                <a:p>
                  <a:endParaRPr lang="en-US"/>
                </a:p>
              </p:txBody>
            </p:sp>
            <p:sp>
              <p:nvSpPr>
                <p:cNvPr id="358" name="Freeform 20"/>
                <p:cNvSpPr>
                  <a:spLocks/>
                </p:cNvSpPr>
                <p:nvPr/>
              </p:nvSpPr>
              <p:spPr bwMode="auto">
                <a:xfrm>
                  <a:off x="1099" y="2135"/>
                  <a:ext cx="246" cy="412"/>
                </a:xfrm>
                <a:custGeom>
                  <a:avLst/>
                  <a:gdLst>
                    <a:gd name="T0" fmla="*/ 0 w 246"/>
                    <a:gd name="T1" fmla="*/ 0 h 412"/>
                    <a:gd name="T2" fmla="*/ 246 w 246"/>
                    <a:gd name="T3" fmla="*/ 142 h 412"/>
                    <a:gd name="T4" fmla="*/ 246 w 246"/>
                    <a:gd name="T5" fmla="*/ 412 h 412"/>
                    <a:gd name="T6" fmla="*/ 0 w 246"/>
                    <a:gd name="T7" fmla="*/ 270 h 412"/>
                    <a:gd name="T8" fmla="*/ 0 w 246"/>
                    <a:gd name="T9" fmla="*/ 0 h 412"/>
                    <a:gd name="T10" fmla="*/ 0 60000 65536"/>
                    <a:gd name="T11" fmla="*/ 0 60000 65536"/>
                    <a:gd name="T12" fmla="*/ 0 60000 65536"/>
                    <a:gd name="T13" fmla="*/ 0 60000 65536"/>
                    <a:gd name="T14" fmla="*/ 0 60000 65536"/>
                    <a:gd name="T15" fmla="*/ 0 w 246"/>
                    <a:gd name="T16" fmla="*/ 0 h 412"/>
                    <a:gd name="T17" fmla="*/ 246 w 246"/>
                    <a:gd name="T18" fmla="*/ 412 h 412"/>
                  </a:gdLst>
                  <a:ahLst/>
                  <a:cxnLst>
                    <a:cxn ang="T10">
                      <a:pos x="T0" y="T1"/>
                    </a:cxn>
                    <a:cxn ang="T11">
                      <a:pos x="T2" y="T3"/>
                    </a:cxn>
                    <a:cxn ang="T12">
                      <a:pos x="T4" y="T5"/>
                    </a:cxn>
                    <a:cxn ang="T13">
                      <a:pos x="T6" y="T7"/>
                    </a:cxn>
                    <a:cxn ang="T14">
                      <a:pos x="T8" y="T9"/>
                    </a:cxn>
                  </a:cxnLst>
                  <a:rect l="T15" t="T16" r="T17" b="T18"/>
                  <a:pathLst>
                    <a:path w="246" h="412">
                      <a:moveTo>
                        <a:pt x="0" y="0"/>
                      </a:moveTo>
                      <a:lnTo>
                        <a:pt x="246" y="142"/>
                      </a:lnTo>
                      <a:lnTo>
                        <a:pt x="246" y="412"/>
                      </a:lnTo>
                      <a:lnTo>
                        <a:pt x="0" y="270"/>
                      </a:lnTo>
                      <a:lnTo>
                        <a:pt x="0" y="0"/>
                      </a:lnTo>
                      <a:close/>
                    </a:path>
                  </a:pathLst>
                </a:custGeom>
                <a:solidFill>
                  <a:srgbClr val="666666"/>
                </a:solidFill>
                <a:ln w="9525">
                  <a:noFill/>
                  <a:round/>
                  <a:headEnd/>
                  <a:tailEnd/>
                </a:ln>
              </p:spPr>
              <p:txBody>
                <a:bodyPr/>
                <a:lstStyle/>
                <a:p>
                  <a:endParaRPr lang="en-US"/>
                </a:p>
              </p:txBody>
            </p:sp>
            <p:sp>
              <p:nvSpPr>
                <p:cNvPr id="359" name="Freeform 21"/>
                <p:cNvSpPr>
                  <a:spLocks/>
                </p:cNvSpPr>
                <p:nvPr/>
              </p:nvSpPr>
              <p:spPr bwMode="auto">
                <a:xfrm>
                  <a:off x="1099" y="2135"/>
                  <a:ext cx="246" cy="412"/>
                </a:xfrm>
                <a:custGeom>
                  <a:avLst/>
                  <a:gdLst>
                    <a:gd name="T0" fmla="*/ 8 w 246"/>
                    <a:gd name="T1" fmla="*/ 6 h 412"/>
                    <a:gd name="T2" fmla="*/ 8 w 246"/>
                    <a:gd name="T3" fmla="*/ 260 h 412"/>
                    <a:gd name="T4" fmla="*/ 246 w 246"/>
                    <a:gd name="T5" fmla="*/ 398 h 412"/>
                    <a:gd name="T6" fmla="*/ 246 w 246"/>
                    <a:gd name="T7" fmla="*/ 412 h 412"/>
                    <a:gd name="T8" fmla="*/ 0 w 246"/>
                    <a:gd name="T9" fmla="*/ 270 h 412"/>
                    <a:gd name="T10" fmla="*/ 0 w 246"/>
                    <a:gd name="T11" fmla="*/ 0 h 412"/>
                    <a:gd name="T12" fmla="*/ 8 w 246"/>
                    <a:gd name="T13" fmla="*/ 6 h 412"/>
                    <a:gd name="T14" fmla="*/ 0 60000 65536"/>
                    <a:gd name="T15" fmla="*/ 0 60000 65536"/>
                    <a:gd name="T16" fmla="*/ 0 60000 65536"/>
                    <a:gd name="T17" fmla="*/ 0 60000 65536"/>
                    <a:gd name="T18" fmla="*/ 0 60000 65536"/>
                    <a:gd name="T19" fmla="*/ 0 60000 65536"/>
                    <a:gd name="T20" fmla="*/ 0 60000 65536"/>
                    <a:gd name="T21" fmla="*/ 0 w 246"/>
                    <a:gd name="T22" fmla="*/ 0 h 412"/>
                    <a:gd name="T23" fmla="*/ 246 w 246"/>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412">
                      <a:moveTo>
                        <a:pt x="8" y="6"/>
                      </a:moveTo>
                      <a:lnTo>
                        <a:pt x="8" y="260"/>
                      </a:lnTo>
                      <a:lnTo>
                        <a:pt x="246" y="398"/>
                      </a:lnTo>
                      <a:lnTo>
                        <a:pt x="246" y="412"/>
                      </a:lnTo>
                      <a:lnTo>
                        <a:pt x="0" y="270"/>
                      </a:lnTo>
                      <a:lnTo>
                        <a:pt x="0" y="0"/>
                      </a:lnTo>
                      <a:lnTo>
                        <a:pt x="8" y="6"/>
                      </a:lnTo>
                      <a:close/>
                    </a:path>
                  </a:pathLst>
                </a:custGeom>
                <a:solidFill>
                  <a:srgbClr val="FFFFFF"/>
                </a:solidFill>
                <a:ln w="9525">
                  <a:noFill/>
                  <a:round/>
                  <a:headEnd/>
                  <a:tailEnd/>
                </a:ln>
              </p:spPr>
              <p:txBody>
                <a:bodyPr/>
                <a:lstStyle/>
                <a:p>
                  <a:endParaRPr lang="en-US"/>
                </a:p>
              </p:txBody>
            </p:sp>
            <p:sp>
              <p:nvSpPr>
                <p:cNvPr id="360" name="Freeform 22"/>
                <p:cNvSpPr>
                  <a:spLocks/>
                </p:cNvSpPr>
                <p:nvPr/>
              </p:nvSpPr>
              <p:spPr bwMode="auto">
                <a:xfrm>
                  <a:off x="1135" y="2207"/>
                  <a:ext cx="188" cy="110"/>
                </a:xfrm>
                <a:custGeom>
                  <a:avLst/>
                  <a:gdLst>
                    <a:gd name="T0" fmla="*/ 2 w 188"/>
                    <a:gd name="T1" fmla="*/ 4 h 110"/>
                    <a:gd name="T2" fmla="*/ 0 w 188"/>
                    <a:gd name="T3" fmla="*/ 8 h 110"/>
                    <a:gd name="T4" fmla="*/ 4 w 188"/>
                    <a:gd name="T5" fmla="*/ 12 h 110"/>
                    <a:gd name="T6" fmla="*/ 180 w 188"/>
                    <a:gd name="T7" fmla="*/ 110 h 110"/>
                    <a:gd name="T8" fmla="*/ 184 w 188"/>
                    <a:gd name="T9" fmla="*/ 110 h 110"/>
                    <a:gd name="T10" fmla="*/ 188 w 188"/>
                    <a:gd name="T11" fmla="*/ 108 h 110"/>
                    <a:gd name="T12" fmla="*/ 188 w 188"/>
                    <a:gd name="T13" fmla="*/ 104 h 110"/>
                    <a:gd name="T14" fmla="*/ 184 w 188"/>
                    <a:gd name="T15" fmla="*/ 100 h 110"/>
                    <a:gd name="T16" fmla="*/ 10 w 188"/>
                    <a:gd name="T17" fmla="*/ 0 h 110"/>
                    <a:gd name="T18" fmla="*/ 4 w 188"/>
                    <a:gd name="T19" fmla="*/ 0 h 110"/>
                    <a:gd name="T20" fmla="*/ 2 w 188"/>
                    <a:gd name="T21" fmla="*/ 4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4"/>
                      </a:moveTo>
                      <a:lnTo>
                        <a:pt x="0" y="8"/>
                      </a:lnTo>
                      <a:lnTo>
                        <a:pt x="4" y="12"/>
                      </a:lnTo>
                      <a:lnTo>
                        <a:pt x="180" y="110"/>
                      </a:lnTo>
                      <a:lnTo>
                        <a:pt x="184" y="110"/>
                      </a:lnTo>
                      <a:lnTo>
                        <a:pt x="188" y="108"/>
                      </a:lnTo>
                      <a:lnTo>
                        <a:pt x="188" y="104"/>
                      </a:lnTo>
                      <a:lnTo>
                        <a:pt x="184" y="100"/>
                      </a:lnTo>
                      <a:lnTo>
                        <a:pt x="10" y="0"/>
                      </a:lnTo>
                      <a:lnTo>
                        <a:pt x="4" y="0"/>
                      </a:lnTo>
                      <a:lnTo>
                        <a:pt x="2" y="4"/>
                      </a:lnTo>
                      <a:close/>
                    </a:path>
                  </a:pathLst>
                </a:custGeom>
                <a:solidFill>
                  <a:srgbClr val="333333"/>
                </a:solidFill>
                <a:ln w="9525">
                  <a:noFill/>
                  <a:round/>
                  <a:headEnd/>
                  <a:tailEnd/>
                </a:ln>
              </p:spPr>
              <p:txBody>
                <a:bodyPr/>
                <a:lstStyle/>
                <a:p>
                  <a:endParaRPr lang="en-US"/>
                </a:p>
              </p:txBody>
            </p:sp>
            <p:sp>
              <p:nvSpPr>
                <p:cNvPr id="361" name="Freeform 23"/>
                <p:cNvSpPr>
                  <a:spLocks/>
                </p:cNvSpPr>
                <p:nvPr/>
              </p:nvSpPr>
              <p:spPr bwMode="auto">
                <a:xfrm>
                  <a:off x="1135" y="2277"/>
                  <a:ext cx="188" cy="110"/>
                </a:xfrm>
                <a:custGeom>
                  <a:avLst/>
                  <a:gdLst>
                    <a:gd name="T0" fmla="*/ 2 w 188"/>
                    <a:gd name="T1" fmla="*/ 2 h 110"/>
                    <a:gd name="T2" fmla="*/ 0 w 188"/>
                    <a:gd name="T3" fmla="*/ 6 h 110"/>
                    <a:gd name="T4" fmla="*/ 4 w 188"/>
                    <a:gd name="T5" fmla="*/ 10 h 110"/>
                    <a:gd name="T6" fmla="*/ 180 w 188"/>
                    <a:gd name="T7" fmla="*/ 110 h 110"/>
                    <a:gd name="T8" fmla="*/ 184 w 188"/>
                    <a:gd name="T9" fmla="*/ 110 h 110"/>
                    <a:gd name="T10" fmla="*/ 188 w 188"/>
                    <a:gd name="T11" fmla="*/ 106 h 110"/>
                    <a:gd name="T12" fmla="*/ 188 w 188"/>
                    <a:gd name="T13" fmla="*/ 102 h 110"/>
                    <a:gd name="T14" fmla="*/ 184 w 188"/>
                    <a:gd name="T15" fmla="*/ 98 h 110"/>
                    <a:gd name="T16" fmla="*/ 10 w 188"/>
                    <a:gd name="T17" fmla="*/ 0 h 110"/>
                    <a:gd name="T18" fmla="*/ 4 w 188"/>
                    <a:gd name="T19" fmla="*/ 0 h 110"/>
                    <a:gd name="T20" fmla="*/ 2 w 188"/>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2"/>
                      </a:moveTo>
                      <a:lnTo>
                        <a:pt x="0" y="6"/>
                      </a:lnTo>
                      <a:lnTo>
                        <a:pt x="4" y="10"/>
                      </a:lnTo>
                      <a:lnTo>
                        <a:pt x="180" y="110"/>
                      </a:lnTo>
                      <a:lnTo>
                        <a:pt x="184" y="110"/>
                      </a:lnTo>
                      <a:lnTo>
                        <a:pt x="188" y="106"/>
                      </a:lnTo>
                      <a:lnTo>
                        <a:pt x="188" y="102"/>
                      </a:lnTo>
                      <a:lnTo>
                        <a:pt x="184" y="98"/>
                      </a:lnTo>
                      <a:lnTo>
                        <a:pt x="10" y="0"/>
                      </a:lnTo>
                      <a:lnTo>
                        <a:pt x="4" y="0"/>
                      </a:lnTo>
                      <a:lnTo>
                        <a:pt x="2" y="2"/>
                      </a:lnTo>
                      <a:close/>
                    </a:path>
                  </a:pathLst>
                </a:custGeom>
                <a:solidFill>
                  <a:srgbClr val="333333"/>
                </a:solidFill>
                <a:ln w="9525">
                  <a:noFill/>
                  <a:round/>
                  <a:headEnd/>
                  <a:tailEnd/>
                </a:ln>
              </p:spPr>
              <p:txBody>
                <a:bodyPr/>
                <a:lstStyle/>
                <a:p>
                  <a:endParaRPr lang="en-US"/>
                </a:p>
              </p:txBody>
            </p:sp>
            <p:sp>
              <p:nvSpPr>
                <p:cNvPr id="362" name="Freeform 24"/>
                <p:cNvSpPr>
                  <a:spLocks/>
                </p:cNvSpPr>
                <p:nvPr/>
              </p:nvSpPr>
              <p:spPr bwMode="auto">
                <a:xfrm>
                  <a:off x="1183" y="2515"/>
                  <a:ext cx="64" cy="81"/>
                </a:xfrm>
                <a:custGeom>
                  <a:avLst/>
                  <a:gdLst>
                    <a:gd name="T0" fmla="*/ 64 w 64"/>
                    <a:gd name="T1" fmla="*/ 59 h 81"/>
                    <a:gd name="T2" fmla="*/ 62 w 64"/>
                    <a:gd name="T3" fmla="*/ 65 h 81"/>
                    <a:gd name="T4" fmla="*/ 60 w 64"/>
                    <a:gd name="T5" fmla="*/ 71 h 81"/>
                    <a:gd name="T6" fmla="*/ 58 w 64"/>
                    <a:gd name="T7" fmla="*/ 77 h 81"/>
                    <a:gd name="T8" fmla="*/ 54 w 64"/>
                    <a:gd name="T9" fmla="*/ 79 h 81"/>
                    <a:gd name="T10" fmla="*/ 50 w 64"/>
                    <a:gd name="T11" fmla="*/ 81 h 81"/>
                    <a:gd name="T12" fmla="*/ 44 w 64"/>
                    <a:gd name="T13" fmla="*/ 81 h 81"/>
                    <a:gd name="T14" fmla="*/ 38 w 64"/>
                    <a:gd name="T15" fmla="*/ 81 h 81"/>
                    <a:gd name="T16" fmla="*/ 32 w 64"/>
                    <a:gd name="T17" fmla="*/ 77 h 81"/>
                    <a:gd name="T18" fmla="*/ 26 w 64"/>
                    <a:gd name="T19" fmla="*/ 73 h 81"/>
                    <a:gd name="T20" fmla="*/ 20 w 64"/>
                    <a:gd name="T21" fmla="*/ 67 h 81"/>
                    <a:gd name="T22" fmla="*/ 10 w 64"/>
                    <a:gd name="T23" fmla="*/ 53 h 81"/>
                    <a:gd name="T24" fmla="*/ 2 w 64"/>
                    <a:gd name="T25" fmla="*/ 38 h 81"/>
                    <a:gd name="T26" fmla="*/ 0 w 64"/>
                    <a:gd name="T27" fmla="*/ 22 h 81"/>
                    <a:gd name="T28" fmla="*/ 0 w 64"/>
                    <a:gd name="T29" fmla="*/ 16 h 81"/>
                    <a:gd name="T30" fmla="*/ 2 w 64"/>
                    <a:gd name="T31" fmla="*/ 10 h 81"/>
                    <a:gd name="T32" fmla="*/ 6 w 64"/>
                    <a:gd name="T33" fmla="*/ 6 h 81"/>
                    <a:gd name="T34" fmla="*/ 10 w 64"/>
                    <a:gd name="T35" fmla="*/ 2 h 81"/>
                    <a:gd name="T36" fmla="*/ 14 w 64"/>
                    <a:gd name="T37" fmla="*/ 0 h 81"/>
                    <a:gd name="T38" fmla="*/ 20 w 64"/>
                    <a:gd name="T39" fmla="*/ 0 h 81"/>
                    <a:gd name="T40" fmla="*/ 26 w 64"/>
                    <a:gd name="T41" fmla="*/ 0 h 81"/>
                    <a:gd name="T42" fmla="*/ 32 w 64"/>
                    <a:gd name="T43" fmla="*/ 4 h 81"/>
                    <a:gd name="T44" fmla="*/ 38 w 64"/>
                    <a:gd name="T45" fmla="*/ 8 h 81"/>
                    <a:gd name="T46" fmla="*/ 44 w 64"/>
                    <a:gd name="T47" fmla="*/ 14 h 81"/>
                    <a:gd name="T48" fmla="*/ 54 w 64"/>
                    <a:gd name="T49" fmla="*/ 28 h 81"/>
                    <a:gd name="T50" fmla="*/ 60 w 64"/>
                    <a:gd name="T51" fmla="*/ 44 h 81"/>
                    <a:gd name="T52" fmla="*/ 64 w 64"/>
                    <a:gd name="T53" fmla="*/ 59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1"/>
                    <a:gd name="T83" fmla="*/ 64 w 64"/>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81">
                      <a:moveTo>
                        <a:pt x="64" y="59"/>
                      </a:moveTo>
                      <a:lnTo>
                        <a:pt x="62" y="65"/>
                      </a:lnTo>
                      <a:lnTo>
                        <a:pt x="60" y="71"/>
                      </a:lnTo>
                      <a:lnTo>
                        <a:pt x="58" y="77"/>
                      </a:lnTo>
                      <a:lnTo>
                        <a:pt x="54" y="79"/>
                      </a:lnTo>
                      <a:lnTo>
                        <a:pt x="50" y="81"/>
                      </a:lnTo>
                      <a:lnTo>
                        <a:pt x="44" y="81"/>
                      </a:lnTo>
                      <a:lnTo>
                        <a:pt x="38" y="81"/>
                      </a:lnTo>
                      <a:lnTo>
                        <a:pt x="32" y="77"/>
                      </a:lnTo>
                      <a:lnTo>
                        <a:pt x="26" y="73"/>
                      </a:lnTo>
                      <a:lnTo>
                        <a:pt x="20" y="67"/>
                      </a:lnTo>
                      <a:lnTo>
                        <a:pt x="10" y="53"/>
                      </a:lnTo>
                      <a:lnTo>
                        <a:pt x="2" y="38"/>
                      </a:lnTo>
                      <a:lnTo>
                        <a:pt x="0" y="22"/>
                      </a:lnTo>
                      <a:lnTo>
                        <a:pt x="0" y="16"/>
                      </a:lnTo>
                      <a:lnTo>
                        <a:pt x="2" y="10"/>
                      </a:lnTo>
                      <a:lnTo>
                        <a:pt x="6" y="6"/>
                      </a:lnTo>
                      <a:lnTo>
                        <a:pt x="10" y="2"/>
                      </a:lnTo>
                      <a:lnTo>
                        <a:pt x="14" y="0"/>
                      </a:lnTo>
                      <a:lnTo>
                        <a:pt x="20" y="0"/>
                      </a:lnTo>
                      <a:lnTo>
                        <a:pt x="26" y="0"/>
                      </a:lnTo>
                      <a:lnTo>
                        <a:pt x="32" y="4"/>
                      </a:lnTo>
                      <a:lnTo>
                        <a:pt x="38" y="8"/>
                      </a:lnTo>
                      <a:lnTo>
                        <a:pt x="44" y="14"/>
                      </a:lnTo>
                      <a:lnTo>
                        <a:pt x="54" y="28"/>
                      </a:lnTo>
                      <a:lnTo>
                        <a:pt x="60" y="44"/>
                      </a:lnTo>
                      <a:lnTo>
                        <a:pt x="64" y="59"/>
                      </a:lnTo>
                      <a:close/>
                    </a:path>
                  </a:pathLst>
                </a:custGeom>
                <a:solidFill>
                  <a:srgbClr val="333333"/>
                </a:solidFill>
                <a:ln w="9525">
                  <a:noFill/>
                  <a:round/>
                  <a:headEnd/>
                  <a:tailEnd/>
                </a:ln>
              </p:spPr>
              <p:txBody>
                <a:bodyPr/>
                <a:lstStyle/>
                <a:p>
                  <a:endParaRPr lang="en-US"/>
                </a:p>
              </p:txBody>
            </p:sp>
            <p:sp>
              <p:nvSpPr>
                <p:cNvPr id="363" name="Freeform 25"/>
                <p:cNvSpPr>
                  <a:spLocks/>
                </p:cNvSpPr>
                <p:nvPr/>
              </p:nvSpPr>
              <p:spPr bwMode="auto">
                <a:xfrm>
                  <a:off x="1125" y="2732"/>
                  <a:ext cx="198" cy="138"/>
                </a:xfrm>
                <a:custGeom>
                  <a:avLst/>
                  <a:gdLst>
                    <a:gd name="T0" fmla="*/ 18 w 198"/>
                    <a:gd name="T1" fmla="*/ 2 h 138"/>
                    <a:gd name="T2" fmla="*/ 12 w 198"/>
                    <a:gd name="T3" fmla="*/ 0 h 138"/>
                    <a:gd name="T4" fmla="*/ 6 w 198"/>
                    <a:gd name="T5" fmla="*/ 0 h 138"/>
                    <a:gd name="T6" fmla="*/ 2 w 198"/>
                    <a:gd name="T7" fmla="*/ 6 h 138"/>
                    <a:gd name="T8" fmla="*/ 0 w 198"/>
                    <a:gd name="T9" fmla="*/ 12 h 138"/>
                    <a:gd name="T10" fmla="*/ 2 w 198"/>
                    <a:gd name="T11" fmla="*/ 20 h 138"/>
                    <a:gd name="T12" fmla="*/ 6 w 198"/>
                    <a:gd name="T13" fmla="*/ 30 h 138"/>
                    <a:gd name="T14" fmla="*/ 12 w 198"/>
                    <a:gd name="T15" fmla="*/ 36 h 138"/>
                    <a:gd name="T16" fmla="*/ 18 w 198"/>
                    <a:gd name="T17" fmla="*/ 42 h 138"/>
                    <a:gd name="T18" fmla="*/ 182 w 198"/>
                    <a:gd name="T19" fmla="*/ 136 h 138"/>
                    <a:gd name="T20" fmla="*/ 188 w 198"/>
                    <a:gd name="T21" fmla="*/ 138 h 138"/>
                    <a:gd name="T22" fmla="*/ 194 w 198"/>
                    <a:gd name="T23" fmla="*/ 138 h 138"/>
                    <a:gd name="T24" fmla="*/ 198 w 198"/>
                    <a:gd name="T25" fmla="*/ 134 h 138"/>
                    <a:gd name="T26" fmla="*/ 198 w 198"/>
                    <a:gd name="T27" fmla="*/ 126 h 138"/>
                    <a:gd name="T28" fmla="*/ 198 w 198"/>
                    <a:gd name="T29" fmla="*/ 118 h 138"/>
                    <a:gd name="T30" fmla="*/ 194 w 198"/>
                    <a:gd name="T31" fmla="*/ 110 h 138"/>
                    <a:gd name="T32" fmla="*/ 188 w 198"/>
                    <a:gd name="T33" fmla="*/ 102 h 138"/>
                    <a:gd name="T34" fmla="*/ 182 w 198"/>
                    <a:gd name="T35" fmla="*/ 96 h 138"/>
                    <a:gd name="T36" fmla="*/ 18 w 198"/>
                    <a:gd name="T37" fmla="*/ 2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38"/>
                    <a:gd name="T59" fmla="*/ 198 w 198"/>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38">
                      <a:moveTo>
                        <a:pt x="18" y="2"/>
                      </a:moveTo>
                      <a:lnTo>
                        <a:pt x="12" y="0"/>
                      </a:lnTo>
                      <a:lnTo>
                        <a:pt x="6" y="0"/>
                      </a:lnTo>
                      <a:lnTo>
                        <a:pt x="2" y="6"/>
                      </a:lnTo>
                      <a:lnTo>
                        <a:pt x="0" y="12"/>
                      </a:lnTo>
                      <a:lnTo>
                        <a:pt x="2" y="20"/>
                      </a:lnTo>
                      <a:lnTo>
                        <a:pt x="6" y="30"/>
                      </a:lnTo>
                      <a:lnTo>
                        <a:pt x="12" y="36"/>
                      </a:lnTo>
                      <a:lnTo>
                        <a:pt x="18" y="42"/>
                      </a:lnTo>
                      <a:lnTo>
                        <a:pt x="182" y="136"/>
                      </a:lnTo>
                      <a:lnTo>
                        <a:pt x="188" y="138"/>
                      </a:lnTo>
                      <a:lnTo>
                        <a:pt x="194" y="138"/>
                      </a:lnTo>
                      <a:lnTo>
                        <a:pt x="198" y="134"/>
                      </a:lnTo>
                      <a:lnTo>
                        <a:pt x="198" y="126"/>
                      </a:lnTo>
                      <a:lnTo>
                        <a:pt x="198" y="118"/>
                      </a:lnTo>
                      <a:lnTo>
                        <a:pt x="194" y="110"/>
                      </a:lnTo>
                      <a:lnTo>
                        <a:pt x="188" y="102"/>
                      </a:lnTo>
                      <a:lnTo>
                        <a:pt x="182" y="96"/>
                      </a:lnTo>
                      <a:lnTo>
                        <a:pt x="18" y="2"/>
                      </a:lnTo>
                      <a:close/>
                    </a:path>
                  </a:pathLst>
                </a:custGeom>
                <a:solidFill>
                  <a:srgbClr val="666666"/>
                </a:solidFill>
                <a:ln w="9525">
                  <a:noFill/>
                  <a:round/>
                  <a:headEnd/>
                  <a:tailEnd/>
                </a:ln>
              </p:spPr>
              <p:txBody>
                <a:bodyPr/>
                <a:lstStyle/>
                <a:p>
                  <a:endParaRPr lang="en-US"/>
                </a:p>
              </p:txBody>
            </p:sp>
            <p:sp>
              <p:nvSpPr>
                <p:cNvPr id="364" name="Freeform 26"/>
                <p:cNvSpPr>
                  <a:spLocks/>
                </p:cNvSpPr>
                <p:nvPr/>
              </p:nvSpPr>
              <p:spPr bwMode="auto">
                <a:xfrm>
                  <a:off x="1085" y="1736"/>
                  <a:ext cx="843" cy="491"/>
                </a:xfrm>
                <a:custGeom>
                  <a:avLst/>
                  <a:gdLst>
                    <a:gd name="T0" fmla="*/ 829 w 843"/>
                    <a:gd name="T1" fmla="*/ 153 h 491"/>
                    <a:gd name="T2" fmla="*/ 573 w 843"/>
                    <a:gd name="T3" fmla="*/ 6 h 491"/>
                    <a:gd name="T4" fmla="*/ 565 w 843"/>
                    <a:gd name="T5" fmla="*/ 2 h 491"/>
                    <a:gd name="T6" fmla="*/ 553 w 843"/>
                    <a:gd name="T7" fmla="*/ 0 h 491"/>
                    <a:gd name="T8" fmla="*/ 543 w 843"/>
                    <a:gd name="T9" fmla="*/ 2 h 491"/>
                    <a:gd name="T10" fmla="*/ 533 w 843"/>
                    <a:gd name="T11" fmla="*/ 6 h 491"/>
                    <a:gd name="T12" fmla="*/ 14 w 843"/>
                    <a:gd name="T13" fmla="*/ 305 h 491"/>
                    <a:gd name="T14" fmla="*/ 6 w 843"/>
                    <a:gd name="T15" fmla="*/ 311 h 491"/>
                    <a:gd name="T16" fmla="*/ 0 w 843"/>
                    <a:gd name="T17" fmla="*/ 321 h 491"/>
                    <a:gd name="T18" fmla="*/ 290 w 843"/>
                    <a:gd name="T19" fmla="*/ 491 h 491"/>
                    <a:gd name="T20" fmla="*/ 843 w 843"/>
                    <a:gd name="T21" fmla="*/ 167 h 491"/>
                    <a:gd name="T22" fmla="*/ 837 w 843"/>
                    <a:gd name="T23" fmla="*/ 159 h 491"/>
                    <a:gd name="T24" fmla="*/ 829 w 843"/>
                    <a:gd name="T25" fmla="*/ 153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491"/>
                    <a:gd name="T41" fmla="*/ 843 w 84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491">
                      <a:moveTo>
                        <a:pt x="829" y="153"/>
                      </a:moveTo>
                      <a:lnTo>
                        <a:pt x="573" y="6"/>
                      </a:lnTo>
                      <a:lnTo>
                        <a:pt x="565" y="2"/>
                      </a:lnTo>
                      <a:lnTo>
                        <a:pt x="553" y="0"/>
                      </a:lnTo>
                      <a:lnTo>
                        <a:pt x="543" y="2"/>
                      </a:lnTo>
                      <a:lnTo>
                        <a:pt x="533" y="6"/>
                      </a:lnTo>
                      <a:lnTo>
                        <a:pt x="14" y="305"/>
                      </a:lnTo>
                      <a:lnTo>
                        <a:pt x="6" y="311"/>
                      </a:lnTo>
                      <a:lnTo>
                        <a:pt x="0" y="321"/>
                      </a:lnTo>
                      <a:lnTo>
                        <a:pt x="290" y="491"/>
                      </a:lnTo>
                      <a:lnTo>
                        <a:pt x="843" y="167"/>
                      </a:lnTo>
                      <a:lnTo>
                        <a:pt x="837" y="159"/>
                      </a:lnTo>
                      <a:lnTo>
                        <a:pt x="829" y="153"/>
                      </a:lnTo>
                      <a:close/>
                    </a:path>
                  </a:pathLst>
                </a:custGeom>
                <a:solidFill>
                  <a:srgbClr val="E3E3E2"/>
                </a:solidFill>
                <a:ln w="9525">
                  <a:noFill/>
                  <a:round/>
                  <a:headEnd/>
                  <a:tailEnd/>
                </a:ln>
              </p:spPr>
              <p:txBody>
                <a:bodyPr/>
                <a:lstStyle/>
                <a:p>
                  <a:endParaRPr lang="en-US"/>
                </a:p>
              </p:txBody>
            </p:sp>
            <p:sp>
              <p:nvSpPr>
                <p:cNvPr id="365" name="Freeform 27"/>
                <p:cNvSpPr>
                  <a:spLocks/>
                </p:cNvSpPr>
                <p:nvPr/>
              </p:nvSpPr>
              <p:spPr bwMode="auto">
                <a:xfrm>
                  <a:off x="1375" y="1903"/>
                  <a:ext cx="559" cy="1049"/>
                </a:xfrm>
                <a:custGeom>
                  <a:avLst/>
                  <a:gdLst>
                    <a:gd name="T0" fmla="*/ 0 w 559"/>
                    <a:gd name="T1" fmla="*/ 324 h 1049"/>
                    <a:gd name="T2" fmla="*/ 0 w 559"/>
                    <a:gd name="T3" fmla="*/ 1049 h 1049"/>
                    <a:gd name="T4" fmla="*/ 10 w 559"/>
                    <a:gd name="T5" fmla="*/ 1047 h 1049"/>
                    <a:gd name="T6" fmla="*/ 20 w 559"/>
                    <a:gd name="T7" fmla="*/ 1043 h 1049"/>
                    <a:gd name="T8" fmla="*/ 539 w 559"/>
                    <a:gd name="T9" fmla="*/ 743 h 1049"/>
                    <a:gd name="T10" fmla="*/ 547 w 559"/>
                    <a:gd name="T11" fmla="*/ 737 h 1049"/>
                    <a:gd name="T12" fmla="*/ 553 w 559"/>
                    <a:gd name="T13" fmla="*/ 727 h 1049"/>
                    <a:gd name="T14" fmla="*/ 557 w 559"/>
                    <a:gd name="T15" fmla="*/ 717 h 1049"/>
                    <a:gd name="T16" fmla="*/ 559 w 559"/>
                    <a:gd name="T17" fmla="*/ 709 h 1049"/>
                    <a:gd name="T18" fmla="*/ 559 w 559"/>
                    <a:gd name="T19" fmla="*/ 20 h 1049"/>
                    <a:gd name="T20" fmla="*/ 557 w 559"/>
                    <a:gd name="T21" fmla="*/ 10 h 1049"/>
                    <a:gd name="T22" fmla="*/ 553 w 559"/>
                    <a:gd name="T23" fmla="*/ 0 h 1049"/>
                    <a:gd name="T24" fmla="*/ 0 w 559"/>
                    <a:gd name="T25" fmla="*/ 324 h 10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1049"/>
                    <a:gd name="T41" fmla="*/ 559 w 559"/>
                    <a:gd name="T42" fmla="*/ 1049 h 10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1049">
                      <a:moveTo>
                        <a:pt x="0" y="324"/>
                      </a:moveTo>
                      <a:lnTo>
                        <a:pt x="0" y="1049"/>
                      </a:lnTo>
                      <a:lnTo>
                        <a:pt x="10" y="1047"/>
                      </a:lnTo>
                      <a:lnTo>
                        <a:pt x="20" y="1043"/>
                      </a:lnTo>
                      <a:lnTo>
                        <a:pt x="539" y="743"/>
                      </a:lnTo>
                      <a:lnTo>
                        <a:pt x="547" y="737"/>
                      </a:lnTo>
                      <a:lnTo>
                        <a:pt x="553" y="727"/>
                      </a:lnTo>
                      <a:lnTo>
                        <a:pt x="557" y="717"/>
                      </a:lnTo>
                      <a:lnTo>
                        <a:pt x="559" y="709"/>
                      </a:lnTo>
                      <a:lnTo>
                        <a:pt x="559" y="20"/>
                      </a:lnTo>
                      <a:lnTo>
                        <a:pt x="557" y="10"/>
                      </a:lnTo>
                      <a:lnTo>
                        <a:pt x="553" y="0"/>
                      </a:lnTo>
                      <a:lnTo>
                        <a:pt x="0" y="324"/>
                      </a:lnTo>
                      <a:close/>
                    </a:path>
                  </a:pathLst>
                </a:custGeom>
                <a:solidFill>
                  <a:srgbClr val="666666"/>
                </a:solidFill>
                <a:ln w="9525">
                  <a:noFill/>
                  <a:round/>
                  <a:headEnd/>
                  <a:tailEnd/>
                </a:ln>
              </p:spPr>
              <p:txBody>
                <a:bodyPr/>
                <a:lstStyle/>
                <a:p>
                  <a:endParaRPr lang="en-US"/>
                </a:p>
              </p:txBody>
            </p:sp>
          </p:grpSp>
          <p:cxnSp>
            <p:nvCxnSpPr>
              <p:cNvPr id="389" name="Straight Connector 388"/>
              <p:cNvCxnSpPr/>
              <p:nvPr/>
            </p:nvCxnSpPr>
            <p:spPr bwMode="auto">
              <a:xfrm>
                <a:off x="1507305" y="4735288"/>
                <a:ext cx="960120" cy="60960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nvGrpSpPr>
              <p:cNvPr id="13" name="Group 33"/>
              <p:cNvGrpSpPr>
                <a:grpSpLocks noChangeAspect="1"/>
              </p:cNvGrpSpPr>
              <p:nvPr/>
            </p:nvGrpSpPr>
            <p:grpSpPr bwMode="auto">
              <a:xfrm>
                <a:off x="513983" y="5249455"/>
                <a:ext cx="302349" cy="511804"/>
                <a:chOff x="4571" y="1752"/>
                <a:chExt cx="496" cy="812"/>
              </a:xfrm>
            </p:grpSpPr>
            <p:sp>
              <p:nvSpPr>
                <p:cNvPr id="400"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401" name="Freeform 35"/>
                <p:cNvSpPr>
                  <a:spLocks noEditPoints="1"/>
                </p:cNvSpPr>
                <p:nvPr/>
              </p:nvSpPr>
              <p:spPr bwMode="auto">
                <a:xfrm>
                  <a:off x="4573" y="1752"/>
                  <a:ext cx="494" cy="812"/>
                </a:xfrm>
                <a:custGeom>
                  <a:avLst/>
                  <a:gdLst>
                    <a:gd name="T0" fmla="*/ 860 w 209"/>
                    <a:gd name="T1" fmla="*/ 819 h 344"/>
                    <a:gd name="T2" fmla="*/ 643 w 209"/>
                    <a:gd name="T3" fmla="*/ 61 h 344"/>
                    <a:gd name="T4" fmla="*/ 312 w 209"/>
                    <a:gd name="T5" fmla="*/ 90 h 344"/>
                    <a:gd name="T6" fmla="*/ 312 w 209"/>
                    <a:gd name="T7" fmla="*/ 90 h 344"/>
                    <a:gd name="T8" fmla="*/ 324 w 209"/>
                    <a:gd name="T9" fmla="*/ 123 h 344"/>
                    <a:gd name="T10" fmla="*/ 307 w 209"/>
                    <a:gd name="T11" fmla="*/ 111 h 344"/>
                    <a:gd name="T12" fmla="*/ 213 w 209"/>
                    <a:gd name="T13" fmla="*/ 307 h 344"/>
                    <a:gd name="T14" fmla="*/ 352 w 209"/>
                    <a:gd name="T15" fmla="*/ 675 h 344"/>
                    <a:gd name="T16" fmla="*/ 286 w 209"/>
                    <a:gd name="T17" fmla="*/ 692 h 344"/>
                    <a:gd name="T18" fmla="*/ 213 w 209"/>
                    <a:gd name="T19" fmla="*/ 753 h 344"/>
                    <a:gd name="T20" fmla="*/ 206 w 209"/>
                    <a:gd name="T21" fmla="*/ 774 h 344"/>
                    <a:gd name="T22" fmla="*/ 189 w 209"/>
                    <a:gd name="T23" fmla="*/ 770 h 344"/>
                    <a:gd name="T24" fmla="*/ 0 w 209"/>
                    <a:gd name="T25" fmla="*/ 1298 h 344"/>
                    <a:gd name="T26" fmla="*/ 1049 w 209"/>
                    <a:gd name="T27" fmla="*/ 1912 h 344"/>
                    <a:gd name="T28" fmla="*/ 1156 w 209"/>
                    <a:gd name="T29" fmla="*/ 1860 h 344"/>
                    <a:gd name="T30" fmla="*/ 778 w 209"/>
                    <a:gd name="T31" fmla="*/ 840 h 344"/>
                    <a:gd name="T32" fmla="*/ 778 w 209"/>
                    <a:gd name="T33" fmla="*/ 864 h 344"/>
                    <a:gd name="T34" fmla="*/ 1049 w 209"/>
                    <a:gd name="T35" fmla="*/ 1884 h 344"/>
                    <a:gd name="T36" fmla="*/ 21 w 209"/>
                    <a:gd name="T37" fmla="*/ 1286 h 344"/>
                    <a:gd name="T38" fmla="*/ 213 w 209"/>
                    <a:gd name="T39" fmla="*/ 774 h 344"/>
                    <a:gd name="T40" fmla="*/ 196 w 209"/>
                    <a:gd name="T41" fmla="*/ 746 h 344"/>
                    <a:gd name="T42" fmla="*/ 189 w 209"/>
                    <a:gd name="T43" fmla="*/ 746 h 344"/>
                    <a:gd name="T44" fmla="*/ 206 w 209"/>
                    <a:gd name="T45" fmla="*/ 774 h 344"/>
                    <a:gd name="T46" fmla="*/ 369 w 209"/>
                    <a:gd name="T47" fmla="*/ 696 h 344"/>
                    <a:gd name="T48" fmla="*/ 381 w 209"/>
                    <a:gd name="T49" fmla="*/ 668 h 344"/>
                    <a:gd name="T50" fmla="*/ 329 w 209"/>
                    <a:gd name="T51" fmla="*/ 123 h 344"/>
                    <a:gd name="T52" fmla="*/ 312 w 209"/>
                    <a:gd name="T53" fmla="*/ 90 h 344"/>
                    <a:gd name="T54" fmla="*/ 329 w 209"/>
                    <a:gd name="T55" fmla="*/ 123 h 344"/>
                    <a:gd name="T56" fmla="*/ 329 w 209"/>
                    <a:gd name="T57" fmla="*/ 118 h 344"/>
                    <a:gd name="T58" fmla="*/ 626 w 209"/>
                    <a:gd name="T59" fmla="*/ 90 h 344"/>
                    <a:gd name="T60" fmla="*/ 844 w 209"/>
                    <a:gd name="T61" fmla="*/ 791 h 344"/>
                    <a:gd name="T62" fmla="*/ 754 w 209"/>
                    <a:gd name="T63" fmla="*/ 852 h 344"/>
                    <a:gd name="T64" fmla="*/ 1135 w 209"/>
                    <a:gd name="T65" fmla="*/ 18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402" name="Freeform 36"/>
                <p:cNvSpPr>
                  <a:spLocks/>
                </p:cNvSpPr>
                <p:nvPr/>
              </p:nvSpPr>
              <p:spPr bwMode="auto">
                <a:xfrm>
                  <a:off x="4658" y="2035"/>
                  <a:ext cx="137" cy="38"/>
                </a:xfrm>
                <a:custGeom>
                  <a:avLst/>
                  <a:gdLst>
                    <a:gd name="T0" fmla="*/ 0 w 58"/>
                    <a:gd name="T1" fmla="*/ 90 h 16"/>
                    <a:gd name="T2" fmla="*/ 90 w 58"/>
                    <a:gd name="T3" fmla="*/ 40 h 16"/>
                    <a:gd name="T4" fmla="*/ 324 w 58"/>
                    <a:gd name="T5" fmla="*/ 33 h 16"/>
                    <a:gd name="T6" fmla="*/ 234 w 58"/>
                    <a:gd name="T7" fmla="*/ 90 h 16"/>
                    <a:gd name="T8" fmla="*/ 0 w 58"/>
                    <a:gd name="T9" fmla="*/ 90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403" name="Freeform 37"/>
                <p:cNvSpPr>
                  <a:spLocks/>
                </p:cNvSpPr>
                <p:nvPr/>
              </p:nvSpPr>
              <p:spPr bwMode="auto">
                <a:xfrm>
                  <a:off x="4845" y="2101"/>
                  <a:ext cx="215" cy="456"/>
                </a:xfrm>
                <a:custGeom>
                  <a:avLst/>
                  <a:gdLst>
                    <a:gd name="T0" fmla="*/ 0 w 91"/>
                    <a:gd name="T1" fmla="*/ 50 h 193"/>
                    <a:gd name="T2" fmla="*/ 90 w 91"/>
                    <a:gd name="T3" fmla="*/ 0 h 193"/>
                    <a:gd name="T4" fmla="*/ 508 w 91"/>
                    <a:gd name="T5" fmla="*/ 1021 h 193"/>
                    <a:gd name="T6" fmla="*/ 413 w 91"/>
                    <a:gd name="T7" fmla="*/ 1077 h 193"/>
                    <a:gd name="T8" fmla="*/ 0 w 91"/>
                    <a:gd name="T9" fmla="*/ 50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404" name="Freeform 38"/>
                <p:cNvSpPr>
                  <a:spLocks/>
                </p:cNvSpPr>
                <p:nvPr/>
              </p:nvSpPr>
              <p:spPr bwMode="auto">
                <a:xfrm>
                  <a:off x="4708" y="1761"/>
                  <a:ext cx="262" cy="354"/>
                </a:xfrm>
                <a:custGeom>
                  <a:avLst/>
                  <a:gdLst>
                    <a:gd name="T0" fmla="*/ 312 w 111"/>
                    <a:gd name="T1" fmla="*/ 50 h 150"/>
                    <a:gd name="T2" fmla="*/ 94 w 111"/>
                    <a:gd name="T3" fmla="*/ 33 h 150"/>
                    <a:gd name="T4" fmla="*/ 0 w 111"/>
                    <a:gd name="T5" fmla="*/ 83 h 150"/>
                    <a:gd name="T6" fmla="*/ 222 w 111"/>
                    <a:gd name="T7" fmla="*/ 106 h 150"/>
                    <a:gd name="T8" fmla="*/ 529 w 111"/>
                    <a:gd name="T9" fmla="*/ 635 h 150"/>
                    <a:gd name="T10" fmla="*/ 439 w 111"/>
                    <a:gd name="T11" fmla="*/ 835 h 150"/>
                    <a:gd name="T12" fmla="*/ 529 w 111"/>
                    <a:gd name="T13" fmla="*/ 779 h 150"/>
                    <a:gd name="T14" fmla="*/ 618 w 111"/>
                    <a:gd name="T15" fmla="*/ 585 h 150"/>
                    <a:gd name="T16" fmla="*/ 312 w 111"/>
                    <a:gd name="T17" fmla="*/ 5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405" name="Freeform 39"/>
                <p:cNvSpPr>
                  <a:spLocks/>
                </p:cNvSpPr>
                <p:nvPr/>
              </p:nvSpPr>
              <p:spPr bwMode="auto">
                <a:xfrm>
                  <a:off x="4580" y="1763"/>
                  <a:ext cx="440" cy="794"/>
                </a:xfrm>
                <a:custGeom>
                  <a:avLst/>
                  <a:gdLst>
                    <a:gd name="T0" fmla="*/ 525 w 186"/>
                    <a:gd name="T1" fmla="*/ 102 h 336"/>
                    <a:gd name="T2" fmla="*/ 833 w 186"/>
                    <a:gd name="T3" fmla="*/ 631 h 336"/>
                    <a:gd name="T4" fmla="*/ 627 w 186"/>
                    <a:gd name="T5" fmla="*/ 848 h 336"/>
                    <a:gd name="T6" fmla="*/ 1041 w 186"/>
                    <a:gd name="T7" fmla="*/ 1876 h 336"/>
                    <a:gd name="T8" fmla="*/ 0 w 186"/>
                    <a:gd name="T9" fmla="*/ 1274 h 336"/>
                    <a:gd name="T10" fmla="*/ 419 w 186"/>
                    <a:gd name="T11" fmla="*/ 733 h 336"/>
                    <a:gd name="T12" fmla="*/ 213 w 186"/>
                    <a:gd name="T13" fmla="*/ 279 h 336"/>
                    <a:gd name="T14" fmla="*/ 525 w 186"/>
                    <a:gd name="T15" fmla="*/ 102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endParaRPr lang="en-US"/>
                </a:p>
              </p:txBody>
            </p:sp>
            <p:sp>
              <p:nvSpPr>
                <p:cNvPr id="406" name="Freeform 40"/>
                <p:cNvSpPr>
                  <a:spLocks/>
                </p:cNvSpPr>
                <p:nvPr/>
              </p:nvSpPr>
              <p:spPr bwMode="auto">
                <a:xfrm>
                  <a:off x="4734" y="1974"/>
                  <a:ext cx="144" cy="104"/>
                </a:xfrm>
                <a:custGeom>
                  <a:avLst/>
                  <a:gdLst>
                    <a:gd name="T0" fmla="*/ 323 w 61"/>
                    <a:gd name="T1" fmla="*/ 180 h 44"/>
                    <a:gd name="T2" fmla="*/ 335 w 61"/>
                    <a:gd name="T3" fmla="*/ 184 h 44"/>
                    <a:gd name="T4" fmla="*/ 335 w 61"/>
                    <a:gd name="T5" fmla="*/ 213 h 44"/>
                    <a:gd name="T6" fmla="*/ 172 w 61"/>
                    <a:gd name="T7" fmla="*/ 206 h 44"/>
                    <a:gd name="T8" fmla="*/ 5 w 61"/>
                    <a:gd name="T9" fmla="*/ 21 h 44"/>
                    <a:gd name="T10" fmla="*/ 12 w 61"/>
                    <a:gd name="T11" fmla="*/ 0 h 44"/>
                    <a:gd name="T12" fmla="*/ 17 w 61"/>
                    <a:gd name="T13" fmla="*/ 0 h 44"/>
                    <a:gd name="T14" fmla="*/ 33 w 61"/>
                    <a:gd name="T15" fmla="*/ 12 h 44"/>
                    <a:gd name="T16" fmla="*/ 172 w 61"/>
                    <a:gd name="T17" fmla="*/ 173 h 44"/>
                    <a:gd name="T18" fmla="*/ 312 w 61"/>
                    <a:gd name="T19" fmla="*/ 180 h 44"/>
                    <a:gd name="T20" fmla="*/ 323 w 61"/>
                    <a:gd name="T21" fmla="*/ 18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p>
              </p:txBody>
            </p:sp>
            <p:sp>
              <p:nvSpPr>
                <p:cNvPr id="407"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p>
              </p:txBody>
            </p:sp>
          </p:grpSp>
          <p:grpSp>
            <p:nvGrpSpPr>
              <p:cNvPr id="14" name="Group 33"/>
              <p:cNvGrpSpPr>
                <a:grpSpLocks noChangeAspect="1"/>
              </p:cNvGrpSpPr>
              <p:nvPr/>
            </p:nvGrpSpPr>
            <p:grpSpPr bwMode="auto">
              <a:xfrm>
                <a:off x="701478" y="5518373"/>
                <a:ext cx="357771" cy="605621"/>
                <a:chOff x="4571" y="1752"/>
                <a:chExt cx="496" cy="812"/>
              </a:xfrm>
            </p:grpSpPr>
            <p:sp>
              <p:nvSpPr>
                <p:cNvPr id="409"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410" name="Freeform 35"/>
                <p:cNvSpPr>
                  <a:spLocks noEditPoints="1"/>
                </p:cNvSpPr>
                <p:nvPr/>
              </p:nvSpPr>
              <p:spPr bwMode="auto">
                <a:xfrm>
                  <a:off x="4573" y="1752"/>
                  <a:ext cx="494" cy="812"/>
                </a:xfrm>
                <a:custGeom>
                  <a:avLst/>
                  <a:gdLst>
                    <a:gd name="T0" fmla="*/ 860 w 209"/>
                    <a:gd name="T1" fmla="*/ 819 h 344"/>
                    <a:gd name="T2" fmla="*/ 643 w 209"/>
                    <a:gd name="T3" fmla="*/ 61 h 344"/>
                    <a:gd name="T4" fmla="*/ 312 w 209"/>
                    <a:gd name="T5" fmla="*/ 90 h 344"/>
                    <a:gd name="T6" fmla="*/ 312 w 209"/>
                    <a:gd name="T7" fmla="*/ 90 h 344"/>
                    <a:gd name="T8" fmla="*/ 324 w 209"/>
                    <a:gd name="T9" fmla="*/ 123 h 344"/>
                    <a:gd name="T10" fmla="*/ 307 w 209"/>
                    <a:gd name="T11" fmla="*/ 111 h 344"/>
                    <a:gd name="T12" fmla="*/ 213 w 209"/>
                    <a:gd name="T13" fmla="*/ 307 h 344"/>
                    <a:gd name="T14" fmla="*/ 352 w 209"/>
                    <a:gd name="T15" fmla="*/ 675 h 344"/>
                    <a:gd name="T16" fmla="*/ 286 w 209"/>
                    <a:gd name="T17" fmla="*/ 692 h 344"/>
                    <a:gd name="T18" fmla="*/ 213 w 209"/>
                    <a:gd name="T19" fmla="*/ 753 h 344"/>
                    <a:gd name="T20" fmla="*/ 206 w 209"/>
                    <a:gd name="T21" fmla="*/ 774 h 344"/>
                    <a:gd name="T22" fmla="*/ 189 w 209"/>
                    <a:gd name="T23" fmla="*/ 770 h 344"/>
                    <a:gd name="T24" fmla="*/ 0 w 209"/>
                    <a:gd name="T25" fmla="*/ 1298 h 344"/>
                    <a:gd name="T26" fmla="*/ 1049 w 209"/>
                    <a:gd name="T27" fmla="*/ 1912 h 344"/>
                    <a:gd name="T28" fmla="*/ 1156 w 209"/>
                    <a:gd name="T29" fmla="*/ 1860 h 344"/>
                    <a:gd name="T30" fmla="*/ 778 w 209"/>
                    <a:gd name="T31" fmla="*/ 840 h 344"/>
                    <a:gd name="T32" fmla="*/ 778 w 209"/>
                    <a:gd name="T33" fmla="*/ 864 h 344"/>
                    <a:gd name="T34" fmla="*/ 1049 w 209"/>
                    <a:gd name="T35" fmla="*/ 1884 h 344"/>
                    <a:gd name="T36" fmla="*/ 21 w 209"/>
                    <a:gd name="T37" fmla="*/ 1286 h 344"/>
                    <a:gd name="T38" fmla="*/ 213 w 209"/>
                    <a:gd name="T39" fmla="*/ 774 h 344"/>
                    <a:gd name="T40" fmla="*/ 196 w 209"/>
                    <a:gd name="T41" fmla="*/ 746 h 344"/>
                    <a:gd name="T42" fmla="*/ 189 w 209"/>
                    <a:gd name="T43" fmla="*/ 746 h 344"/>
                    <a:gd name="T44" fmla="*/ 206 w 209"/>
                    <a:gd name="T45" fmla="*/ 774 h 344"/>
                    <a:gd name="T46" fmla="*/ 369 w 209"/>
                    <a:gd name="T47" fmla="*/ 696 h 344"/>
                    <a:gd name="T48" fmla="*/ 381 w 209"/>
                    <a:gd name="T49" fmla="*/ 668 h 344"/>
                    <a:gd name="T50" fmla="*/ 329 w 209"/>
                    <a:gd name="T51" fmla="*/ 123 h 344"/>
                    <a:gd name="T52" fmla="*/ 312 w 209"/>
                    <a:gd name="T53" fmla="*/ 90 h 344"/>
                    <a:gd name="T54" fmla="*/ 329 w 209"/>
                    <a:gd name="T55" fmla="*/ 123 h 344"/>
                    <a:gd name="T56" fmla="*/ 329 w 209"/>
                    <a:gd name="T57" fmla="*/ 118 h 344"/>
                    <a:gd name="T58" fmla="*/ 626 w 209"/>
                    <a:gd name="T59" fmla="*/ 90 h 344"/>
                    <a:gd name="T60" fmla="*/ 844 w 209"/>
                    <a:gd name="T61" fmla="*/ 791 h 344"/>
                    <a:gd name="T62" fmla="*/ 754 w 209"/>
                    <a:gd name="T63" fmla="*/ 852 h 344"/>
                    <a:gd name="T64" fmla="*/ 1135 w 209"/>
                    <a:gd name="T65" fmla="*/ 18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411" name="Freeform 36"/>
                <p:cNvSpPr>
                  <a:spLocks/>
                </p:cNvSpPr>
                <p:nvPr/>
              </p:nvSpPr>
              <p:spPr bwMode="auto">
                <a:xfrm>
                  <a:off x="4658" y="2035"/>
                  <a:ext cx="137" cy="38"/>
                </a:xfrm>
                <a:custGeom>
                  <a:avLst/>
                  <a:gdLst>
                    <a:gd name="T0" fmla="*/ 0 w 58"/>
                    <a:gd name="T1" fmla="*/ 90 h 16"/>
                    <a:gd name="T2" fmla="*/ 90 w 58"/>
                    <a:gd name="T3" fmla="*/ 40 h 16"/>
                    <a:gd name="T4" fmla="*/ 324 w 58"/>
                    <a:gd name="T5" fmla="*/ 33 h 16"/>
                    <a:gd name="T6" fmla="*/ 234 w 58"/>
                    <a:gd name="T7" fmla="*/ 90 h 16"/>
                    <a:gd name="T8" fmla="*/ 0 w 58"/>
                    <a:gd name="T9" fmla="*/ 90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412" name="Freeform 37"/>
                <p:cNvSpPr>
                  <a:spLocks/>
                </p:cNvSpPr>
                <p:nvPr/>
              </p:nvSpPr>
              <p:spPr bwMode="auto">
                <a:xfrm>
                  <a:off x="4845" y="2101"/>
                  <a:ext cx="215" cy="456"/>
                </a:xfrm>
                <a:custGeom>
                  <a:avLst/>
                  <a:gdLst>
                    <a:gd name="T0" fmla="*/ 0 w 91"/>
                    <a:gd name="T1" fmla="*/ 50 h 193"/>
                    <a:gd name="T2" fmla="*/ 90 w 91"/>
                    <a:gd name="T3" fmla="*/ 0 h 193"/>
                    <a:gd name="T4" fmla="*/ 508 w 91"/>
                    <a:gd name="T5" fmla="*/ 1021 h 193"/>
                    <a:gd name="T6" fmla="*/ 413 w 91"/>
                    <a:gd name="T7" fmla="*/ 1077 h 193"/>
                    <a:gd name="T8" fmla="*/ 0 w 91"/>
                    <a:gd name="T9" fmla="*/ 50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413" name="Freeform 38"/>
                <p:cNvSpPr>
                  <a:spLocks/>
                </p:cNvSpPr>
                <p:nvPr/>
              </p:nvSpPr>
              <p:spPr bwMode="auto">
                <a:xfrm>
                  <a:off x="4708" y="1761"/>
                  <a:ext cx="262" cy="354"/>
                </a:xfrm>
                <a:custGeom>
                  <a:avLst/>
                  <a:gdLst>
                    <a:gd name="T0" fmla="*/ 312 w 111"/>
                    <a:gd name="T1" fmla="*/ 50 h 150"/>
                    <a:gd name="T2" fmla="*/ 94 w 111"/>
                    <a:gd name="T3" fmla="*/ 33 h 150"/>
                    <a:gd name="T4" fmla="*/ 0 w 111"/>
                    <a:gd name="T5" fmla="*/ 83 h 150"/>
                    <a:gd name="T6" fmla="*/ 222 w 111"/>
                    <a:gd name="T7" fmla="*/ 106 h 150"/>
                    <a:gd name="T8" fmla="*/ 529 w 111"/>
                    <a:gd name="T9" fmla="*/ 635 h 150"/>
                    <a:gd name="T10" fmla="*/ 439 w 111"/>
                    <a:gd name="T11" fmla="*/ 835 h 150"/>
                    <a:gd name="T12" fmla="*/ 529 w 111"/>
                    <a:gd name="T13" fmla="*/ 779 h 150"/>
                    <a:gd name="T14" fmla="*/ 618 w 111"/>
                    <a:gd name="T15" fmla="*/ 585 h 150"/>
                    <a:gd name="T16" fmla="*/ 312 w 111"/>
                    <a:gd name="T17" fmla="*/ 5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414" name="Freeform 39"/>
                <p:cNvSpPr>
                  <a:spLocks/>
                </p:cNvSpPr>
                <p:nvPr/>
              </p:nvSpPr>
              <p:spPr bwMode="auto">
                <a:xfrm>
                  <a:off x="4580" y="1763"/>
                  <a:ext cx="440" cy="794"/>
                </a:xfrm>
                <a:custGeom>
                  <a:avLst/>
                  <a:gdLst>
                    <a:gd name="T0" fmla="*/ 525 w 186"/>
                    <a:gd name="T1" fmla="*/ 102 h 336"/>
                    <a:gd name="T2" fmla="*/ 833 w 186"/>
                    <a:gd name="T3" fmla="*/ 631 h 336"/>
                    <a:gd name="T4" fmla="*/ 627 w 186"/>
                    <a:gd name="T5" fmla="*/ 848 h 336"/>
                    <a:gd name="T6" fmla="*/ 1041 w 186"/>
                    <a:gd name="T7" fmla="*/ 1876 h 336"/>
                    <a:gd name="T8" fmla="*/ 0 w 186"/>
                    <a:gd name="T9" fmla="*/ 1274 h 336"/>
                    <a:gd name="T10" fmla="*/ 419 w 186"/>
                    <a:gd name="T11" fmla="*/ 733 h 336"/>
                    <a:gd name="T12" fmla="*/ 213 w 186"/>
                    <a:gd name="T13" fmla="*/ 279 h 336"/>
                    <a:gd name="T14" fmla="*/ 525 w 186"/>
                    <a:gd name="T15" fmla="*/ 102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endParaRPr lang="en-US"/>
                </a:p>
              </p:txBody>
            </p:sp>
            <p:sp>
              <p:nvSpPr>
                <p:cNvPr id="415" name="Freeform 40"/>
                <p:cNvSpPr>
                  <a:spLocks/>
                </p:cNvSpPr>
                <p:nvPr/>
              </p:nvSpPr>
              <p:spPr bwMode="auto">
                <a:xfrm>
                  <a:off x="4734" y="1974"/>
                  <a:ext cx="144" cy="104"/>
                </a:xfrm>
                <a:custGeom>
                  <a:avLst/>
                  <a:gdLst>
                    <a:gd name="T0" fmla="*/ 323 w 61"/>
                    <a:gd name="T1" fmla="*/ 180 h 44"/>
                    <a:gd name="T2" fmla="*/ 335 w 61"/>
                    <a:gd name="T3" fmla="*/ 184 h 44"/>
                    <a:gd name="T4" fmla="*/ 335 w 61"/>
                    <a:gd name="T5" fmla="*/ 213 h 44"/>
                    <a:gd name="T6" fmla="*/ 172 w 61"/>
                    <a:gd name="T7" fmla="*/ 206 h 44"/>
                    <a:gd name="T8" fmla="*/ 5 w 61"/>
                    <a:gd name="T9" fmla="*/ 21 h 44"/>
                    <a:gd name="T10" fmla="*/ 12 w 61"/>
                    <a:gd name="T11" fmla="*/ 0 h 44"/>
                    <a:gd name="T12" fmla="*/ 17 w 61"/>
                    <a:gd name="T13" fmla="*/ 0 h 44"/>
                    <a:gd name="T14" fmla="*/ 33 w 61"/>
                    <a:gd name="T15" fmla="*/ 12 h 44"/>
                    <a:gd name="T16" fmla="*/ 172 w 61"/>
                    <a:gd name="T17" fmla="*/ 173 h 44"/>
                    <a:gd name="T18" fmla="*/ 312 w 61"/>
                    <a:gd name="T19" fmla="*/ 180 h 44"/>
                    <a:gd name="T20" fmla="*/ 323 w 61"/>
                    <a:gd name="T21" fmla="*/ 18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p>
              </p:txBody>
            </p:sp>
            <p:sp>
              <p:nvSpPr>
                <p:cNvPr id="416"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p>
              </p:txBody>
            </p:sp>
          </p:grpSp>
          <p:grpSp>
            <p:nvGrpSpPr>
              <p:cNvPr id="15" name="Group 167"/>
              <p:cNvGrpSpPr>
                <a:grpSpLocks noChangeAspect="1"/>
              </p:cNvGrpSpPr>
              <p:nvPr/>
            </p:nvGrpSpPr>
            <p:grpSpPr bwMode="auto">
              <a:xfrm>
                <a:off x="4738559" y="4345800"/>
                <a:ext cx="392207" cy="338917"/>
                <a:chOff x="382" y="1794"/>
                <a:chExt cx="723" cy="588"/>
              </a:xfrm>
            </p:grpSpPr>
            <p:sp>
              <p:nvSpPr>
                <p:cNvPr id="463" name="AutoShape 168"/>
                <p:cNvSpPr>
                  <a:spLocks noChangeAspect="1" noChangeArrowheads="1" noTextEdit="1"/>
                </p:cNvSpPr>
                <p:nvPr/>
              </p:nvSpPr>
              <p:spPr bwMode="auto">
                <a:xfrm>
                  <a:off x="382" y="1794"/>
                  <a:ext cx="723" cy="588"/>
                </a:xfrm>
                <a:prstGeom prst="rect">
                  <a:avLst/>
                </a:prstGeom>
                <a:noFill/>
                <a:ln w="9525">
                  <a:noFill/>
                  <a:miter lim="800000"/>
                  <a:headEnd/>
                  <a:tailEnd/>
                </a:ln>
              </p:spPr>
              <p:txBody>
                <a:bodyPr/>
                <a:lstStyle/>
                <a:p>
                  <a:endParaRPr lang="en-US"/>
                </a:p>
              </p:txBody>
            </p:sp>
            <p:sp>
              <p:nvSpPr>
                <p:cNvPr id="464" name="Freeform 169"/>
                <p:cNvSpPr>
                  <a:spLocks/>
                </p:cNvSpPr>
                <p:nvPr/>
              </p:nvSpPr>
              <p:spPr bwMode="auto">
                <a:xfrm>
                  <a:off x="389" y="1801"/>
                  <a:ext cx="709" cy="579"/>
                </a:xfrm>
                <a:custGeom>
                  <a:avLst/>
                  <a:gdLst>
                    <a:gd name="T0" fmla="*/ 1643 w 300"/>
                    <a:gd name="T1" fmla="*/ 910 h 245"/>
                    <a:gd name="T2" fmla="*/ 1676 w 300"/>
                    <a:gd name="T3" fmla="*/ 848 h 245"/>
                    <a:gd name="T4" fmla="*/ 1676 w 300"/>
                    <a:gd name="T5" fmla="*/ 513 h 245"/>
                    <a:gd name="T6" fmla="*/ 1671 w 300"/>
                    <a:gd name="T7" fmla="*/ 480 h 245"/>
                    <a:gd name="T8" fmla="*/ 1664 w 300"/>
                    <a:gd name="T9" fmla="*/ 480 h 245"/>
                    <a:gd name="T10" fmla="*/ 1664 w 300"/>
                    <a:gd name="T11" fmla="*/ 480 h 245"/>
                    <a:gd name="T12" fmla="*/ 1643 w 300"/>
                    <a:gd name="T13" fmla="*/ 451 h 245"/>
                    <a:gd name="T14" fmla="*/ 1643 w 300"/>
                    <a:gd name="T15" fmla="*/ 451 h 245"/>
                    <a:gd name="T16" fmla="*/ 1548 w 300"/>
                    <a:gd name="T17" fmla="*/ 397 h 245"/>
                    <a:gd name="T18" fmla="*/ 872 w 300"/>
                    <a:gd name="T19" fmla="*/ 12 h 245"/>
                    <a:gd name="T20" fmla="*/ 804 w 300"/>
                    <a:gd name="T21" fmla="*/ 12 h 245"/>
                    <a:gd name="T22" fmla="*/ 33 w 300"/>
                    <a:gd name="T23" fmla="*/ 451 h 245"/>
                    <a:gd name="T24" fmla="*/ 33 w 300"/>
                    <a:gd name="T25" fmla="*/ 451 h 245"/>
                    <a:gd name="T26" fmla="*/ 12 w 300"/>
                    <a:gd name="T27" fmla="*/ 480 h 245"/>
                    <a:gd name="T28" fmla="*/ 12 w 300"/>
                    <a:gd name="T29" fmla="*/ 480 h 245"/>
                    <a:gd name="T30" fmla="*/ 0 w 300"/>
                    <a:gd name="T31" fmla="*/ 513 h 245"/>
                    <a:gd name="T32" fmla="*/ 0 w 300"/>
                    <a:gd name="T33" fmla="*/ 848 h 245"/>
                    <a:gd name="T34" fmla="*/ 40 w 300"/>
                    <a:gd name="T35" fmla="*/ 905 h 245"/>
                    <a:gd name="T36" fmla="*/ 123 w 300"/>
                    <a:gd name="T37" fmla="*/ 910 h 245"/>
                    <a:gd name="T38" fmla="*/ 135 w 300"/>
                    <a:gd name="T39" fmla="*/ 905 h 245"/>
                    <a:gd name="T40" fmla="*/ 766 w 300"/>
                    <a:gd name="T41" fmla="*/ 1267 h 245"/>
                    <a:gd name="T42" fmla="*/ 766 w 300"/>
                    <a:gd name="T43" fmla="*/ 1302 h 245"/>
                    <a:gd name="T44" fmla="*/ 844 w 300"/>
                    <a:gd name="T45" fmla="*/ 1364 h 245"/>
                    <a:gd name="T46" fmla="*/ 922 w 300"/>
                    <a:gd name="T47" fmla="*/ 1319 h 245"/>
                    <a:gd name="T48" fmla="*/ 922 w 300"/>
                    <a:gd name="T49" fmla="*/ 1262 h 245"/>
                    <a:gd name="T50" fmla="*/ 1548 w 300"/>
                    <a:gd name="T51" fmla="*/ 898 h 245"/>
                    <a:gd name="T52" fmla="*/ 1581 w 300"/>
                    <a:gd name="T53" fmla="*/ 917 h 245"/>
                    <a:gd name="T54" fmla="*/ 1643 w 300"/>
                    <a:gd name="T55" fmla="*/ 91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p:spPr>
              <p:txBody>
                <a:bodyPr/>
                <a:lstStyle/>
                <a:p>
                  <a:endParaRPr lang="en-US"/>
                </a:p>
              </p:txBody>
            </p:sp>
            <p:sp>
              <p:nvSpPr>
                <p:cNvPr id="465" name="Freeform 170"/>
                <p:cNvSpPr>
                  <a:spLocks/>
                </p:cNvSpPr>
                <p:nvPr/>
              </p:nvSpPr>
              <p:spPr bwMode="auto">
                <a:xfrm>
                  <a:off x="713" y="2314"/>
                  <a:ext cx="66" cy="66"/>
                </a:xfrm>
                <a:custGeom>
                  <a:avLst/>
                  <a:gdLst>
                    <a:gd name="T0" fmla="*/ 0 w 28"/>
                    <a:gd name="T1" fmla="*/ 0 h 28"/>
                    <a:gd name="T2" fmla="*/ 0 w 28"/>
                    <a:gd name="T3" fmla="*/ 78 h 28"/>
                    <a:gd name="T4" fmla="*/ 57 w 28"/>
                    <a:gd name="T5" fmla="*/ 151 h 28"/>
                    <a:gd name="T6" fmla="*/ 123 w 28"/>
                    <a:gd name="T7" fmla="*/ 144 h 28"/>
                    <a:gd name="T8" fmla="*/ 156 w 28"/>
                    <a:gd name="T9" fmla="*/ 78 h 28"/>
                    <a:gd name="T10" fmla="*/ 156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w="9525">
                  <a:noFill/>
                  <a:round/>
                  <a:headEnd/>
                  <a:tailEnd/>
                </a:ln>
              </p:spPr>
              <p:txBody>
                <a:bodyPr/>
                <a:lstStyle/>
                <a:p>
                  <a:endParaRPr lang="en-US"/>
                </a:p>
              </p:txBody>
            </p:sp>
            <p:sp>
              <p:nvSpPr>
                <p:cNvPr id="466" name="Freeform 171"/>
                <p:cNvSpPr>
                  <a:spLocks/>
                </p:cNvSpPr>
                <p:nvPr/>
              </p:nvSpPr>
              <p:spPr bwMode="auto">
                <a:xfrm>
                  <a:off x="389" y="2125"/>
                  <a:ext cx="69" cy="66"/>
                </a:xfrm>
                <a:custGeom>
                  <a:avLst/>
                  <a:gdLst>
                    <a:gd name="T0" fmla="*/ 0 w 29"/>
                    <a:gd name="T1" fmla="*/ 0 h 28"/>
                    <a:gd name="T2" fmla="*/ 0 w 29"/>
                    <a:gd name="T3" fmla="*/ 78 h 28"/>
                    <a:gd name="T4" fmla="*/ 57 w 29"/>
                    <a:gd name="T5" fmla="*/ 144 h 28"/>
                    <a:gd name="T6" fmla="*/ 124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67" name="Freeform 172"/>
                <p:cNvSpPr>
                  <a:spLocks/>
                </p:cNvSpPr>
                <p:nvPr/>
              </p:nvSpPr>
              <p:spPr bwMode="auto">
                <a:xfrm>
                  <a:off x="1029" y="2125"/>
                  <a:ext cx="69" cy="66"/>
                </a:xfrm>
                <a:custGeom>
                  <a:avLst/>
                  <a:gdLst>
                    <a:gd name="T0" fmla="*/ 0 w 29"/>
                    <a:gd name="T1" fmla="*/ 0 h 28"/>
                    <a:gd name="T2" fmla="*/ 0 w 29"/>
                    <a:gd name="T3" fmla="*/ 78 h 28"/>
                    <a:gd name="T4" fmla="*/ 62 w 29"/>
                    <a:gd name="T5" fmla="*/ 144 h 28"/>
                    <a:gd name="T6" fmla="*/ 131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68" name="Freeform 173"/>
                <p:cNvSpPr>
                  <a:spLocks/>
                </p:cNvSpPr>
                <p:nvPr/>
              </p:nvSpPr>
              <p:spPr bwMode="auto">
                <a:xfrm>
                  <a:off x="743" y="2004"/>
                  <a:ext cx="355" cy="345"/>
                </a:xfrm>
                <a:custGeom>
                  <a:avLst/>
                  <a:gdLst>
                    <a:gd name="T0" fmla="*/ 835 w 150"/>
                    <a:gd name="T1" fmla="*/ 0 h 146"/>
                    <a:gd name="T2" fmla="*/ 828 w 150"/>
                    <a:gd name="T3" fmla="*/ 0 h 146"/>
                    <a:gd name="T4" fmla="*/ 0 w 150"/>
                    <a:gd name="T5" fmla="*/ 475 h 146"/>
                    <a:gd name="T6" fmla="*/ 0 w 150"/>
                    <a:gd name="T7" fmla="*/ 815 h 146"/>
                    <a:gd name="T8" fmla="*/ 40 w 150"/>
                    <a:gd name="T9" fmla="*/ 803 h 146"/>
                    <a:gd name="T10" fmla="*/ 807 w 150"/>
                    <a:gd name="T11" fmla="*/ 364 h 146"/>
                    <a:gd name="T12" fmla="*/ 840 w 150"/>
                    <a:gd name="T13" fmla="*/ 302 h 146"/>
                    <a:gd name="T14" fmla="*/ 840 w 150"/>
                    <a:gd name="T15" fmla="*/ 40 h 146"/>
                    <a:gd name="T16" fmla="*/ 840 w 150"/>
                    <a:gd name="T17" fmla="*/ 33 h 146"/>
                    <a:gd name="T18" fmla="*/ 835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w="9525">
                  <a:noFill/>
                  <a:round/>
                  <a:headEnd/>
                  <a:tailEnd/>
                </a:ln>
              </p:spPr>
              <p:txBody>
                <a:bodyPr/>
                <a:lstStyle/>
                <a:p>
                  <a:endParaRPr lang="en-US"/>
                </a:p>
              </p:txBody>
            </p:sp>
            <p:sp>
              <p:nvSpPr>
                <p:cNvPr id="469" name="Freeform 174"/>
                <p:cNvSpPr>
                  <a:spLocks/>
                </p:cNvSpPr>
                <p:nvPr/>
              </p:nvSpPr>
              <p:spPr bwMode="auto">
                <a:xfrm>
                  <a:off x="389" y="2004"/>
                  <a:ext cx="354" cy="345"/>
                </a:xfrm>
                <a:custGeom>
                  <a:avLst/>
                  <a:gdLst>
                    <a:gd name="T0" fmla="*/ 835 w 150"/>
                    <a:gd name="T1" fmla="*/ 475 h 146"/>
                    <a:gd name="T2" fmla="*/ 12 w 150"/>
                    <a:gd name="T3" fmla="*/ 0 h 146"/>
                    <a:gd name="T4" fmla="*/ 12 w 150"/>
                    <a:gd name="T5" fmla="*/ 0 h 146"/>
                    <a:gd name="T6" fmla="*/ 0 w 150"/>
                    <a:gd name="T7" fmla="*/ 33 h 146"/>
                    <a:gd name="T8" fmla="*/ 0 w 150"/>
                    <a:gd name="T9" fmla="*/ 40 h 146"/>
                    <a:gd name="T10" fmla="*/ 0 w 150"/>
                    <a:gd name="T11" fmla="*/ 302 h 146"/>
                    <a:gd name="T12" fmla="*/ 33 w 150"/>
                    <a:gd name="T13" fmla="*/ 364 h 146"/>
                    <a:gd name="T14" fmla="*/ 795 w 150"/>
                    <a:gd name="T15" fmla="*/ 803 h 146"/>
                    <a:gd name="T16" fmla="*/ 835 w 150"/>
                    <a:gd name="T17" fmla="*/ 815 h 146"/>
                    <a:gd name="T18" fmla="*/ 835 w 150"/>
                    <a:gd name="T19" fmla="*/ 475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w="9525">
                  <a:noFill/>
                  <a:round/>
                  <a:headEnd/>
                  <a:tailEnd/>
                </a:ln>
              </p:spPr>
              <p:txBody>
                <a:bodyPr/>
                <a:lstStyle/>
                <a:p>
                  <a:endParaRPr lang="en-US"/>
                </a:p>
              </p:txBody>
            </p:sp>
            <p:sp>
              <p:nvSpPr>
                <p:cNvPr id="470" name="Rectangle 175"/>
                <p:cNvSpPr>
                  <a:spLocks noChangeArrowheads="1"/>
                </p:cNvSpPr>
                <p:nvPr/>
              </p:nvSpPr>
              <p:spPr bwMode="auto">
                <a:xfrm>
                  <a:off x="491" y="2210"/>
                  <a:ext cx="1" cy="1"/>
                </a:xfrm>
                <a:prstGeom prst="rect">
                  <a:avLst/>
                </a:prstGeom>
                <a:solidFill>
                  <a:srgbClr val="272525"/>
                </a:solidFill>
                <a:ln w="9525">
                  <a:noFill/>
                  <a:miter lim="800000"/>
                  <a:headEnd/>
                  <a:tailEnd/>
                </a:ln>
              </p:spPr>
              <p:txBody>
                <a:bodyPr/>
                <a:lstStyle/>
                <a:p>
                  <a:endParaRPr lang="en-US"/>
                </a:p>
              </p:txBody>
            </p:sp>
            <p:sp>
              <p:nvSpPr>
                <p:cNvPr id="471" name="Freeform 176"/>
                <p:cNvSpPr>
                  <a:spLocks/>
                </p:cNvSpPr>
                <p:nvPr/>
              </p:nvSpPr>
              <p:spPr bwMode="auto">
                <a:xfrm>
                  <a:off x="394" y="1801"/>
                  <a:ext cx="699" cy="404"/>
                </a:xfrm>
                <a:custGeom>
                  <a:avLst/>
                  <a:gdLst>
                    <a:gd name="T0" fmla="*/ 1629 w 296"/>
                    <a:gd name="T1" fmla="*/ 451 h 171"/>
                    <a:gd name="T2" fmla="*/ 1629 w 296"/>
                    <a:gd name="T3" fmla="*/ 451 h 171"/>
                    <a:gd name="T4" fmla="*/ 1533 w 296"/>
                    <a:gd name="T5" fmla="*/ 397 h 171"/>
                    <a:gd name="T6" fmla="*/ 860 w 296"/>
                    <a:gd name="T7" fmla="*/ 12 h 171"/>
                    <a:gd name="T8" fmla="*/ 860 w 296"/>
                    <a:gd name="T9" fmla="*/ 12 h 171"/>
                    <a:gd name="T10" fmla="*/ 791 w 296"/>
                    <a:gd name="T11" fmla="*/ 12 h 171"/>
                    <a:gd name="T12" fmla="*/ 21 w 296"/>
                    <a:gd name="T13" fmla="*/ 451 h 171"/>
                    <a:gd name="T14" fmla="*/ 21 w 296"/>
                    <a:gd name="T15" fmla="*/ 451 h 171"/>
                    <a:gd name="T16" fmla="*/ 0 w 296"/>
                    <a:gd name="T17" fmla="*/ 480 h 171"/>
                    <a:gd name="T18" fmla="*/ 827 w 296"/>
                    <a:gd name="T19" fmla="*/ 954 h 171"/>
                    <a:gd name="T20" fmla="*/ 1573 w 296"/>
                    <a:gd name="T21" fmla="*/ 524 h 171"/>
                    <a:gd name="T22" fmla="*/ 1651 w 296"/>
                    <a:gd name="T23" fmla="*/ 480 h 171"/>
                    <a:gd name="T24" fmla="*/ 1629 w 296"/>
                    <a:gd name="T25" fmla="*/ 451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w="9525">
                  <a:noFill/>
                  <a:round/>
                  <a:headEnd/>
                  <a:tailEnd/>
                </a:ln>
              </p:spPr>
              <p:txBody>
                <a:bodyPr/>
                <a:lstStyle/>
                <a:p>
                  <a:endParaRPr lang="en-US"/>
                </a:p>
              </p:txBody>
            </p:sp>
            <p:sp>
              <p:nvSpPr>
                <p:cNvPr id="472" name="Freeform 177"/>
                <p:cNvSpPr>
                  <a:spLocks/>
                </p:cNvSpPr>
                <p:nvPr/>
              </p:nvSpPr>
              <p:spPr bwMode="auto">
                <a:xfrm>
                  <a:off x="623" y="1985"/>
                  <a:ext cx="125" cy="95"/>
                </a:xfrm>
                <a:custGeom>
                  <a:avLst/>
                  <a:gdLst>
                    <a:gd name="T0" fmla="*/ 217 w 53"/>
                    <a:gd name="T1" fmla="*/ 24 h 40"/>
                    <a:gd name="T2" fmla="*/ 90 w 53"/>
                    <a:gd name="T3" fmla="*/ 102 h 40"/>
                    <a:gd name="T4" fmla="*/ 90 w 53"/>
                    <a:gd name="T5" fmla="*/ 102 h 40"/>
                    <a:gd name="T6" fmla="*/ 28 w 53"/>
                    <a:gd name="T7" fmla="*/ 78 h 40"/>
                    <a:gd name="T8" fmla="*/ 5 w 53"/>
                    <a:gd name="T9" fmla="*/ 157 h 40"/>
                    <a:gd name="T10" fmla="*/ 33 w 53"/>
                    <a:gd name="T11" fmla="*/ 204 h 40"/>
                    <a:gd name="T12" fmla="*/ 184 w 53"/>
                    <a:gd name="T13" fmla="*/ 221 h 40"/>
                    <a:gd name="T14" fmla="*/ 189 w 53"/>
                    <a:gd name="T15" fmla="*/ 157 h 40"/>
                    <a:gd name="T16" fmla="*/ 139 w 53"/>
                    <a:gd name="T17" fmla="*/ 147 h 40"/>
                    <a:gd name="T18" fmla="*/ 262 w 53"/>
                    <a:gd name="T19" fmla="*/ 78 h 40"/>
                    <a:gd name="T20" fmla="*/ 217 w 53"/>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w="9525">
                  <a:noFill/>
                  <a:round/>
                  <a:headEnd/>
                  <a:tailEnd/>
                </a:ln>
              </p:spPr>
              <p:txBody>
                <a:bodyPr/>
                <a:lstStyle/>
                <a:p>
                  <a:endParaRPr lang="en-US"/>
                </a:p>
              </p:txBody>
            </p:sp>
            <p:sp>
              <p:nvSpPr>
                <p:cNvPr id="473" name="Freeform 178"/>
                <p:cNvSpPr>
                  <a:spLocks/>
                </p:cNvSpPr>
                <p:nvPr/>
              </p:nvSpPr>
              <p:spPr bwMode="auto">
                <a:xfrm>
                  <a:off x="748" y="1893"/>
                  <a:ext cx="133" cy="97"/>
                </a:xfrm>
                <a:custGeom>
                  <a:avLst/>
                  <a:gdLst>
                    <a:gd name="T0" fmla="*/ 283 w 56"/>
                    <a:gd name="T1" fmla="*/ 17 h 41"/>
                    <a:gd name="T2" fmla="*/ 152 w 56"/>
                    <a:gd name="T3" fmla="*/ 5 h 41"/>
                    <a:gd name="T4" fmla="*/ 140 w 56"/>
                    <a:gd name="T5" fmla="*/ 66 h 41"/>
                    <a:gd name="T6" fmla="*/ 164 w 56"/>
                    <a:gd name="T7" fmla="*/ 73 h 41"/>
                    <a:gd name="T8" fmla="*/ 33 w 56"/>
                    <a:gd name="T9" fmla="*/ 151 h 41"/>
                    <a:gd name="T10" fmla="*/ 69 w 56"/>
                    <a:gd name="T11" fmla="*/ 208 h 41"/>
                    <a:gd name="T12" fmla="*/ 226 w 56"/>
                    <a:gd name="T13" fmla="*/ 111 h 41"/>
                    <a:gd name="T14" fmla="*/ 226 w 56"/>
                    <a:gd name="T15" fmla="*/ 118 h 41"/>
                    <a:gd name="T16" fmla="*/ 287 w 56"/>
                    <a:gd name="T17" fmla="*/ 147 h 41"/>
                    <a:gd name="T18" fmla="*/ 311 w 56"/>
                    <a:gd name="T19" fmla="*/ 62 h 41"/>
                    <a:gd name="T20" fmla="*/ 283 w 56"/>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w="9525">
                  <a:noFill/>
                  <a:round/>
                  <a:headEnd/>
                  <a:tailEnd/>
                </a:ln>
              </p:spPr>
              <p:txBody>
                <a:bodyPr/>
                <a:lstStyle/>
                <a:p>
                  <a:endParaRPr lang="en-US"/>
                </a:p>
              </p:txBody>
            </p:sp>
            <p:sp>
              <p:nvSpPr>
                <p:cNvPr id="474" name="Freeform 179"/>
                <p:cNvSpPr>
                  <a:spLocks/>
                </p:cNvSpPr>
                <p:nvPr/>
              </p:nvSpPr>
              <p:spPr bwMode="auto">
                <a:xfrm>
                  <a:off x="616" y="1891"/>
                  <a:ext cx="118" cy="82"/>
                </a:xfrm>
                <a:custGeom>
                  <a:avLst/>
                  <a:gdLst>
                    <a:gd name="T0" fmla="*/ 205 w 50"/>
                    <a:gd name="T1" fmla="*/ 61 h 35"/>
                    <a:gd name="T2" fmla="*/ 201 w 50"/>
                    <a:gd name="T3" fmla="*/ 87 h 35"/>
                    <a:gd name="T4" fmla="*/ 201 w 50"/>
                    <a:gd name="T5" fmla="*/ 87 h 35"/>
                    <a:gd name="T6" fmla="*/ 90 w 50"/>
                    <a:gd name="T7" fmla="*/ 21 h 35"/>
                    <a:gd name="T8" fmla="*/ 33 w 50"/>
                    <a:gd name="T9" fmla="*/ 66 h 35"/>
                    <a:gd name="T10" fmla="*/ 135 w 50"/>
                    <a:gd name="T11" fmla="*/ 127 h 35"/>
                    <a:gd name="T12" fmla="*/ 90 w 50"/>
                    <a:gd name="T13" fmla="*/ 127 h 35"/>
                    <a:gd name="T14" fmla="*/ 83 w 50"/>
                    <a:gd name="T15" fmla="*/ 192 h 35"/>
                    <a:gd name="T16" fmla="*/ 229 w 50"/>
                    <a:gd name="T17" fmla="*/ 187 h 35"/>
                    <a:gd name="T18" fmla="*/ 262 w 50"/>
                    <a:gd name="T19" fmla="*/ 159 h 35"/>
                    <a:gd name="T20" fmla="*/ 274 w 50"/>
                    <a:gd name="T21" fmla="*/ 66 h 35"/>
                    <a:gd name="T22" fmla="*/ 205 w 50"/>
                    <a:gd name="T23" fmla="*/ 6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w="9525">
                  <a:noFill/>
                  <a:round/>
                  <a:headEnd/>
                  <a:tailEnd/>
                </a:ln>
              </p:spPr>
              <p:txBody>
                <a:bodyPr/>
                <a:lstStyle/>
                <a:p>
                  <a:endParaRPr lang="en-US"/>
                </a:p>
              </p:txBody>
            </p:sp>
            <p:sp>
              <p:nvSpPr>
                <p:cNvPr id="475" name="Freeform 180"/>
                <p:cNvSpPr>
                  <a:spLocks/>
                </p:cNvSpPr>
                <p:nvPr/>
              </p:nvSpPr>
              <p:spPr bwMode="auto">
                <a:xfrm>
                  <a:off x="767" y="1997"/>
                  <a:ext cx="128" cy="92"/>
                </a:xfrm>
                <a:custGeom>
                  <a:avLst/>
                  <a:gdLst>
                    <a:gd name="T0" fmla="*/ 270 w 54"/>
                    <a:gd name="T1" fmla="*/ 151 h 39"/>
                    <a:gd name="T2" fmla="*/ 147 w 54"/>
                    <a:gd name="T3" fmla="*/ 66 h 39"/>
                    <a:gd name="T4" fmla="*/ 152 w 54"/>
                    <a:gd name="T5" fmla="*/ 66 h 39"/>
                    <a:gd name="T6" fmla="*/ 192 w 54"/>
                    <a:gd name="T7" fmla="*/ 66 h 39"/>
                    <a:gd name="T8" fmla="*/ 201 w 54"/>
                    <a:gd name="T9" fmla="*/ 0 h 39"/>
                    <a:gd name="T10" fmla="*/ 50 w 54"/>
                    <a:gd name="T11" fmla="*/ 0 h 39"/>
                    <a:gd name="T12" fmla="*/ 17 w 54"/>
                    <a:gd name="T13" fmla="*/ 28 h 39"/>
                    <a:gd name="T14" fmla="*/ 5 w 54"/>
                    <a:gd name="T15" fmla="*/ 144 h 39"/>
                    <a:gd name="T16" fmla="*/ 66 w 54"/>
                    <a:gd name="T17" fmla="*/ 151 h 39"/>
                    <a:gd name="T18" fmla="*/ 73 w 54"/>
                    <a:gd name="T19" fmla="*/ 123 h 39"/>
                    <a:gd name="T20" fmla="*/ 90 w 54"/>
                    <a:gd name="T21" fmla="*/ 111 h 39"/>
                    <a:gd name="T22" fmla="*/ 218 w 54"/>
                    <a:gd name="T23" fmla="*/ 196 h 39"/>
                    <a:gd name="T24" fmla="*/ 270 w 54"/>
                    <a:gd name="T25" fmla="*/ 15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w="9525">
                  <a:noFill/>
                  <a:round/>
                  <a:headEnd/>
                  <a:tailEnd/>
                </a:ln>
              </p:spPr>
              <p:txBody>
                <a:bodyPr/>
                <a:lstStyle/>
                <a:p>
                  <a:endParaRPr lang="en-US"/>
                </a:p>
              </p:txBody>
            </p:sp>
          </p:grpSp>
          <p:grpSp>
            <p:nvGrpSpPr>
              <p:cNvPr id="16" name="Group 167"/>
              <p:cNvGrpSpPr>
                <a:grpSpLocks noChangeAspect="1"/>
              </p:cNvGrpSpPr>
              <p:nvPr/>
            </p:nvGrpSpPr>
            <p:grpSpPr bwMode="auto">
              <a:xfrm>
                <a:off x="5137702" y="4091800"/>
                <a:ext cx="392207" cy="338917"/>
                <a:chOff x="382" y="1794"/>
                <a:chExt cx="723" cy="588"/>
              </a:xfrm>
            </p:grpSpPr>
            <p:sp>
              <p:nvSpPr>
                <p:cNvPr id="477" name="AutoShape 168"/>
                <p:cNvSpPr>
                  <a:spLocks noChangeAspect="1" noChangeArrowheads="1" noTextEdit="1"/>
                </p:cNvSpPr>
                <p:nvPr/>
              </p:nvSpPr>
              <p:spPr bwMode="auto">
                <a:xfrm>
                  <a:off x="382" y="1794"/>
                  <a:ext cx="723" cy="588"/>
                </a:xfrm>
                <a:prstGeom prst="rect">
                  <a:avLst/>
                </a:prstGeom>
                <a:noFill/>
                <a:ln w="9525">
                  <a:noFill/>
                  <a:miter lim="800000"/>
                  <a:headEnd/>
                  <a:tailEnd/>
                </a:ln>
              </p:spPr>
              <p:txBody>
                <a:bodyPr/>
                <a:lstStyle/>
                <a:p>
                  <a:endParaRPr lang="en-US"/>
                </a:p>
              </p:txBody>
            </p:sp>
            <p:sp>
              <p:nvSpPr>
                <p:cNvPr id="478" name="Freeform 169"/>
                <p:cNvSpPr>
                  <a:spLocks/>
                </p:cNvSpPr>
                <p:nvPr/>
              </p:nvSpPr>
              <p:spPr bwMode="auto">
                <a:xfrm>
                  <a:off x="389" y="1801"/>
                  <a:ext cx="709" cy="579"/>
                </a:xfrm>
                <a:custGeom>
                  <a:avLst/>
                  <a:gdLst>
                    <a:gd name="T0" fmla="*/ 1643 w 300"/>
                    <a:gd name="T1" fmla="*/ 910 h 245"/>
                    <a:gd name="T2" fmla="*/ 1676 w 300"/>
                    <a:gd name="T3" fmla="*/ 848 h 245"/>
                    <a:gd name="T4" fmla="*/ 1676 w 300"/>
                    <a:gd name="T5" fmla="*/ 513 h 245"/>
                    <a:gd name="T6" fmla="*/ 1671 w 300"/>
                    <a:gd name="T7" fmla="*/ 480 h 245"/>
                    <a:gd name="T8" fmla="*/ 1664 w 300"/>
                    <a:gd name="T9" fmla="*/ 480 h 245"/>
                    <a:gd name="T10" fmla="*/ 1664 w 300"/>
                    <a:gd name="T11" fmla="*/ 480 h 245"/>
                    <a:gd name="T12" fmla="*/ 1643 w 300"/>
                    <a:gd name="T13" fmla="*/ 451 h 245"/>
                    <a:gd name="T14" fmla="*/ 1643 w 300"/>
                    <a:gd name="T15" fmla="*/ 451 h 245"/>
                    <a:gd name="T16" fmla="*/ 1548 w 300"/>
                    <a:gd name="T17" fmla="*/ 397 h 245"/>
                    <a:gd name="T18" fmla="*/ 872 w 300"/>
                    <a:gd name="T19" fmla="*/ 12 h 245"/>
                    <a:gd name="T20" fmla="*/ 804 w 300"/>
                    <a:gd name="T21" fmla="*/ 12 h 245"/>
                    <a:gd name="T22" fmla="*/ 33 w 300"/>
                    <a:gd name="T23" fmla="*/ 451 h 245"/>
                    <a:gd name="T24" fmla="*/ 33 w 300"/>
                    <a:gd name="T25" fmla="*/ 451 h 245"/>
                    <a:gd name="T26" fmla="*/ 12 w 300"/>
                    <a:gd name="T27" fmla="*/ 480 h 245"/>
                    <a:gd name="T28" fmla="*/ 12 w 300"/>
                    <a:gd name="T29" fmla="*/ 480 h 245"/>
                    <a:gd name="T30" fmla="*/ 0 w 300"/>
                    <a:gd name="T31" fmla="*/ 513 h 245"/>
                    <a:gd name="T32" fmla="*/ 0 w 300"/>
                    <a:gd name="T33" fmla="*/ 848 h 245"/>
                    <a:gd name="T34" fmla="*/ 40 w 300"/>
                    <a:gd name="T35" fmla="*/ 905 h 245"/>
                    <a:gd name="T36" fmla="*/ 123 w 300"/>
                    <a:gd name="T37" fmla="*/ 910 h 245"/>
                    <a:gd name="T38" fmla="*/ 135 w 300"/>
                    <a:gd name="T39" fmla="*/ 905 h 245"/>
                    <a:gd name="T40" fmla="*/ 766 w 300"/>
                    <a:gd name="T41" fmla="*/ 1267 h 245"/>
                    <a:gd name="T42" fmla="*/ 766 w 300"/>
                    <a:gd name="T43" fmla="*/ 1302 h 245"/>
                    <a:gd name="T44" fmla="*/ 844 w 300"/>
                    <a:gd name="T45" fmla="*/ 1364 h 245"/>
                    <a:gd name="T46" fmla="*/ 922 w 300"/>
                    <a:gd name="T47" fmla="*/ 1319 h 245"/>
                    <a:gd name="T48" fmla="*/ 922 w 300"/>
                    <a:gd name="T49" fmla="*/ 1262 h 245"/>
                    <a:gd name="T50" fmla="*/ 1548 w 300"/>
                    <a:gd name="T51" fmla="*/ 898 h 245"/>
                    <a:gd name="T52" fmla="*/ 1581 w 300"/>
                    <a:gd name="T53" fmla="*/ 917 h 245"/>
                    <a:gd name="T54" fmla="*/ 1643 w 300"/>
                    <a:gd name="T55" fmla="*/ 91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p:spPr>
              <p:txBody>
                <a:bodyPr/>
                <a:lstStyle/>
                <a:p>
                  <a:endParaRPr lang="en-US"/>
                </a:p>
              </p:txBody>
            </p:sp>
            <p:sp>
              <p:nvSpPr>
                <p:cNvPr id="479" name="Freeform 170"/>
                <p:cNvSpPr>
                  <a:spLocks/>
                </p:cNvSpPr>
                <p:nvPr/>
              </p:nvSpPr>
              <p:spPr bwMode="auto">
                <a:xfrm>
                  <a:off x="713" y="2314"/>
                  <a:ext cx="66" cy="66"/>
                </a:xfrm>
                <a:custGeom>
                  <a:avLst/>
                  <a:gdLst>
                    <a:gd name="T0" fmla="*/ 0 w 28"/>
                    <a:gd name="T1" fmla="*/ 0 h 28"/>
                    <a:gd name="T2" fmla="*/ 0 w 28"/>
                    <a:gd name="T3" fmla="*/ 78 h 28"/>
                    <a:gd name="T4" fmla="*/ 57 w 28"/>
                    <a:gd name="T5" fmla="*/ 151 h 28"/>
                    <a:gd name="T6" fmla="*/ 123 w 28"/>
                    <a:gd name="T7" fmla="*/ 144 h 28"/>
                    <a:gd name="T8" fmla="*/ 156 w 28"/>
                    <a:gd name="T9" fmla="*/ 78 h 28"/>
                    <a:gd name="T10" fmla="*/ 156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w="9525">
                  <a:noFill/>
                  <a:round/>
                  <a:headEnd/>
                  <a:tailEnd/>
                </a:ln>
              </p:spPr>
              <p:txBody>
                <a:bodyPr/>
                <a:lstStyle/>
                <a:p>
                  <a:endParaRPr lang="en-US"/>
                </a:p>
              </p:txBody>
            </p:sp>
            <p:sp>
              <p:nvSpPr>
                <p:cNvPr id="480" name="Freeform 171"/>
                <p:cNvSpPr>
                  <a:spLocks/>
                </p:cNvSpPr>
                <p:nvPr/>
              </p:nvSpPr>
              <p:spPr bwMode="auto">
                <a:xfrm>
                  <a:off x="389" y="2125"/>
                  <a:ext cx="69" cy="66"/>
                </a:xfrm>
                <a:custGeom>
                  <a:avLst/>
                  <a:gdLst>
                    <a:gd name="T0" fmla="*/ 0 w 29"/>
                    <a:gd name="T1" fmla="*/ 0 h 28"/>
                    <a:gd name="T2" fmla="*/ 0 w 29"/>
                    <a:gd name="T3" fmla="*/ 78 h 28"/>
                    <a:gd name="T4" fmla="*/ 57 w 29"/>
                    <a:gd name="T5" fmla="*/ 144 h 28"/>
                    <a:gd name="T6" fmla="*/ 124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81" name="Freeform 172"/>
                <p:cNvSpPr>
                  <a:spLocks/>
                </p:cNvSpPr>
                <p:nvPr/>
              </p:nvSpPr>
              <p:spPr bwMode="auto">
                <a:xfrm>
                  <a:off x="1029" y="2125"/>
                  <a:ext cx="69" cy="66"/>
                </a:xfrm>
                <a:custGeom>
                  <a:avLst/>
                  <a:gdLst>
                    <a:gd name="T0" fmla="*/ 0 w 29"/>
                    <a:gd name="T1" fmla="*/ 0 h 28"/>
                    <a:gd name="T2" fmla="*/ 0 w 29"/>
                    <a:gd name="T3" fmla="*/ 78 h 28"/>
                    <a:gd name="T4" fmla="*/ 62 w 29"/>
                    <a:gd name="T5" fmla="*/ 144 h 28"/>
                    <a:gd name="T6" fmla="*/ 131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82" name="Freeform 173"/>
                <p:cNvSpPr>
                  <a:spLocks/>
                </p:cNvSpPr>
                <p:nvPr/>
              </p:nvSpPr>
              <p:spPr bwMode="auto">
                <a:xfrm>
                  <a:off x="743" y="2004"/>
                  <a:ext cx="355" cy="345"/>
                </a:xfrm>
                <a:custGeom>
                  <a:avLst/>
                  <a:gdLst>
                    <a:gd name="T0" fmla="*/ 835 w 150"/>
                    <a:gd name="T1" fmla="*/ 0 h 146"/>
                    <a:gd name="T2" fmla="*/ 828 w 150"/>
                    <a:gd name="T3" fmla="*/ 0 h 146"/>
                    <a:gd name="T4" fmla="*/ 0 w 150"/>
                    <a:gd name="T5" fmla="*/ 475 h 146"/>
                    <a:gd name="T6" fmla="*/ 0 w 150"/>
                    <a:gd name="T7" fmla="*/ 815 h 146"/>
                    <a:gd name="T8" fmla="*/ 40 w 150"/>
                    <a:gd name="T9" fmla="*/ 803 h 146"/>
                    <a:gd name="T10" fmla="*/ 807 w 150"/>
                    <a:gd name="T11" fmla="*/ 364 h 146"/>
                    <a:gd name="T12" fmla="*/ 840 w 150"/>
                    <a:gd name="T13" fmla="*/ 302 h 146"/>
                    <a:gd name="T14" fmla="*/ 840 w 150"/>
                    <a:gd name="T15" fmla="*/ 40 h 146"/>
                    <a:gd name="T16" fmla="*/ 840 w 150"/>
                    <a:gd name="T17" fmla="*/ 33 h 146"/>
                    <a:gd name="T18" fmla="*/ 835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w="9525">
                  <a:noFill/>
                  <a:round/>
                  <a:headEnd/>
                  <a:tailEnd/>
                </a:ln>
              </p:spPr>
              <p:txBody>
                <a:bodyPr/>
                <a:lstStyle/>
                <a:p>
                  <a:endParaRPr lang="en-US"/>
                </a:p>
              </p:txBody>
            </p:sp>
            <p:sp>
              <p:nvSpPr>
                <p:cNvPr id="483" name="Freeform 174"/>
                <p:cNvSpPr>
                  <a:spLocks/>
                </p:cNvSpPr>
                <p:nvPr/>
              </p:nvSpPr>
              <p:spPr bwMode="auto">
                <a:xfrm>
                  <a:off x="389" y="2004"/>
                  <a:ext cx="354" cy="345"/>
                </a:xfrm>
                <a:custGeom>
                  <a:avLst/>
                  <a:gdLst>
                    <a:gd name="T0" fmla="*/ 835 w 150"/>
                    <a:gd name="T1" fmla="*/ 475 h 146"/>
                    <a:gd name="T2" fmla="*/ 12 w 150"/>
                    <a:gd name="T3" fmla="*/ 0 h 146"/>
                    <a:gd name="T4" fmla="*/ 12 w 150"/>
                    <a:gd name="T5" fmla="*/ 0 h 146"/>
                    <a:gd name="T6" fmla="*/ 0 w 150"/>
                    <a:gd name="T7" fmla="*/ 33 h 146"/>
                    <a:gd name="T8" fmla="*/ 0 w 150"/>
                    <a:gd name="T9" fmla="*/ 40 h 146"/>
                    <a:gd name="T10" fmla="*/ 0 w 150"/>
                    <a:gd name="T11" fmla="*/ 302 h 146"/>
                    <a:gd name="T12" fmla="*/ 33 w 150"/>
                    <a:gd name="T13" fmla="*/ 364 h 146"/>
                    <a:gd name="T14" fmla="*/ 795 w 150"/>
                    <a:gd name="T15" fmla="*/ 803 h 146"/>
                    <a:gd name="T16" fmla="*/ 835 w 150"/>
                    <a:gd name="T17" fmla="*/ 815 h 146"/>
                    <a:gd name="T18" fmla="*/ 835 w 150"/>
                    <a:gd name="T19" fmla="*/ 475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w="9525">
                  <a:noFill/>
                  <a:round/>
                  <a:headEnd/>
                  <a:tailEnd/>
                </a:ln>
              </p:spPr>
              <p:txBody>
                <a:bodyPr/>
                <a:lstStyle/>
                <a:p>
                  <a:endParaRPr lang="en-US"/>
                </a:p>
              </p:txBody>
            </p:sp>
            <p:sp>
              <p:nvSpPr>
                <p:cNvPr id="484" name="Rectangle 175"/>
                <p:cNvSpPr>
                  <a:spLocks noChangeArrowheads="1"/>
                </p:cNvSpPr>
                <p:nvPr/>
              </p:nvSpPr>
              <p:spPr bwMode="auto">
                <a:xfrm>
                  <a:off x="491" y="2210"/>
                  <a:ext cx="1" cy="1"/>
                </a:xfrm>
                <a:prstGeom prst="rect">
                  <a:avLst/>
                </a:prstGeom>
                <a:solidFill>
                  <a:srgbClr val="272525"/>
                </a:solidFill>
                <a:ln w="9525">
                  <a:noFill/>
                  <a:miter lim="800000"/>
                  <a:headEnd/>
                  <a:tailEnd/>
                </a:ln>
              </p:spPr>
              <p:txBody>
                <a:bodyPr/>
                <a:lstStyle/>
                <a:p>
                  <a:endParaRPr lang="en-US"/>
                </a:p>
              </p:txBody>
            </p:sp>
            <p:sp>
              <p:nvSpPr>
                <p:cNvPr id="485" name="Freeform 176"/>
                <p:cNvSpPr>
                  <a:spLocks/>
                </p:cNvSpPr>
                <p:nvPr/>
              </p:nvSpPr>
              <p:spPr bwMode="auto">
                <a:xfrm>
                  <a:off x="394" y="1801"/>
                  <a:ext cx="699" cy="404"/>
                </a:xfrm>
                <a:custGeom>
                  <a:avLst/>
                  <a:gdLst>
                    <a:gd name="T0" fmla="*/ 1629 w 296"/>
                    <a:gd name="T1" fmla="*/ 451 h 171"/>
                    <a:gd name="T2" fmla="*/ 1629 w 296"/>
                    <a:gd name="T3" fmla="*/ 451 h 171"/>
                    <a:gd name="T4" fmla="*/ 1533 w 296"/>
                    <a:gd name="T5" fmla="*/ 397 h 171"/>
                    <a:gd name="T6" fmla="*/ 860 w 296"/>
                    <a:gd name="T7" fmla="*/ 12 h 171"/>
                    <a:gd name="T8" fmla="*/ 860 w 296"/>
                    <a:gd name="T9" fmla="*/ 12 h 171"/>
                    <a:gd name="T10" fmla="*/ 791 w 296"/>
                    <a:gd name="T11" fmla="*/ 12 h 171"/>
                    <a:gd name="T12" fmla="*/ 21 w 296"/>
                    <a:gd name="T13" fmla="*/ 451 h 171"/>
                    <a:gd name="T14" fmla="*/ 21 w 296"/>
                    <a:gd name="T15" fmla="*/ 451 h 171"/>
                    <a:gd name="T16" fmla="*/ 0 w 296"/>
                    <a:gd name="T17" fmla="*/ 480 h 171"/>
                    <a:gd name="T18" fmla="*/ 827 w 296"/>
                    <a:gd name="T19" fmla="*/ 954 h 171"/>
                    <a:gd name="T20" fmla="*/ 1573 w 296"/>
                    <a:gd name="T21" fmla="*/ 524 h 171"/>
                    <a:gd name="T22" fmla="*/ 1651 w 296"/>
                    <a:gd name="T23" fmla="*/ 480 h 171"/>
                    <a:gd name="T24" fmla="*/ 1629 w 296"/>
                    <a:gd name="T25" fmla="*/ 451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w="9525">
                  <a:noFill/>
                  <a:round/>
                  <a:headEnd/>
                  <a:tailEnd/>
                </a:ln>
              </p:spPr>
              <p:txBody>
                <a:bodyPr/>
                <a:lstStyle/>
                <a:p>
                  <a:endParaRPr lang="en-US"/>
                </a:p>
              </p:txBody>
            </p:sp>
            <p:sp>
              <p:nvSpPr>
                <p:cNvPr id="486" name="Freeform 177"/>
                <p:cNvSpPr>
                  <a:spLocks/>
                </p:cNvSpPr>
                <p:nvPr/>
              </p:nvSpPr>
              <p:spPr bwMode="auto">
                <a:xfrm>
                  <a:off x="623" y="1985"/>
                  <a:ext cx="125" cy="95"/>
                </a:xfrm>
                <a:custGeom>
                  <a:avLst/>
                  <a:gdLst>
                    <a:gd name="T0" fmla="*/ 217 w 53"/>
                    <a:gd name="T1" fmla="*/ 24 h 40"/>
                    <a:gd name="T2" fmla="*/ 90 w 53"/>
                    <a:gd name="T3" fmla="*/ 102 h 40"/>
                    <a:gd name="T4" fmla="*/ 90 w 53"/>
                    <a:gd name="T5" fmla="*/ 102 h 40"/>
                    <a:gd name="T6" fmla="*/ 28 w 53"/>
                    <a:gd name="T7" fmla="*/ 78 h 40"/>
                    <a:gd name="T8" fmla="*/ 5 w 53"/>
                    <a:gd name="T9" fmla="*/ 157 h 40"/>
                    <a:gd name="T10" fmla="*/ 33 w 53"/>
                    <a:gd name="T11" fmla="*/ 204 h 40"/>
                    <a:gd name="T12" fmla="*/ 184 w 53"/>
                    <a:gd name="T13" fmla="*/ 221 h 40"/>
                    <a:gd name="T14" fmla="*/ 189 w 53"/>
                    <a:gd name="T15" fmla="*/ 157 h 40"/>
                    <a:gd name="T16" fmla="*/ 139 w 53"/>
                    <a:gd name="T17" fmla="*/ 147 h 40"/>
                    <a:gd name="T18" fmla="*/ 262 w 53"/>
                    <a:gd name="T19" fmla="*/ 78 h 40"/>
                    <a:gd name="T20" fmla="*/ 217 w 53"/>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w="9525">
                  <a:noFill/>
                  <a:round/>
                  <a:headEnd/>
                  <a:tailEnd/>
                </a:ln>
              </p:spPr>
              <p:txBody>
                <a:bodyPr/>
                <a:lstStyle/>
                <a:p>
                  <a:endParaRPr lang="en-US"/>
                </a:p>
              </p:txBody>
            </p:sp>
            <p:sp>
              <p:nvSpPr>
                <p:cNvPr id="487" name="Freeform 178"/>
                <p:cNvSpPr>
                  <a:spLocks/>
                </p:cNvSpPr>
                <p:nvPr/>
              </p:nvSpPr>
              <p:spPr bwMode="auto">
                <a:xfrm>
                  <a:off x="748" y="1893"/>
                  <a:ext cx="133" cy="97"/>
                </a:xfrm>
                <a:custGeom>
                  <a:avLst/>
                  <a:gdLst>
                    <a:gd name="T0" fmla="*/ 283 w 56"/>
                    <a:gd name="T1" fmla="*/ 17 h 41"/>
                    <a:gd name="T2" fmla="*/ 152 w 56"/>
                    <a:gd name="T3" fmla="*/ 5 h 41"/>
                    <a:gd name="T4" fmla="*/ 140 w 56"/>
                    <a:gd name="T5" fmla="*/ 66 h 41"/>
                    <a:gd name="T6" fmla="*/ 164 w 56"/>
                    <a:gd name="T7" fmla="*/ 73 h 41"/>
                    <a:gd name="T8" fmla="*/ 33 w 56"/>
                    <a:gd name="T9" fmla="*/ 151 h 41"/>
                    <a:gd name="T10" fmla="*/ 69 w 56"/>
                    <a:gd name="T11" fmla="*/ 208 h 41"/>
                    <a:gd name="T12" fmla="*/ 226 w 56"/>
                    <a:gd name="T13" fmla="*/ 111 h 41"/>
                    <a:gd name="T14" fmla="*/ 226 w 56"/>
                    <a:gd name="T15" fmla="*/ 118 h 41"/>
                    <a:gd name="T16" fmla="*/ 287 w 56"/>
                    <a:gd name="T17" fmla="*/ 147 h 41"/>
                    <a:gd name="T18" fmla="*/ 311 w 56"/>
                    <a:gd name="T19" fmla="*/ 62 h 41"/>
                    <a:gd name="T20" fmla="*/ 283 w 56"/>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w="9525">
                  <a:noFill/>
                  <a:round/>
                  <a:headEnd/>
                  <a:tailEnd/>
                </a:ln>
              </p:spPr>
              <p:txBody>
                <a:bodyPr/>
                <a:lstStyle/>
                <a:p>
                  <a:endParaRPr lang="en-US"/>
                </a:p>
              </p:txBody>
            </p:sp>
            <p:sp>
              <p:nvSpPr>
                <p:cNvPr id="488" name="Freeform 179"/>
                <p:cNvSpPr>
                  <a:spLocks/>
                </p:cNvSpPr>
                <p:nvPr/>
              </p:nvSpPr>
              <p:spPr bwMode="auto">
                <a:xfrm>
                  <a:off x="616" y="1891"/>
                  <a:ext cx="118" cy="82"/>
                </a:xfrm>
                <a:custGeom>
                  <a:avLst/>
                  <a:gdLst>
                    <a:gd name="T0" fmla="*/ 205 w 50"/>
                    <a:gd name="T1" fmla="*/ 61 h 35"/>
                    <a:gd name="T2" fmla="*/ 201 w 50"/>
                    <a:gd name="T3" fmla="*/ 87 h 35"/>
                    <a:gd name="T4" fmla="*/ 201 w 50"/>
                    <a:gd name="T5" fmla="*/ 87 h 35"/>
                    <a:gd name="T6" fmla="*/ 90 w 50"/>
                    <a:gd name="T7" fmla="*/ 21 h 35"/>
                    <a:gd name="T8" fmla="*/ 33 w 50"/>
                    <a:gd name="T9" fmla="*/ 66 h 35"/>
                    <a:gd name="T10" fmla="*/ 135 w 50"/>
                    <a:gd name="T11" fmla="*/ 127 h 35"/>
                    <a:gd name="T12" fmla="*/ 90 w 50"/>
                    <a:gd name="T13" fmla="*/ 127 h 35"/>
                    <a:gd name="T14" fmla="*/ 83 w 50"/>
                    <a:gd name="T15" fmla="*/ 192 h 35"/>
                    <a:gd name="T16" fmla="*/ 229 w 50"/>
                    <a:gd name="T17" fmla="*/ 187 h 35"/>
                    <a:gd name="T18" fmla="*/ 262 w 50"/>
                    <a:gd name="T19" fmla="*/ 159 h 35"/>
                    <a:gd name="T20" fmla="*/ 274 w 50"/>
                    <a:gd name="T21" fmla="*/ 66 h 35"/>
                    <a:gd name="T22" fmla="*/ 205 w 50"/>
                    <a:gd name="T23" fmla="*/ 6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w="9525">
                  <a:noFill/>
                  <a:round/>
                  <a:headEnd/>
                  <a:tailEnd/>
                </a:ln>
              </p:spPr>
              <p:txBody>
                <a:bodyPr/>
                <a:lstStyle/>
                <a:p>
                  <a:endParaRPr lang="en-US"/>
                </a:p>
              </p:txBody>
            </p:sp>
            <p:sp>
              <p:nvSpPr>
                <p:cNvPr id="489" name="Freeform 180"/>
                <p:cNvSpPr>
                  <a:spLocks/>
                </p:cNvSpPr>
                <p:nvPr/>
              </p:nvSpPr>
              <p:spPr bwMode="auto">
                <a:xfrm>
                  <a:off x="767" y="1997"/>
                  <a:ext cx="128" cy="92"/>
                </a:xfrm>
                <a:custGeom>
                  <a:avLst/>
                  <a:gdLst>
                    <a:gd name="T0" fmla="*/ 270 w 54"/>
                    <a:gd name="T1" fmla="*/ 151 h 39"/>
                    <a:gd name="T2" fmla="*/ 147 w 54"/>
                    <a:gd name="T3" fmla="*/ 66 h 39"/>
                    <a:gd name="T4" fmla="*/ 152 w 54"/>
                    <a:gd name="T5" fmla="*/ 66 h 39"/>
                    <a:gd name="T6" fmla="*/ 192 w 54"/>
                    <a:gd name="T7" fmla="*/ 66 h 39"/>
                    <a:gd name="T8" fmla="*/ 201 w 54"/>
                    <a:gd name="T9" fmla="*/ 0 h 39"/>
                    <a:gd name="T10" fmla="*/ 50 w 54"/>
                    <a:gd name="T11" fmla="*/ 0 h 39"/>
                    <a:gd name="T12" fmla="*/ 17 w 54"/>
                    <a:gd name="T13" fmla="*/ 28 h 39"/>
                    <a:gd name="T14" fmla="*/ 5 w 54"/>
                    <a:gd name="T15" fmla="*/ 144 h 39"/>
                    <a:gd name="T16" fmla="*/ 66 w 54"/>
                    <a:gd name="T17" fmla="*/ 151 h 39"/>
                    <a:gd name="T18" fmla="*/ 73 w 54"/>
                    <a:gd name="T19" fmla="*/ 123 h 39"/>
                    <a:gd name="T20" fmla="*/ 90 w 54"/>
                    <a:gd name="T21" fmla="*/ 111 h 39"/>
                    <a:gd name="T22" fmla="*/ 218 w 54"/>
                    <a:gd name="T23" fmla="*/ 196 h 39"/>
                    <a:gd name="T24" fmla="*/ 270 w 54"/>
                    <a:gd name="T25" fmla="*/ 15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w="9525">
                  <a:noFill/>
                  <a:round/>
                  <a:headEnd/>
                  <a:tailEnd/>
                </a:ln>
              </p:spPr>
              <p:txBody>
                <a:bodyPr/>
                <a:lstStyle/>
                <a:p>
                  <a:endParaRPr lang="en-US"/>
                </a:p>
              </p:txBody>
            </p:sp>
          </p:grpSp>
          <p:grpSp>
            <p:nvGrpSpPr>
              <p:cNvPr id="17" name="Group 167"/>
              <p:cNvGrpSpPr>
                <a:grpSpLocks noChangeAspect="1"/>
              </p:cNvGrpSpPr>
              <p:nvPr/>
            </p:nvGrpSpPr>
            <p:grpSpPr bwMode="auto">
              <a:xfrm>
                <a:off x="5573130" y="3830543"/>
                <a:ext cx="392207" cy="338917"/>
                <a:chOff x="382" y="1794"/>
                <a:chExt cx="723" cy="588"/>
              </a:xfrm>
            </p:grpSpPr>
            <p:sp>
              <p:nvSpPr>
                <p:cNvPr id="491" name="AutoShape 168"/>
                <p:cNvSpPr>
                  <a:spLocks noChangeAspect="1" noChangeArrowheads="1" noTextEdit="1"/>
                </p:cNvSpPr>
                <p:nvPr/>
              </p:nvSpPr>
              <p:spPr bwMode="auto">
                <a:xfrm>
                  <a:off x="382" y="1794"/>
                  <a:ext cx="723" cy="588"/>
                </a:xfrm>
                <a:prstGeom prst="rect">
                  <a:avLst/>
                </a:prstGeom>
                <a:noFill/>
                <a:ln w="9525">
                  <a:noFill/>
                  <a:miter lim="800000"/>
                  <a:headEnd/>
                  <a:tailEnd/>
                </a:ln>
              </p:spPr>
              <p:txBody>
                <a:bodyPr/>
                <a:lstStyle/>
                <a:p>
                  <a:endParaRPr lang="en-US"/>
                </a:p>
              </p:txBody>
            </p:sp>
            <p:sp>
              <p:nvSpPr>
                <p:cNvPr id="492" name="Freeform 169"/>
                <p:cNvSpPr>
                  <a:spLocks/>
                </p:cNvSpPr>
                <p:nvPr/>
              </p:nvSpPr>
              <p:spPr bwMode="auto">
                <a:xfrm>
                  <a:off x="389" y="1801"/>
                  <a:ext cx="709" cy="579"/>
                </a:xfrm>
                <a:custGeom>
                  <a:avLst/>
                  <a:gdLst>
                    <a:gd name="T0" fmla="*/ 1643 w 300"/>
                    <a:gd name="T1" fmla="*/ 910 h 245"/>
                    <a:gd name="T2" fmla="*/ 1676 w 300"/>
                    <a:gd name="T3" fmla="*/ 848 h 245"/>
                    <a:gd name="T4" fmla="*/ 1676 w 300"/>
                    <a:gd name="T5" fmla="*/ 513 h 245"/>
                    <a:gd name="T6" fmla="*/ 1671 w 300"/>
                    <a:gd name="T7" fmla="*/ 480 h 245"/>
                    <a:gd name="T8" fmla="*/ 1664 w 300"/>
                    <a:gd name="T9" fmla="*/ 480 h 245"/>
                    <a:gd name="T10" fmla="*/ 1664 w 300"/>
                    <a:gd name="T11" fmla="*/ 480 h 245"/>
                    <a:gd name="T12" fmla="*/ 1643 w 300"/>
                    <a:gd name="T13" fmla="*/ 451 h 245"/>
                    <a:gd name="T14" fmla="*/ 1643 w 300"/>
                    <a:gd name="T15" fmla="*/ 451 h 245"/>
                    <a:gd name="T16" fmla="*/ 1548 w 300"/>
                    <a:gd name="T17" fmla="*/ 397 h 245"/>
                    <a:gd name="T18" fmla="*/ 872 w 300"/>
                    <a:gd name="T19" fmla="*/ 12 h 245"/>
                    <a:gd name="T20" fmla="*/ 804 w 300"/>
                    <a:gd name="T21" fmla="*/ 12 h 245"/>
                    <a:gd name="T22" fmla="*/ 33 w 300"/>
                    <a:gd name="T23" fmla="*/ 451 h 245"/>
                    <a:gd name="T24" fmla="*/ 33 w 300"/>
                    <a:gd name="T25" fmla="*/ 451 h 245"/>
                    <a:gd name="T26" fmla="*/ 12 w 300"/>
                    <a:gd name="T27" fmla="*/ 480 h 245"/>
                    <a:gd name="T28" fmla="*/ 12 w 300"/>
                    <a:gd name="T29" fmla="*/ 480 h 245"/>
                    <a:gd name="T30" fmla="*/ 0 w 300"/>
                    <a:gd name="T31" fmla="*/ 513 h 245"/>
                    <a:gd name="T32" fmla="*/ 0 w 300"/>
                    <a:gd name="T33" fmla="*/ 848 h 245"/>
                    <a:gd name="T34" fmla="*/ 40 w 300"/>
                    <a:gd name="T35" fmla="*/ 905 h 245"/>
                    <a:gd name="T36" fmla="*/ 123 w 300"/>
                    <a:gd name="T37" fmla="*/ 910 h 245"/>
                    <a:gd name="T38" fmla="*/ 135 w 300"/>
                    <a:gd name="T39" fmla="*/ 905 h 245"/>
                    <a:gd name="T40" fmla="*/ 766 w 300"/>
                    <a:gd name="T41" fmla="*/ 1267 h 245"/>
                    <a:gd name="T42" fmla="*/ 766 w 300"/>
                    <a:gd name="T43" fmla="*/ 1302 h 245"/>
                    <a:gd name="T44" fmla="*/ 844 w 300"/>
                    <a:gd name="T45" fmla="*/ 1364 h 245"/>
                    <a:gd name="T46" fmla="*/ 922 w 300"/>
                    <a:gd name="T47" fmla="*/ 1319 h 245"/>
                    <a:gd name="T48" fmla="*/ 922 w 300"/>
                    <a:gd name="T49" fmla="*/ 1262 h 245"/>
                    <a:gd name="T50" fmla="*/ 1548 w 300"/>
                    <a:gd name="T51" fmla="*/ 898 h 245"/>
                    <a:gd name="T52" fmla="*/ 1581 w 300"/>
                    <a:gd name="T53" fmla="*/ 917 h 245"/>
                    <a:gd name="T54" fmla="*/ 1643 w 300"/>
                    <a:gd name="T55" fmla="*/ 91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p:spPr>
              <p:txBody>
                <a:bodyPr/>
                <a:lstStyle/>
                <a:p>
                  <a:endParaRPr lang="en-US"/>
                </a:p>
              </p:txBody>
            </p:sp>
            <p:sp>
              <p:nvSpPr>
                <p:cNvPr id="493" name="Freeform 170"/>
                <p:cNvSpPr>
                  <a:spLocks/>
                </p:cNvSpPr>
                <p:nvPr/>
              </p:nvSpPr>
              <p:spPr bwMode="auto">
                <a:xfrm>
                  <a:off x="713" y="2314"/>
                  <a:ext cx="66" cy="66"/>
                </a:xfrm>
                <a:custGeom>
                  <a:avLst/>
                  <a:gdLst>
                    <a:gd name="T0" fmla="*/ 0 w 28"/>
                    <a:gd name="T1" fmla="*/ 0 h 28"/>
                    <a:gd name="T2" fmla="*/ 0 w 28"/>
                    <a:gd name="T3" fmla="*/ 78 h 28"/>
                    <a:gd name="T4" fmla="*/ 57 w 28"/>
                    <a:gd name="T5" fmla="*/ 151 h 28"/>
                    <a:gd name="T6" fmla="*/ 123 w 28"/>
                    <a:gd name="T7" fmla="*/ 144 h 28"/>
                    <a:gd name="T8" fmla="*/ 156 w 28"/>
                    <a:gd name="T9" fmla="*/ 78 h 28"/>
                    <a:gd name="T10" fmla="*/ 156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w="9525">
                  <a:noFill/>
                  <a:round/>
                  <a:headEnd/>
                  <a:tailEnd/>
                </a:ln>
              </p:spPr>
              <p:txBody>
                <a:bodyPr/>
                <a:lstStyle/>
                <a:p>
                  <a:endParaRPr lang="en-US"/>
                </a:p>
              </p:txBody>
            </p:sp>
            <p:sp>
              <p:nvSpPr>
                <p:cNvPr id="494" name="Freeform 171"/>
                <p:cNvSpPr>
                  <a:spLocks/>
                </p:cNvSpPr>
                <p:nvPr/>
              </p:nvSpPr>
              <p:spPr bwMode="auto">
                <a:xfrm>
                  <a:off x="389" y="2125"/>
                  <a:ext cx="69" cy="66"/>
                </a:xfrm>
                <a:custGeom>
                  <a:avLst/>
                  <a:gdLst>
                    <a:gd name="T0" fmla="*/ 0 w 29"/>
                    <a:gd name="T1" fmla="*/ 0 h 28"/>
                    <a:gd name="T2" fmla="*/ 0 w 29"/>
                    <a:gd name="T3" fmla="*/ 78 h 28"/>
                    <a:gd name="T4" fmla="*/ 57 w 29"/>
                    <a:gd name="T5" fmla="*/ 144 h 28"/>
                    <a:gd name="T6" fmla="*/ 124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95" name="Freeform 172"/>
                <p:cNvSpPr>
                  <a:spLocks/>
                </p:cNvSpPr>
                <p:nvPr/>
              </p:nvSpPr>
              <p:spPr bwMode="auto">
                <a:xfrm>
                  <a:off x="1029" y="2125"/>
                  <a:ext cx="69" cy="66"/>
                </a:xfrm>
                <a:custGeom>
                  <a:avLst/>
                  <a:gdLst>
                    <a:gd name="T0" fmla="*/ 0 w 29"/>
                    <a:gd name="T1" fmla="*/ 0 h 28"/>
                    <a:gd name="T2" fmla="*/ 0 w 29"/>
                    <a:gd name="T3" fmla="*/ 78 h 28"/>
                    <a:gd name="T4" fmla="*/ 62 w 29"/>
                    <a:gd name="T5" fmla="*/ 144 h 28"/>
                    <a:gd name="T6" fmla="*/ 131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496" name="Freeform 173"/>
                <p:cNvSpPr>
                  <a:spLocks/>
                </p:cNvSpPr>
                <p:nvPr/>
              </p:nvSpPr>
              <p:spPr bwMode="auto">
                <a:xfrm>
                  <a:off x="743" y="2004"/>
                  <a:ext cx="355" cy="345"/>
                </a:xfrm>
                <a:custGeom>
                  <a:avLst/>
                  <a:gdLst>
                    <a:gd name="T0" fmla="*/ 835 w 150"/>
                    <a:gd name="T1" fmla="*/ 0 h 146"/>
                    <a:gd name="T2" fmla="*/ 828 w 150"/>
                    <a:gd name="T3" fmla="*/ 0 h 146"/>
                    <a:gd name="T4" fmla="*/ 0 w 150"/>
                    <a:gd name="T5" fmla="*/ 475 h 146"/>
                    <a:gd name="T6" fmla="*/ 0 w 150"/>
                    <a:gd name="T7" fmla="*/ 815 h 146"/>
                    <a:gd name="T8" fmla="*/ 40 w 150"/>
                    <a:gd name="T9" fmla="*/ 803 h 146"/>
                    <a:gd name="T10" fmla="*/ 807 w 150"/>
                    <a:gd name="T11" fmla="*/ 364 h 146"/>
                    <a:gd name="T12" fmla="*/ 840 w 150"/>
                    <a:gd name="T13" fmla="*/ 302 h 146"/>
                    <a:gd name="T14" fmla="*/ 840 w 150"/>
                    <a:gd name="T15" fmla="*/ 40 h 146"/>
                    <a:gd name="T16" fmla="*/ 840 w 150"/>
                    <a:gd name="T17" fmla="*/ 33 h 146"/>
                    <a:gd name="T18" fmla="*/ 835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w="9525">
                  <a:noFill/>
                  <a:round/>
                  <a:headEnd/>
                  <a:tailEnd/>
                </a:ln>
              </p:spPr>
              <p:txBody>
                <a:bodyPr/>
                <a:lstStyle/>
                <a:p>
                  <a:endParaRPr lang="en-US"/>
                </a:p>
              </p:txBody>
            </p:sp>
            <p:sp>
              <p:nvSpPr>
                <p:cNvPr id="497" name="Freeform 174"/>
                <p:cNvSpPr>
                  <a:spLocks/>
                </p:cNvSpPr>
                <p:nvPr/>
              </p:nvSpPr>
              <p:spPr bwMode="auto">
                <a:xfrm>
                  <a:off x="389" y="2004"/>
                  <a:ext cx="354" cy="345"/>
                </a:xfrm>
                <a:custGeom>
                  <a:avLst/>
                  <a:gdLst>
                    <a:gd name="T0" fmla="*/ 835 w 150"/>
                    <a:gd name="T1" fmla="*/ 475 h 146"/>
                    <a:gd name="T2" fmla="*/ 12 w 150"/>
                    <a:gd name="T3" fmla="*/ 0 h 146"/>
                    <a:gd name="T4" fmla="*/ 12 w 150"/>
                    <a:gd name="T5" fmla="*/ 0 h 146"/>
                    <a:gd name="T6" fmla="*/ 0 w 150"/>
                    <a:gd name="T7" fmla="*/ 33 h 146"/>
                    <a:gd name="T8" fmla="*/ 0 w 150"/>
                    <a:gd name="T9" fmla="*/ 40 h 146"/>
                    <a:gd name="T10" fmla="*/ 0 w 150"/>
                    <a:gd name="T11" fmla="*/ 302 h 146"/>
                    <a:gd name="T12" fmla="*/ 33 w 150"/>
                    <a:gd name="T13" fmla="*/ 364 h 146"/>
                    <a:gd name="T14" fmla="*/ 795 w 150"/>
                    <a:gd name="T15" fmla="*/ 803 h 146"/>
                    <a:gd name="T16" fmla="*/ 835 w 150"/>
                    <a:gd name="T17" fmla="*/ 815 h 146"/>
                    <a:gd name="T18" fmla="*/ 835 w 150"/>
                    <a:gd name="T19" fmla="*/ 475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w="9525">
                  <a:noFill/>
                  <a:round/>
                  <a:headEnd/>
                  <a:tailEnd/>
                </a:ln>
              </p:spPr>
              <p:txBody>
                <a:bodyPr/>
                <a:lstStyle/>
                <a:p>
                  <a:endParaRPr lang="en-US"/>
                </a:p>
              </p:txBody>
            </p:sp>
            <p:sp>
              <p:nvSpPr>
                <p:cNvPr id="498" name="Rectangle 175"/>
                <p:cNvSpPr>
                  <a:spLocks noChangeArrowheads="1"/>
                </p:cNvSpPr>
                <p:nvPr/>
              </p:nvSpPr>
              <p:spPr bwMode="auto">
                <a:xfrm>
                  <a:off x="491" y="2210"/>
                  <a:ext cx="1" cy="1"/>
                </a:xfrm>
                <a:prstGeom prst="rect">
                  <a:avLst/>
                </a:prstGeom>
                <a:solidFill>
                  <a:srgbClr val="272525"/>
                </a:solidFill>
                <a:ln w="9525">
                  <a:noFill/>
                  <a:miter lim="800000"/>
                  <a:headEnd/>
                  <a:tailEnd/>
                </a:ln>
              </p:spPr>
              <p:txBody>
                <a:bodyPr/>
                <a:lstStyle/>
                <a:p>
                  <a:endParaRPr lang="en-US"/>
                </a:p>
              </p:txBody>
            </p:sp>
            <p:sp>
              <p:nvSpPr>
                <p:cNvPr id="499" name="Freeform 176"/>
                <p:cNvSpPr>
                  <a:spLocks/>
                </p:cNvSpPr>
                <p:nvPr/>
              </p:nvSpPr>
              <p:spPr bwMode="auto">
                <a:xfrm>
                  <a:off x="394" y="1801"/>
                  <a:ext cx="699" cy="404"/>
                </a:xfrm>
                <a:custGeom>
                  <a:avLst/>
                  <a:gdLst>
                    <a:gd name="T0" fmla="*/ 1629 w 296"/>
                    <a:gd name="T1" fmla="*/ 451 h 171"/>
                    <a:gd name="T2" fmla="*/ 1629 w 296"/>
                    <a:gd name="T3" fmla="*/ 451 h 171"/>
                    <a:gd name="T4" fmla="*/ 1533 w 296"/>
                    <a:gd name="T5" fmla="*/ 397 h 171"/>
                    <a:gd name="T6" fmla="*/ 860 w 296"/>
                    <a:gd name="T7" fmla="*/ 12 h 171"/>
                    <a:gd name="T8" fmla="*/ 860 w 296"/>
                    <a:gd name="T9" fmla="*/ 12 h 171"/>
                    <a:gd name="T10" fmla="*/ 791 w 296"/>
                    <a:gd name="T11" fmla="*/ 12 h 171"/>
                    <a:gd name="T12" fmla="*/ 21 w 296"/>
                    <a:gd name="T13" fmla="*/ 451 h 171"/>
                    <a:gd name="T14" fmla="*/ 21 w 296"/>
                    <a:gd name="T15" fmla="*/ 451 h 171"/>
                    <a:gd name="T16" fmla="*/ 0 w 296"/>
                    <a:gd name="T17" fmla="*/ 480 h 171"/>
                    <a:gd name="T18" fmla="*/ 827 w 296"/>
                    <a:gd name="T19" fmla="*/ 954 h 171"/>
                    <a:gd name="T20" fmla="*/ 1573 w 296"/>
                    <a:gd name="T21" fmla="*/ 524 h 171"/>
                    <a:gd name="T22" fmla="*/ 1651 w 296"/>
                    <a:gd name="T23" fmla="*/ 480 h 171"/>
                    <a:gd name="T24" fmla="*/ 1629 w 296"/>
                    <a:gd name="T25" fmla="*/ 451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w="9525">
                  <a:noFill/>
                  <a:round/>
                  <a:headEnd/>
                  <a:tailEnd/>
                </a:ln>
              </p:spPr>
              <p:txBody>
                <a:bodyPr/>
                <a:lstStyle/>
                <a:p>
                  <a:endParaRPr lang="en-US"/>
                </a:p>
              </p:txBody>
            </p:sp>
            <p:sp>
              <p:nvSpPr>
                <p:cNvPr id="500" name="Freeform 177"/>
                <p:cNvSpPr>
                  <a:spLocks/>
                </p:cNvSpPr>
                <p:nvPr/>
              </p:nvSpPr>
              <p:spPr bwMode="auto">
                <a:xfrm>
                  <a:off x="623" y="1985"/>
                  <a:ext cx="125" cy="95"/>
                </a:xfrm>
                <a:custGeom>
                  <a:avLst/>
                  <a:gdLst>
                    <a:gd name="T0" fmla="*/ 217 w 53"/>
                    <a:gd name="T1" fmla="*/ 24 h 40"/>
                    <a:gd name="T2" fmla="*/ 90 w 53"/>
                    <a:gd name="T3" fmla="*/ 102 h 40"/>
                    <a:gd name="T4" fmla="*/ 90 w 53"/>
                    <a:gd name="T5" fmla="*/ 102 h 40"/>
                    <a:gd name="T6" fmla="*/ 28 w 53"/>
                    <a:gd name="T7" fmla="*/ 78 h 40"/>
                    <a:gd name="T8" fmla="*/ 5 w 53"/>
                    <a:gd name="T9" fmla="*/ 157 h 40"/>
                    <a:gd name="T10" fmla="*/ 33 w 53"/>
                    <a:gd name="T11" fmla="*/ 204 h 40"/>
                    <a:gd name="T12" fmla="*/ 184 w 53"/>
                    <a:gd name="T13" fmla="*/ 221 h 40"/>
                    <a:gd name="T14" fmla="*/ 189 w 53"/>
                    <a:gd name="T15" fmla="*/ 157 h 40"/>
                    <a:gd name="T16" fmla="*/ 139 w 53"/>
                    <a:gd name="T17" fmla="*/ 147 h 40"/>
                    <a:gd name="T18" fmla="*/ 262 w 53"/>
                    <a:gd name="T19" fmla="*/ 78 h 40"/>
                    <a:gd name="T20" fmla="*/ 217 w 53"/>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w="9525">
                  <a:noFill/>
                  <a:round/>
                  <a:headEnd/>
                  <a:tailEnd/>
                </a:ln>
              </p:spPr>
              <p:txBody>
                <a:bodyPr/>
                <a:lstStyle/>
                <a:p>
                  <a:endParaRPr lang="en-US"/>
                </a:p>
              </p:txBody>
            </p:sp>
            <p:sp>
              <p:nvSpPr>
                <p:cNvPr id="501" name="Freeform 178"/>
                <p:cNvSpPr>
                  <a:spLocks/>
                </p:cNvSpPr>
                <p:nvPr/>
              </p:nvSpPr>
              <p:spPr bwMode="auto">
                <a:xfrm>
                  <a:off x="748" y="1893"/>
                  <a:ext cx="133" cy="97"/>
                </a:xfrm>
                <a:custGeom>
                  <a:avLst/>
                  <a:gdLst>
                    <a:gd name="T0" fmla="*/ 283 w 56"/>
                    <a:gd name="T1" fmla="*/ 17 h 41"/>
                    <a:gd name="T2" fmla="*/ 152 w 56"/>
                    <a:gd name="T3" fmla="*/ 5 h 41"/>
                    <a:gd name="T4" fmla="*/ 140 w 56"/>
                    <a:gd name="T5" fmla="*/ 66 h 41"/>
                    <a:gd name="T6" fmla="*/ 164 w 56"/>
                    <a:gd name="T7" fmla="*/ 73 h 41"/>
                    <a:gd name="T8" fmla="*/ 33 w 56"/>
                    <a:gd name="T9" fmla="*/ 151 h 41"/>
                    <a:gd name="T10" fmla="*/ 69 w 56"/>
                    <a:gd name="T11" fmla="*/ 208 h 41"/>
                    <a:gd name="T12" fmla="*/ 226 w 56"/>
                    <a:gd name="T13" fmla="*/ 111 h 41"/>
                    <a:gd name="T14" fmla="*/ 226 w 56"/>
                    <a:gd name="T15" fmla="*/ 118 h 41"/>
                    <a:gd name="T16" fmla="*/ 287 w 56"/>
                    <a:gd name="T17" fmla="*/ 147 h 41"/>
                    <a:gd name="T18" fmla="*/ 311 w 56"/>
                    <a:gd name="T19" fmla="*/ 62 h 41"/>
                    <a:gd name="T20" fmla="*/ 283 w 56"/>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w="9525">
                  <a:noFill/>
                  <a:round/>
                  <a:headEnd/>
                  <a:tailEnd/>
                </a:ln>
              </p:spPr>
              <p:txBody>
                <a:bodyPr/>
                <a:lstStyle/>
                <a:p>
                  <a:endParaRPr lang="en-US"/>
                </a:p>
              </p:txBody>
            </p:sp>
            <p:sp>
              <p:nvSpPr>
                <p:cNvPr id="502" name="Freeform 179"/>
                <p:cNvSpPr>
                  <a:spLocks/>
                </p:cNvSpPr>
                <p:nvPr/>
              </p:nvSpPr>
              <p:spPr bwMode="auto">
                <a:xfrm>
                  <a:off x="616" y="1891"/>
                  <a:ext cx="118" cy="82"/>
                </a:xfrm>
                <a:custGeom>
                  <a:avLst/>
                  <a:gdLst>
                    <a:gd name="T0" fmla="*/ 205 w 50"/>
                    <a:gd name="T1" fmla="*/ 61 h 35"/>
                    <a:gd name="T2" fmla="*/ 201 w 50"/>
                    <a:gd name="T3" fmla="*/ 87 h 35"/>
                    <a:gd name="T4" fmla="*/ 201 w 50"/>
                    <a:gd name="T5" fmla="*/ 87 h 35"/>
                    <a:gd name="T6" fmla="*/ 90 w 50"/>
                    <a:gd name="T7" fmla="*/ 21 h 35"/>
                    <a:gd name="T8" fmla="*/ 33 w 50"/>
                    <a:gd name="T9" fmla="*/ 66 h 35"/>
                    <a:gd name="T10" fmla="*/ 135 w 50"/>
                    <a:gd name="T11" fmla="*/ 127 h 35"/>
                    <a:gd name="T12" fmla="*/ 90 w 50"/>
                    <a:gd name="T13" fmla="*/ 127 h 35"/>
                    <a:gd name="T14" fmla="*/ 83 w 50"/>
                    <a:gd name="T15" fmla="*/ 192 h 35"/>
                    <a:gd name="T16" fmla="*/ 229 w 50"/>
                    <a:gd name="T17" fmla="*/ 187 h 35"/>
                    <a:gd name="T18" fmla="*/ 262 w 50"/>
                    <a:gd name="T19" fmla="*/ 159 h 35"/>
                    <a:gd name="T20" fmla="*/ 274 w 50"/>
                    <a:gd name="T21" fmla="*/ 66 h 35"/>
                    <a:gd name="T22" fmla="*/ 205 w 50"/>
                    <a:gd name="T23" fmla="*/ 6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w="9525">
                  <a:noFill/>
                  <a:round/>
                  <a:headEnd/>
                  <a:tailEnd/>
                </a:ln>
              </p:spPr>
              <p:txBody>
                <a:bodyPr/>
                <a:lstStyle/>
                <a:p>
                  <a:endParaRPr lang="en-US"/>
                </a:p>
              </p:txBody>
            </p:sp>
            <p:sp>
              <p:nvSpPr>
                <p:cNvPr id="503" name="Freeform 180"/>
                <p:cNvSpPr>
                  <a:spLocks/>
                </p:cNvSpPr>
                <p:nvPr/>
              </p:nvSpPr>
              <p:spPr bwMode="auto">
                <a:xfrm>
                  <a:off x="767" y="1997"/>
                  <a:ext cx="128" cy="92"/>
                </a:xfrm>
                <a:custGeom>
                  <a:avLst/>
                  <a:gdLst>
                    <a:gd name="T0" fmla="*/ 270 w 54"/>
                    <a:gd name="T1" fmla="*/ 151 h 39"/>
                    <a:gd name="T2" fmla="*/ 147 w 54"/>
                    <a:gd name="T3" fmla="*/ 66 h 39"/>
                    <a:gd name="T4" fmla="*/ 152 w 54"/>
                    <a:gd name="T5" fmla="*/ 66 h 39"/>
                    <a:gd name="T6" fmla="*/ 192 w 54"/>
                    <a:gd name="T7" fmla="*/ 66 h 39"/>
                    <a:gd name="T8" fmla="*/ 201 w 54"/>
                    <a:gd name="T9" fmla="*/ 0 h 39"/>
                    <a:gd name="T10" fmla="*/ 50 w 54"/>
                    <a:gd name="T11" fmla="*/ 0 h 39"/>
                    <a:gd name="T12" fmla="*/ 17 w 54"/>
                    <a:gd name="T13" fmla="*/ 28 h 39"/>
                    <a:gd name="T14" fmla="*/ 5 w 54"/>
                    <a:gd name="T15" fmla="*/ 144 h 39"/>
                    <a:gd name="T16" fmla="*/ 66 w 54"/>
                    <a:gd name="T17" fmla="*/ 151 h 39"/>
                    <a:gd name="T18" fmla="*/ 73 w 54"/>
                    <a:gd name="T19" fmla="*/ 123 h 39"/>
                    <a:gd name="T20" fmla="*/ 90 w 54"/>
                    <a:gd name="T21" fmla="*/ 111 h 39"/>
                    <a:gd name="T22" fmla="*/ 218 w 54"/>
                    <a:gd name="T23" fmla="*/ 196 h 39"/>
                    <a:gd name="T24" fmla="*/ 270 w 54"/>
                    <a:gd name="T25" fmla="*/ 15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w="9525">
                  <a:noFill/>
                  <a:round/>
                  <a:headEnd/>
                  <a:tailEnd/>
                </a:ln>
              </p:spPr>
              <p:txBody>
                <a:bodyPr/>
                <a:lstStyle/>
                <a:p>
                  <a:endParaRPr lang="en-US"/>
                </a:p>
              </p:txBody>
            </p:sp>
          </p:grpSp>
          <p:grpSp>
            <p:nvGrpSpPr>
              <p:cNvPr id="18" name="Group 167"/>
              <p:cNvGrpSpPr>
                <a:grpSpLocks noChangeAspect="1"/>
              </p:cNvGrpSpPr>
              <p:nvPr/>
            </p:nvGrpSpPr>
            <p:grpSpPr bwMode="auto">
              <a:xfrm>
                <a:off x="6001300" y="3533001"/>
                <a:ext cx="392207" cy="338917"/>
                <a:chOff x="382" y="1794"/>
                <a:chExt cx="723" cy="588"/>
              </a:xfrm>
            </p:grpSpPr>
            <p:sp>
              <p:nvSpPr>
                <p:cNvPr id="505" name="AutoShape 168"/>
                <p:cNvSpPr>
                  <a:spLocks noChangeAspect="1" noChangeArrowheads="1" noTextEdit="1"/>
                </p:cNvSpPr>
                <p:nvPr/>
              </p:nvSpPr>
              <p:spPr bwMode="auto">
                <a:xfrm>
                  <a:off x="382" y="1794"/>
                  <a:ext cx="723" cy="588"/>
                </a:xfrm>
                <a:prstGeom prst="rect">
                  <a:avLst/>
                </a:prstGeom>
                <a:noFill/>
                <a:ln w="9525">
                  <a:noFill/>
                  <a:miter lim="800000"/>
                  <a:headEnd/>
                  <a:tailEnd/>
                </a:ln>
              </p:spPr>
              <p:txBody>
                <a:bodyPr/>
                <a:lstStyle/>
                <a:p>
                  <a:endParaRPr lang="en-US"/>
                </a:p>
              </p:txBody>
            </p:sp>
            <p:sp>
              <p:nvSpPr>
                <p:cNvPr id="506" name="Freeform 169"/>
                <p:cNvSpPr>
                  <a:spLocks/>
                </p:cNvSpPr>
                <p:nvPr/>
              </p:nvSpPr>
              <p:spPr bwMode="auto">
                <a:xfrm>
                  <a:off x="389" y="1801"/>
                  <a:ext cx="709" cy="579"/>
                </a:xfrm>
                <a:custGeom>
                  <a:avLst/>
                  <a:gdLst>
                    <a:gd name="T0" fmla="*/ 1643 w 300"/>
                    <a:gd name="T1" fmla="*/ 910 h 245"/>
                    <a:gd name="T2" fmla="*/ 1676 w 300"/>
                    <a:gd name="T3" fmla="*/ 848 h 245"/>
                    <a:gd name="T4" fmla="*/ 1676 w 300"/>
                    <a:gd name="T5" fmla="*/ 513 h 245"/>
                    <a:gd name="T6" fmla="*/ 1671 w 300"/>
                    <a:gd name="T7" fmla="*/ 480 h 245"/>
                    <a:gd name="T8" fmla="*/ 1664 w 300"/>
                    <a:gd name="T9" fmla="*/ 480 h 245"/>
                    <a:gd name="T10" fmla="*/ 1664 w 300"/>
                    <a:gd name="T11" fmla="*/ 480 h 245"/>
                    <a:gd name="T12" fmla="*/ 1643 w 300"/>
                    <a:gd name="T13" fmla="*/ 451 h 245"/>
                    <a:gd name="T14" fmla="*/ 1643 w 300"/>
                    <a:gd name="T15" fmla="*/ 451 h 245"/>
                    <a:gd name="T16" fmla="*/ 1548 w 300"/>
                    <a:gd name="T17" fmla="*/ 397 h 245"/>
                    <a:gd name="T18" fmla="*/ 872 w 300"/>
                    <a:gd name="T19" fmla="*/ 12 h 245"/>
                    <a:gd name="T20" fmla="*/ 804 w 300"/>
                    <a:gd name="T21" fmla="*/ 12 h 245"/>
                    <a:gd name="T22" fmla="*/ 33 w 300"/>
                    <a:gd name="T23" fmla="*/ 451 h 245"/>
                    <a:gd name="T24" fmla="*/ 33 w 300"/>
                    <a:gd name="T25" fmla="*/ 451 h 245"/>
                    <a:gd name="T26" fmla="*/ 12 w 300"/>
                    <a:gd name="T27" fmla="*/ 480 h 245"/>
                    <a:gd name="T28" fmla="*/ 12 w 300"/>
                    <a:gd name="T29" fmla="*/ 480 h 245"/>
                    <a:gd name="T30" fmla="*/ 0 w 300"/>
                    <a:gd name="T31" fmla="*/ 513 h 245"/>
                    <a:gd name="T32" fmla="*/ 0 w 300"/>
                    <a:gd name="T33" fmla="*/ 848 h 245"/>
                    <a:gd name="T34" fmla="*/ 40 w 300"/>
                    <a:gd name="T35" fmla="*/ 905 h 245"/>
                    <a:gd name="T36" fmla="*/ 123 w 300"/>
                    <a:gd name="T37" fmla="*/ 910 h 245"/>
                    <a:gd name="T38" fmla="*/ 135 w 300"/>
                    <a:gd name="T39" fmla="*/ 905 h 245"/>
                    <a:gd name="T40" fmla="*/ 766 w 300"/>
                    <a:gd name="T41" fmla="*/ 1267 h 245"/>
                    <a:gd name="T42" fmla="*/ 766 w 300"/>
                    <a:gd name="T43" fmla="*/ 1302 h 245"/>
                    <a:gd name="T44" fmla="*/ 844 w 300"/>
                    <a:gd name="T45" fmla="*/ 1364 h 245"/>
                    <a:gd name="T46" fmla="*/ 922 w 300"/>
                    <a:gd name="T47" fmla="*/ 1319 h 245"/>
                    <a:gd name="T48" fmla="*/ 922 w 300"/>
                    <a:gd name="T49" fmla="*/ 1262 h 245"/>
                    <a:gd name="T50" fmla="*/ 1548 w 300"/>
                    <a:gd name="T51" fmla="*/ 898 h 245"/>
                    <a:gd name="T52" fmla="*/ 1581 w 300"/>
                    <a:gd name="T53" fmla="*/ 917 h 245"/>
                    <a:gd name="T54" fmla="*/ 1643 w 300"/>
                    <a:gd name="T55" fmla="*/ 91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p:spPr>
              <p:txBody>
                <a:bodyPr/>
                <a:lstStyle/>
                <a:p>
                  <a:endParaRPr lang="en-US"/>
                </a:p>
              </p:txBody>
            </p:sp>
            <p:sp>
              <p:nvSpPr>
                <p:cNvPr id="507" name="Freeform 170"/>
                <p:cNvSpPr>
                  <a:spLocks/>
                </p:cNvSpPr>
                <p:nvPr/>
              </p:nvSpPr>
              <p:spPr bwMode="auto">
                <a:xfrm>
                  <a:off x="713" y="2314"/>
                  <a:ext cx="66" cy="66"/>
                </a:xfrm>
                <a:custGeom>
                  <a:avLst/>
                  <a:gdLst>
                    <a:gd name="T0" fmla="*/ 0 w 28"/>
                    <a:gd name="T1" fmla="*/ 0 h 28"/>
                    <a:gd name="T2" fmla="*/ 0 w 28"/>
                    <a:gd name="T3" fmla="*/ 78 h 28"/>
                    <a:gd name="T4" fmla="*/ 57 w 28"/>
                    <a:gd name="T5" fmla="*/ 151 h 28"/>
                    <a:gd name="T6" fmla="*/ 123 w 28"/>
                    <a:gd name="T7" fmla="*/ 144 h 28"/>
                    <a:gd name="T8" fmla="*/ 156 w 28"/>
                    <a:gd name="T9" fmla="*/ 78 h 28"/>
                    <a:gd name="T10" fmla="*/ 156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w="9525">
                  <a:noFill/>
                  <a:round/>
                  <a:headEnd/>
                  <a:tailEnd/>
                </a:ln>
              </p:spPr>
              <p:txBody>
                <a:bodyPr/>
                <a:lstStyle/>
                <a:p>
                  <a:endParaRPr lang="en-US"/>
                </a:p>
              </p:txBody>
            </p:sp>
            <p:sp>
              <p:nvSpPr>
                <p:cNvPr id="508" name="Freeform 171"/>
                <p:cNvSpPr>
                  <a:spLocks/>
                </p:cNvSpPr>
                <p:nvPr/>
              </p:nvSpPr>
              <p:spPr bwMode="auto">
                <a:xfrm>
                  <a:off x="389" y="2125"/>
                  <a:ext cx="69" cy="66"/>
                </a:xfrm>
                <a:custGeom>
                  <a:avLst/>
                  <a:gdLst>
                    <a:gd name="T0" fmla="*/ 0 w 29"/>
                    <a:gd name="T1" fmla="*/ 0 h 28"/>
                    <a:gd name="T2" fmla="*/ 0 w 29"/>
                    <a:gd name="T3" fmla="*/ 78 h 28"/>
                    <a:gd name="T4" fmla="*/ 57 w 29"/>
                    <a:gd name="T5" fmla="*/ 144 h 28"/>
                    <a:gd name="T6" fmla="*/ 124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509" name="Freeform 172"/>
                <p:cNvSpPr>
                  <a:spLocks/>
                </p:cNvSpPr>
                <p:nvPr/>
              </p:nvSpPr>
              <p:spPr bwMode="auto">
                <a:xfrm>
                  <a:off x="1029" y="2125"/>
                  <a:ext cx="69" cy="66"/>
                </a:xfrm>
                <a:custGeom>
                  <a:avLst/>
                  <a:gdLst>
                    <a:gd name="T0" fmla="*/ 0 w 29"/>
                    <a:gd name="T1" fmla="*/ 0 h 28"/>
                    <a:gd name="T2" fmla="*/ 0 w 29"/>
                    <a:gd name="T3" fmla="*/ 78 h 28"/>
                    <a:gd name="T4" fmla="*/ 62 w 29"/>
                    <a:gd name="T5" fmla="*/ 144 h 28"/>
                    <a:gd name="T6" fmla="*/ 131 w 29"/>
                    <a:gd name="T7" fmla="*/ 144 h 28"/>
                    <a:gd name="T8" fmla="*/ 164 w 29"/>
                    <a:gd name="T9" fmla="*/ 78 h 28"/>
                    <a:gd name="T10" fmla="*/ 164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w="9525">
                  <a:noFill/>
                  <a:round/>
                  <a:headEnd/>
                  <a:tailEnd/>
                </a:ln>
              </p:spPr>
              <p:txBody>
                <a:bodyPr/>
                <a:lstStyle/>
                <a:p>
                  <a:endParaRPr lang="en-US"/>
                </a:p>
              </p:txBody>
            </p:sp>
            <p:sp>
              <p:nvSpPr>
                <p:cNvPr id="510" name="Freeform 173"/>
                <p:cNvSpPr>
                  <a:spLocks/>
                </p:cNvSpPr>
                <p:nvPr/>
              </p:nvSpPr>
              <p:spPr bwMode="auto">
                <a:xfrm>
                  <a:off x="743" y="2004"/>
                  <a:ext cx="355" cy="345"/>
                </a:xfrm>
                <a:custGeom>
                  <a:avLst/>
                  <a:gdLst>
                    <a:gd name="T0" fmla="*/ 835 w 150"/>
                    <a:gd name="T1" fmla="*/ 0 h 146"/>
                    <a:gd name="T2" fmla="*/ 828 w 150"/>
                    <a:gd name="T3" fmla="*/ 0 h 146"/>
                    <a:gd name="T4" fmla="*/ 0 w 150"/>
                    <a:gd name="T5" fmla="*/ 475 h 146"/>
                    <a:gd name="T6" fmla="*/ 0 w 150"/>
                    <a:gd name="T7" fmla="*/ 815 h 146"/>
                    <a:gd name="T8" fmla="*/ 40 w 150"/>
                    <a:gd name="T9" fmla="*/ 803 h 146"/>
                    <a:gd name="T10" fmla="*/ 807 w 150"/>
                    <a:gd name="T11" fmla="*/ 364 h 146"/>
                    <a:gd name="T12" fmla="*/ 840 w 150"/>
                    <a:gd name="T13" fmla="*/ 302 h 146"/>
                    <a:gd name="T14" fmla="*/ 840 w 150"/>
                    <a:gd name="T15" fmla="*/ 40 h 146"/>
                    <a:gd name="T16" fmla="*/ 840 w 150"/>
                    <a:gd name="T17" fmla="*/ 33 h 146"/>
                    <a:gd name="T18" fmla="*/ 835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w="9525">
                  <a:noFill/>
                  <a:round/>
                  <a:headEnd/>
                  <a:tailEnd/>
                </a:ln>
              </p:spPr>
              <p:txBody>
                <a:bodyPr/>
                <a:lstStyle/>
                <a:p>
                  <a:endParaRPr lang="en-US"/>
                </a:p>
              </p:txBody>
            </p:sp>
            <p:sp>
              <p:nvSpPr>
                <p:cNvPr id="511" name="Freeform 174"/>
                <p:cNvSpPr>
                  <a:spLocks/>
                </p:cNvSpPr>
                <p:nvPr/>
              </p:nvSpPr>
              <p:spPr bwMode="auto">
                <a:xfrm>
                  <a:off x="389" y="2004"/>
                  <a:ext cx="354" cy="345"/>
                </a:xfrm>
                <a:custGeom>
                  <a:avLst/>
                  <a:gdLst>
                    <a:gd name="T0" fmla="*/ 835 w 150"/>
                    <a:gd name="T1" fmla="*/ 475 h 146"/>
                    <a:gd name="T2" fmla="*/ 12 w 150"/>
                    <a:gd name="T3" fmla="*/ 0 h 146"/>
                    <a:gd name="T4" fmla="*/ 12 w 150"/>
                    <a:gd name="T5" fmla="*/ 0 h 146"/>
                    <a:gd name="T6" fmla="*/ 0 w 150"/>
                    <a:gd name="T7" fmla="*/ 33 h 146"/>
                    <a:gd name="T8" fmla="*/ 0 w 150"/>
                    <a:gd name="T9" fmla="*/ 40 h 146"/>
                    <a:gd name="T10" fmla="*/ 0 w 150"/>
                    <a:gd name="T11" fmla="*/ 302 h 146"/>
                    <a:gd name="T12" fmla="*/ 33 w 150"/>
                    <a:gd name="T13" fmla="*/ 364 h 146"/>
                    <a:gd name="T14" fmla="*/ 795 w 150"/>
                    <a:gd name="T15" fmla="*/ 803 h 146"/>
                    <a:gd name="T16" fmla="*/ 835 w 150"/>
                    <a:gd name="T17" fmla="*/ 815 h 146"/>
                    <a:gd name="T18" fmla="*/ 835 w 150"/>
                    <a:gd name="T19" fmla="*/ 475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w="9525">
                  <a:noFill/>
                  <a:round/>
                  <a:headEnd/>
                  <a:tailEnd/>
                </a:ln>
              </p:spPr>
              <p:txBody>
                <a:bodyPr/>
                <a:lstStyle/>
                <a:p>
                  <a:endParaRPr lang="en-US"/>
                </a:p>
              </p:txBody>
            </p:sp>
            <p:sp>
              <p:nvSpPr>
                <p:cNvPr id="512" name="Rectangle 175"/>
                <p:cNvSpPr>
                  <a:spLocks noChangeArrowheads="1"/>
                </p:cNvSpPr>
                <p:nvPr/>
              </p:nvSpPr>
              <p:spPr bwMode="auto">
                <a:xfrm>
                  <a:off x="491" y="2210"/>
                  <a:ext cx="1" cy="1"/>
                </a:xfrm>
                <a:prstGeom prst="rect">
                  <a:avLst/>
                </a:prstGeom>
                <a:solidFill>
                  <a:srgbClr val="272525"/>
                </a:solidFill>
                <a:ln w="9525">
                  <a:noFill/>
                  <a:miter lim="800000"/>
                  <a:headEnd/>
                  <a:tailEnd/>
                </a:ln>
              </p:spPr>
              <p:txBody>
                <a:bodyPr/>
                <a:lstStyle/>
                <a:p>
                  <a:endParaRPr lang="en-US"/>
                </a:p>
              </p:txBody>
            </p:sp>
            <p:sp>
              <p:nvSpPr>
                <p:cNvPr id="513" name="Freeform 176"/>
                <p:cNvSpPr>
                  <a:spLocks/>
                </p:cNvSpPr>
                <p:nvPr/>
              </p:nvSpPr>
              <p:spPr bwMode="auto">
                <a:xfrm>
                  <a:off x="394" y="1801"/>
                  <a:ext cx="699" cy="404"/>
                </a:xfrm>
                <a:custGeom>
                  <a:avLst/>
                  <a:gdLst>
                    <a:gd name="T0" fmla="*/ 1629 w 296"/>
                    <a:gd name="T1" fmla="*/ 451 h 171"/>
                    <a:gd name="T2" fmla="*/ 1629 w 296"/>
                    <a:gd name="T3" fmla="*/ 451 h 171"/>
                    <a:gd name="T4" fmla="*/ 1533 w 296"/>
                    <a:gd name="T5" fmla="*/ 397 h 171"/>
                    <a:gd name="T6" fmla="*/ 860 w 296"/>
                    <a:gd name="T7" fmla="*/ 12 h 171"/>
                    <a:gd name="T8" fmla="*/ 860 w 296"/>
                    <a:gd name="T9" fmla="*/ 12 h 171"/>
                    <a:gd name="T10" fmla="*/ 791 w 296"/>
                    <a:gd name="T11" fmla="*/ 12 h 171"/>
                    <a:gd name="T12" fmla="*/ 21 w 296"/>
                    <a:gd name="T13" fmla="*/ 451 h 171"/>
                    <a:gd name="T14" fmla="*/ 21 w 296"/>
                    <a:gd name="T15" fmla="*/ 451 h 171"/>
                    <a:gd name="T16" fmla="*/ 0 w 296"/>
                    <a:gd name="T17" fmla="*/ 480 h 171"/>
                    <a:gd name="T18" fmla="*/ 827 w 296"/>
                    <a:gd name="T19" fmla="*/ 954 h 171"/>
                    <a:gd name="T20" fmla="*/ 1573 w 296"/>
                    <a:gd name="T21" fmla="*/ 524 h 171"/>
                    <a:gd name="T22" fmla="*/ 1651 w 296"/>
                    <a:gd name="T23" fmla="*/ 480 h 171"/>
                    <a:gd name="T24" fmla="*/ 1629 w 296"/>
                    <a:gd name="T25" fmla="*/ 451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w="9525">
                  <a:noFill/>
                  <a:round/>
                  <a:headEnd/>
                  <a:tailEnd/>
                </a:ln>
              </p:spPr>
              <p:txBody>
                <a:bodyPr/>
                <a:lstStyle/>
                <a:p>
                  <a:endParaRPr lang="en-US"/>
                </a:p>
              </p:txBody>
            </p:sp>
            <p:sp>
              <p:nvSpPr>
                <p:cNvPr id="514" name="Freeform 177"/>
                <p:cNvSpPr>
                  <a:spLocks/>
                </p:cNvSpPr>
                <p:nvPr/>
              </p:nvSpPr>
              <p:spPr bwMode="auto">
                <a:xfrm>
                  <a:off x="623" y="1985"/>
                  <a:ext cx="125" cy="95"/>
                </a:xfrm>
                <a:custGeom>
                  <a:avLst/>
                  <a:gdLst>
                    <a:gd name="T0" fmla="*/ 217 w 53"/>
                    <a:gd name="T1" fmla="*/ 24 h 40"/>
                    <a:gd name="T2" fmla="*/ 90 w 53"/>
                    <a:gd name="T3" fmla="*/ 102 h 40"/>
                    <a:gd name="T4" fmla="*/ 90 w 53"/>
                    <a:gd name="T5" fmla="*/ 102 h 40"/>
                    <a:gd name="T6" fmla="*/ 28 w 53"/>
                    <a:gd name="T7" fmla="*/ 78 h 40"/>
                    <a:gd name="T8" fmla="*/ 5 w 53"/>
                    <a:gd name="T9" fmla="*/ 157 h 40"/>
                    <a:gd name="T10" fmla="*/ 33 w 53"/>
                    <a:gd name="T11" fmla="*/ 204 h 40"/>
                    <a:gd name="T12" fmla="*/ 184 w 53"/>
                    <a:gd name="T13" fmla="*/ 221 h 40"/>
                    <a:gd name="T14" fmla="*/ 189 w 53"/>
                    <a:gd name="T15" fmla="*/ 157 h 40"/>
                    <a:gd name="T16" fmla="*/ 139 w 53"/>
                    <a:gd name="T17" fmla="*/ 147 h 40"/>
                    <a:gd name="T18" fmla="*/ 262 w 53"/>
                    <a:gd name="T19" fmla="*/ 78 h 40"/>
                    <a:gd name="T20" fmla="*/ 217 w 53"/>
                    <a:gd name="T21" fmla="*/ 24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w="9525">
                  <a:noFill/>
                  <a:round/>
                  <a:headEnd/>
                  <a:tailEnd/>
                </a:ln>
              </p:spPr>
              <p:txBody>
                <a:bodyPr/>
                <a:lstStyle/>
                <a:p>
                  <a:endParaRPr lang="en-US"/>
                </a:p>
              </p:txBody>
            </p:sp>
            <p:sp>
              <p:nvSpPr>
                <p:cNvPr id="515" name="Freeform 178"/>
                <p:cNvSpPr>
                  <a:spLocks/>
                </p:cNvSpPr>
                <p:nvPr/>
              </p:nvSpPr>
              <p:spPr bwMode="auto">
                <a:xfrm>
                  <a:off x="748" y="1893"/>
                  <a:ext cx="133" cy="97"/>
                </a:xfrm>
                <a:custGeom>
                  <a:avLst/>
                  <a:gdLst>
                    <a:gd name="T0" fmla="*/ 283 w 56"/>
                    <a:gd name="T1" fmla="*/ 17 h 41"/>
                    <a:gd name="T2" fmla="*/ 152 w 56"/>
                    <a:gd name="T3" fmla="*/ 5 h 41"/>
                    <a:gd name="T4" fmla="*/ 140 w 56"/>
                    <a:gd name="T5" fmla="*/ 66 h 41"/>
                    <a:gd name="T6" fmla="*/ 164 w 56"/>
                    <a:gd name="T7" fmla="*/ 73 h 41"/>
                    <a:gd name="T8" fmla="*/ 33 w 56"/>
                    <a:gd name="T9" fmla="*/ 151 h 41"/>
                    <a:gd name="T10" fmla="*/ 69 w 56"/>
                    <a:gd name="T11" fmla="*/ 208 h 41"/>
                    <a:gd name="T12" fmla="*/ 226 w 56"/>
                    <a:gd name="T13" fmla="*/ 111 h 41"/>
                    <a:gd name="T14" fmla="*/ 226 w 56"/>
                    <a:gd name="T15" fmla="*/ 118 h 41"/>
                    <a:gd name="T16" fmla="*/ 287 w 56"/>
                    <a:gd name="T17" fmla="*/ 147 h 41"/>
                    <a:gd name="T18" fmla="*/ 311 w 56"/>
                    <a:gd name="T19" fmla="*/ 62 h 41"/>
                    <a:gd name="T20" fmla="*/ 283 w 56"/>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w="9525">
                  <a:noFill/>
                  <a:round/>
                  <a:headEnd/>
                  <a:tailEnd/>
                </a:ln>
              </p:spPr>
              <p:txBody>
                <a:bodyPr/>
                <a:lstStyle/>
                <a:p>
                  <a:endParaRPr lang="en-US"/>
                </a:p>
              </p:txBody>
            </p:sp>
            <p:sp>
              <p:nvSpPr>
                <p:cNvPr id="516" name="Freeform 179"/>
                <p:cNvSpPr>
                  <a:spLocks/>
                </p:cNvSpPr>
                <p:nvPr/>
              </p:nvSpPr>
              <p:spPr bwMode="auto">
                <a:xfrm>
                  <a:off x="616" y="1891"/>
                  <a:ext cx="118" cy="82"/>
                </a:xfrm>
                <a:custGeom>
                  <a:avLst/>
                  <a:gdLst>
                    <a:gd name="T0" fmla="*/ 205 w 50"/>
                    <a:gd name="T1" fmla="*/ 61 h 35"/>
                    <a:gd name="T2" fmla="*/ 201 w 50"/>
                    <a:gd name="T3" fmla="*/ 87 h 35"/>
                    <a:gd name="T4" fmla="*/ 201 w 50"/>
                    <a:gd name="T5" fmla="*/ 87 h 35"/>
                    <a:gd name="T6" fmla="*/ 90 w 50"/>
                    <a:gd name="T7" fmla="*/ 21 h 35"/>
                    <a:gd name="T8" fmla="*/ 33 w 50"/>
                    <a:gd name="T9" fmla="*/ 66 h 35"/>
                    <a:gd name="T10" fmla="*/ 135 w 50"/>
                    <a:gd name="T11" fmla="*/ 127 h 35"/>
                    <a:gd name="T12" fmla="*/ 90 w 50"/>
                    <a:gd name="T13" fmla="*/ 127 h 35"/>
                    <a:gd name="T14" fmla="*/ 83 w 50"/>
                    <a:gd name="T15" fmla="*/ 192 h 35"/>
                    <a:gd name="T16" fmla="*/ 229 w 50"/>
                    <a:gd name="T17" fmla="*/ 187 h 35"/>
                    <a:gd name="T18" fmla="*/ 262 w 50"/>
                    <a:gd name="T19" fmla="*/ 159 h 35"/>
                    <a:gd name="T20" fmla="*/ 274 w 50"/>
                    <a:gd name="T21" fmla="*/ 66 h 35"/>
                    <a:gd name="T22" fmla="*/ 205 w 50"/>
                    <a:gd name="T23" fmla="*/ 61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w="9525">
                  <a:noFill/>
                  <a:round/>
                  <a:headEnd/>
                  <a:tailEnd/>
                </a:ln>
              </p:spPr>
              <p:txBody>
                <a:bodyPr/>
                <a:lstStyle/>
                <a:p>
                  <a:endParaRPr lang="en-US"/>
                </a:p>
              </p:txBody>
            </p:sp>
            <p:sp>
              <p:nvSpPr>
                <p:cNvPr id="517" name="Freeform 180"/>
                <p:cNvSpPr>
                  <a:spLocks/>
                </p:cNvSpPr>
                <p:nvPr/>
              </p:nvSpPr>
              <p:spPr bwMode="auto">
                <a:xfrm>
                  <a:off x="767" y="1997"/>
                  <a:ext cx="128" cy="92"/>
                </a:xfrm>
                <a:custGeom>
                  <a:avLst/>
                  <a:gdLst>
                    <a:gd name="T0" fmla="*/ 270 w 54"/>
                    <a:gd name="T1" fmla="*/ 151 h 39"/>
                    <a:gd name="T2" fmla="*/ 147 w 54"/>
                    <a:gd name="T3" fmla="*/ 66 h 39"/>
                    <a:gd name="T4" fmla="*/ 152 w 54"/>
                    <a:gd name="T5" fmla="*/ 66 h 39"/>
                    <a:gd name="T6" fmla="*/ 192 w 54"/>
                    <a:gd name="T7" fmla="*/ 66 h 39"/>
                    <a:gd name="T8" fmla="*/ 201 w 54"/>
                    <a:gd name="T9" fmla="*/ 0 h 39"/>
                    <a:gd name="T10" fmla="*/ 50 w 54"/>
                    <a:gd name="T11" fmla="*/ 0 h 39"/>
                    <a:gd name="T12" fmla="*/ 17 w 54"/>
                    <a:gd name="T13" fmla="*/ 28 h 39"/>
                    <a:gd name="T14" fmla="*/ 5 w 54"/>
                    <a:gd name="T15" fmla="*/ 144 h 39"/>
                    <a:gd name="T16" fmla="*/ 66 w 54"/>
                    <a:gd name="T17" fmla="*/ 151 h 39"/>
                    <a:gd name="T18" fmla="*/ 73 w 54"/>
                    <a:gd name="T19" fmla="*/ 123 h 39"/>
                    <a:gd name="T20" fmla="*/ 90 w 54"/>
                    <a:gd name="T21" fmla="*/ 111 h 39"/>
                    <a:gd name="T22" fmla="*/ 218 w 54"/>
                    <a:gd name="T23" fmla="*/ 196 h 39"/>
                    <a:gd name="T24" fmla="*/ 270 w 54"/>
                    <a:gd name="T25" fmla="*/ 151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w="9525">
                  <a:noFill/>
                  <a:round/>
                  <a:headEnd/>
                  <a:tailEnd/>
                </a:ln>
              </p:spPr>
              <p:txBody>
                <a:bodyPr/>
                <a:lstStyle/>
                <a:p>
                  <a:endParaRPr lang="en-US"/>
                </a:p>
              </p:txBody>
            </p:sp>
          </p:grpSp>
          <p:grpSp>
            <p:nvGrpSpPr>
              <p:cNvPr id="19" name="Group 952"/>
              <p:cNvGrpSpPr/>
              <p:nvPr/>
            </p:nvGrpSpPr>
            <p:grpSpPr>
              <a:xfrm>
                <a:off x="3286017" y="2723074"/>
                <a:ext cx="954108" cy="817407"/>
                <a:chOff x="3561792" y="3231074"/>
                <a:chExt cx="954108" cy="817407"/>
              </a:xfrm>
            </p:grpSpPr>
            <p:grpSp>
              <p:nvGrpSpPr>
                <p:cNvPr id="20" name="Group 67"/>
                <p:cNvGrpSpPr>
                  <a:grpSpLocks/>
                </p:cNvGrpSpPr>
                <p:nvPr/>
              </p:nvGrpSpPr>
              <p:grpSpPr bwMode="auto">
                <a:xfrm rot="1911424">
                  <a:off x="3743971" y="3231074"/>
                  <a:ext cx="547706" cy="547706"/>
                  <a:chOff x="632" y="2085"/>
                  <a:chExt cx="560" cy="560"/>
                </a:xfrm>
                <a:effectLst>
                  <a:outerShdw blurRad="419100" dist="342900" dir="5400000" sx="88000" sy="88000" algn="t" rotWithShape="0">
                    <a:prstClr val="black">
                      <a:alpha val="60000"/>
                    </a:prstClr>
                  </a:outerShdw>
                </a:effectLst>
              </p:grpSpPr>
              <p:sp>
                <p:nvSpPr>
                  <p:cNvPr id="540" name="AutoShape 72"/>
                  <p:cNvSpPr>
                    <a:spLocks noChangeAspect="1" noChangeArrowheads="1" noTextEdit="1"/>
                  </p:cNvSpPr>
                  <p:nvPr/>
                </p:nvSpPr>
                <p:spPr bwMode="auto">
                  <a:xfrm>
                    <a:off x="632" y="2085"/>
                    <a:ext cx="560" cy="560"/>
                  </a:xfrm>
                  <a:prstGeom prst="rect">
                    <a:avLst/>
                  </a:prstGeom>
                  <a:noFill/>
                  <a:ln w="9525">
                    <a:noFill/>
                    <a:miter lim="800000"/>
                    <a:headEnd/>
                    <a:tailEnd/>
                  </a:ln>
                  <a:scene3d>
                    <a:camera prst="orthographicFront"/>
                    <a:lightRig rig="threePt" dir="t"/>
                  </a:scene3d>
                  <a:sp3d>
                    <a:bevelT/>
                  </a:sp3d>
                </p:spPr>
                <p:txBody>
                  <a:bodyPr/>
                  <a:lstStyle/>
                  <a:p>
                    <a:endParaRPr lang="en-US"/>
                  </a:p>
                </p:txBody>
              </p:sp>
              <p:grpSp>
                <p:nvGrpSpPr>
                  <p:cNvPr id="21" name="Group 73"/>
                  <p:cNvGrpSpPr>
                    <a:grpSpLocks/>
                  </p:cNvGrpSpPr>
                  <p:nvPr/>
                </p:nvGrpSpPr>
                <p:grpSpPr bwMode="auto">
                  <a:xfrm>
                    <a:off x="634" y="2087"/>
                    <a:ext cx="556" cy="556"/>
                    <a:chOff x="634" y="2087"/>
                    <a:chExt cx="556" cy="556"/>
                  </a:xfrm>
                </p:grpSpPr>
                <p:sp>
                  <p:nvSpPr>
                    <p:cNvPr id="752" name="Freeform 74"/>
                    <p:cNvSpPr>
                      <a:spLocks noEditPoints="1"/>
                    </p:cNvSpPr>
                    <p:nvPr/>
                  </p:nvSpPr>
                  <p:spPr bwMode="auto">
                    <a:xfrm>
                      <a:off x="634" y="2087"/>
                      <a:ext cx="556" cy="556"/>
                    </a:xfrm>
                    <a:custGeom>
                      <a:avLst/>
                      <a:gdLst>
                        <a:gd name="T0" fmla="*/ 1282 w 235"/>
                        <a:gd name="T1" fmla="*/ 660 h 235"/>
                        <a:gd name="T2" fmla="*/ 1103 w 235"/>
                        <a:gd name="T3" fmla="*/ 1103 h 235"/>
                        <a:gd name="T4" fmla="*/ 655 w 235"/>
                        <a:gd name="T5" fmla="*/ 1287 h 235"/>
                        <a:gd name="T6" fmla="*/ 28 w 235"/>
                        <a:gd name="T7" fmla="*/ 660 h 235"/>
                        <a:gd name="T8" fmla="*/ 655 w 235"/>
                        <a:gd name="T9" fmla="*/ 33 h 235"/>
                        <a:gd name="T10" fmla="*/ 1103 w 235"/>
                        <a:gd name="T11" fmla="*/ 218 h 235"/>
                        <a:gd name="T12" fmla="*/ 1282 w 235"/>
                        <a:gd name="T13" fmla="*/ 660 h 235"/>
                        <a:gd name="T14" fmla="*/ 655 w 235"/>
                        <a:gd name="T15" fmla="*/ 0 h 235"/>
                        <a:gd name="T16" fmla="*/ 0 w 235"/>
                        <a:gd name="T17" fmla="*/ 660 h 235"/>
                        <a:gd name="T18" fmla="*/ 655 w 235"/>
                        <a:gd name="T19" fmla="*/ 1315 h 235"/>
                        <a:gd name="T20" fmla="*/ 1119 w 235"/>
                        <a:gd name="T21" fmla="*/ 1126 h 235"/>
                        <a:gd name="T22" fmla="*/ 1315 w 235"/>
                        <a:gd name="T23" fmla="*/ 660 h 235"/>
                        <a:gd name="T24" fmla="*/ 1119 w 235"/>
                        <a:gd name="T25" fmla="*/ 196 h 235"/>
                        <a:gd name="T26" fmla="*/ 655 w 235"/>
                        <a:gd name="T27" fmla="*/ 0 h 2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5"/>
                        <a:gd name="T43" fmla="*/ 0 h 235"/>
                        <a:gd name="T44" fmla="*/ 235 w 235"/>
                        <a:gd name="T45" fmla="*/ 235 h 2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5" h="235">
                          <a:moveTo>
                            <a:pt x="229" y="118"/>
                          </a:moveTo>
                          <a:cubicBezTo>
                            <a:pt x="229" y="148"/>
                            <a:pt x="218" y="176"/>
                            <a:pt x="197" y="197"/>
                          </a:cubicBezTo>
                          <a:cubicBezTo>
                            <a:pt x="175" y="218"/>
                            <a:pt x="147" y="230"/>
                            <a:pt x="117" y="230"/>
                          </a:cubicBezTo>
                          <a:cubicBezTo>
                            <a:pt x="56" y="230"/>
                            <a:pt x="5" y="180"/>
                            <a:pt x="5" y="118"/>
                          </a:cubicBezTo>
                          <a:cubicBezTo>
                            <a:pt x="5" y="56"/>
                            <a:pt x="56" y="6"/>
                            <a:pt x="117" y="6"/>
                          </a:cubicBezTo>
                          <a:cubicBezTo>
                            <a:pt x="147" y="6"/>
                            <a:pt x="175" y="17"/>
                            <a:pt x="197" y="39"/>
                          </a:cubicBezTo>
                          <a:cubicBezTo>
                            <a:pt x="218" y="60"/>
                            <a:pt x="229" y="88"/>
                            <a:pt x="229" y="118"/>
                          </a:cubicBezTo>
                          <a:close/>
                          <a:moveTo>
                            <a:pt x="117" y="0"/>
                          </a:moveTo>
                          <a:cubicBezTo>
                            <a:pt x="53" y="0"/>
                            <a:pt x="0" y="53"/>
                            <a:pt x="0" y="118"/>
                          </a:cubicBezTo>
                          <a:cubicBezTo>
                            <a:pt x="0" y="183"/>
                            <a:pt x="53" y="235"/>
                            <a:pt x="117" y="235"/>
                          </a:cubicBezTo>
                          <a:cubicBezTo>
                            <a:pt x="149" y="235"/>
                            <a:pt x="178" y="223"/>
                            <a:pt x="200" y="201"/>
                          </a:cubicBezTo>
                          <a:cubicBezTo>
                            <a:pt x="223" y="179"/>
                            <a:pt x="235" y="149"/>
                            <a:pt x="235" y="118"/>
                          </a:cubicBezTo>
                          <a:cubicBezTo>
                            <a:pt x="235" y="86"/>
                            <a:pt x="223" y="57"/>
                            <a:pt x="200" y="35"/>
                          </a:cubicBezTo>
                          <a:cubicBezTo>
                            <a:pt x="178" y="13"/>
                            <a:pt x="149" y="0"/>
                            <a:pt x="117" y="0"/>
                          </a:cubicBezTo>
                          <a:close/>
                        </a:path>
                      </a:pathLst>
                    </a:custGeom>
                    <a:solidFill>
                      <a:srgbClr val="333333"/>
                    </a:solidFill>
                    <a:ln w="9525">
                      <a:noFill/>
                      <a:round/>
                      <a:headEnd/>
                      <a:tailEnd/>
                    </a:ln>
                    <a:effectLst/>
                    <a:scene3d>
                      <a:camera prst="orthographicFront"/>
                      <a:lightRig rig="threePt" dir="t"/>
                    </a:scene3d>
                    <a:sp3d>
                      <a:bevelT/>
                    </a:sp3d>
                  </p:spPr>
                  <p:txBody>
                    <a:bodyPr/>
                    <a:lstStyle/>
                    <a:p>
                      <a:endParaRPr lang="en-US"/>
                    </a:p>
                  </p:txBody>
                </p:sp>
                <p:sp>
                  <p:nvSpPr>
                    <p:cNvPr id="753" name="Oval 75"/>
                    <p:cNvSpPr>
                      <a:spLocks noChangeArrowheads="1"/>
                    </p:cNvSpPr>
                    <p:nvPr/>
                  </p:nvSpPr>
                  <p:spPr bwMode="auto">
                    <a:xfrm>
                      <a:off x="642" y="2094"/>
                      <a:ext cx="541" cy="544"/>
                    </a:xfrm>
                    <a:prstGeom prst="ellipse">
                      <a:avLst/>
                    </a:prstGeom>
                    <a:solidFill>
                      <a:srgbClr val="678BA8">
                        <a:alpha val="54117"/>
                      </a:srgbClr>
                    </a:solidFill>
                    <a:ln w="9525">
                      <a:noFill/>
                      <a:round/>
                      <a:headEnd/>
                      <a:tailEnd/>
                    </a:ln>
                    <a:scene3d>
                      <a:camera prst="orthographicFront"/>
                      <a:lightRig rig="threePt" dir="t"/>
                    </a:scene3d>
                    <a:sp3d>
                      <a:bevelT/>
                    </a:sp3d>
                  </p:spPr>
                  <p:txBody>
                    <a:bodyPr/>
                    <a:lstStyle/>
                    <a:p>
                      <a:endParaRPr lang="en-US"/>
                    </a:p>
                  </p:txBody>
                </p:sp>
                <p:sp>
                  <p:nvSpPr>
                    <p:cNvPr id="754" name="Freeform 76"/>
                    <p:cNvSpPr>
                      <a:spLocks/>
                    </p:cNvSpPr>
                    <p:nvPr/>
                  </p:nvSpPr>
                  <p:spPr bwMode="auto">
                    <a:xfrm>
                      <a:off x="1022" y="2572"/>
                      <a:ext cx="54" cy="35"/>
                    </a:xfrm>
                    <a:custGeom>
                      <a:avLst/>
                      <a:gdLst>
                        <a:gd name="T0" fmla="*/ 5 w 23"/>
                        <a:gd name="T1" fmla="*/ 82 h 15"/>
                        <a:gd name="T2" fmla="*/ 127 w 23"/>
                        <a:gd name="T3" fmla="*/ 12 h 15"/>
                        <a:gd name="T4" fmla="*/ 115 w 23"/>
                        <a:gd name="T5" fmla="*/ 0 h 15"/>
                        <a:gd name="T6" fmla="*/ 0 w 23"/>
                        <a:gd name="T7" fmla="*/ 70 h 15"/>
                        <a:gd name="T8" fmla="*/ 5 w 23"/>
                        <a:gd name="T9" fmla="*/ 82 h 15"/>
                        <a:gd name="T10" fmla="*/ 0 60000 65536"/>
                        <a:gd name="T11" fmla="*/ 0 60000 65536"/>
                        <a:gd name="T12" fmla="*/ 0 60000 65536"/>
                        <a:gd name="T13" fmla="*/ 0 60000 65536"/>
                        <a:gd name="T14" fmla="*/ 0 60000 65536"/>
                        <a:gd name="T15" fmla="*/ 0 w 23"/>
                        <a:gd name="T16" fmla="*/ 0 h 15"/>
                        <a:gd name="T17" fmla="*/ 23 w 23"/>
                        <a:gd name="T18" fmla="*/ 15 h 15"/>
                      </a:gdLst>
                      <a:ahLst/>
                      <a:cxnLst>
                        <a:cxn ang="T10">
                          <a:pos x="T0" y="T1"/>
                        </a:cxn>
                        <a:cxn ang="T11">
                          <a:pos x="T2" y="T3"/>
                        </a:cxn>
                        <a:cxn ang="T12">
                          <a:pos x="T4" y="T5"/>
                        </a:cxn>
                        <a:cxn ang="T13">
                          <a:pos x="T6" y="T7"/>
                        </a:cxn>
                        <a:cxn ang="T14">
                          <a:pos x="T8" y="T9"/>
                        </a:cxn>
                      </a:cxnLst>
                      <a:rect l="T15" t="T16" r="T17" b="T18"/>
                      <a:pathLst>
                        <a:path w="23" h="15">
                          <a:moveTo>
                            <a:pt x="1" y="15"/>
                          </a:moveTo>
                          <a:cubicBezTo>
                            <a:pt x="8" y="12"/>
                            <a:pt x="16" y="7"/>
                            <a:pt x="23" y="2"/>
                          </a:cubicBezTo>
                          <a:cubicBezTo>
                            <a:pt x="21" y="0"/>
                            <a:pt x="21" y="0"/>
                            <a:pt x="21" y="0"/>
                          </a:cubicBezTo>
                          <a:cubicBezTo>
                            <a:pt x="15" y="6"/>
                            <a:pt x="7" y="10"/>
                            <a:pt x="0" y="13"/>
                          </a:cubicBezTo>
                          <a:lnTo>
                            <a:pt x="1" y="1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5" name="Freeform 77"/>
                    <p:cNvSpPr>
                      <a:spLocks/>
                    </p:cNvSpPr>
                    <p:nvPr/>
                  </p:nvSpPr>
                  <p:spPr bwMode="auto">
                    <a:xfrm>
                      <a:off x="1015" y="2603"/>
                      <a:ext cx="9" cy="9"/>
                    </a:xfrm>
                    <a:custGeom>
                      <a:avLst/>
                      <a:gdLst>
                        <a:gd name="T0" fmla="*/ 0 w 4"/>
                        <a:gd name="T1" fmla="*/ 20 h 4"/>
                        <a:gd name="T2" fmla="*/ 20 w 4"/>
                        <a:gd name="T3" fmla="*/ 11 h 4"/>
                        <a:gd name="T4" fmla="*/ 16 w 4"/>
                        <a:gd name="T5" fmla="*/ 0 h 4"/>
                        <a:gd name="T6" fmla="*/ 0 w 4"/>
                        <a:gd name="T7" fmla="*/ 11 h 4"/>
                        <a:gd name="T8" fmla="*/ 0 w 4"/>
                        <a:gd name="T9" fmla="*/ 2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4"/>
                          </a:moveTo>
                          <a:cubicBezTo>
                            <a:pt x="2" y="3"/>
                            <a:pt x="3" y="3"/>
                            <a:pt x="4" y="2"/>
                          </a:cubicBezTo>
                          <a:cubicBezTo>
                            <a:pt x="3" y="0"/>
                            <a:pt x="3" y="0"/>
                            <a:pt x="3" y="0"/>
                          </a:cubicBezTo>
                          <a:cubicBezTo>
                            <a:pt x="2" y="1"/>
                            <a:pt x="1" y="1"/>
                            <a:pt x="0" y="2"/>
                          </a:cubicBezTo>
                          <a:lnTo>
                            <a:pt x="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6" name="Freeform 78"/>
                    <p:cNvSpPr>
                      <a:spLocks/>
                    </p:cNvSpPr>
                    <p:nvPr/>
                  </p:nvSpPr>
                  <p:spPr bwMode="auto">
                    <a:xfrm>
                      <a:off x="932" y="2626"/>
                      <a:ext cx="7" cy="7"/>
                    </a:xfrm>
                    <a:custGeom>
                      <a:avLst/>
                      <a:gdLst>
                        <a:gd name="T0" fmla="*/ 16 w 3"/>
                        <a:gd name="T1" fmla="*/ 0 h 3"/>
                        <a:gd name="T2" fmla="*/ 0 w 3"/>
                        <a:gd name="T3" fmla="*/ 5 h 3"/>
                        <a:gd name="T4" fmla="*/ 5 w 3"/>
                        <a:gd name="T5" fmla="*/ 16 h 3"/>
                        <a:gd name="T6" fmla="*/ 16 w 3"/>
                        <a:gd name="T7" fmla="*/ 12 h 3"/>
                        <a:gd name="T8" fmla="*/ 16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0"/>
                          </a:moveTo>
                          <a:cubicBezTo>
                            <a:pt x="2" y="0"/>
                            <a:pt x="1" y="1"/>
                            <a:pt x="0" y="1"/>
                          </a:cubicBezTo>
                          <a:cubicBezTo>
                            <a:pt x="1" y="3"/>
                            <a:pt x="1" y="3"/>
                            <a:pt x="1" y="3"/>
                          </a:cubicBezTo>
                          <a:cubicBezTo>
                            <a:pt x="1" y="3"/>
                            <a:pt x="2" y="2"/>
                            <a:pt x="3" y="2"/>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7" name="Freeform 79"/>
                    <p:cNvSpPr>
                      <a:spLocks/>
                    </p:cNvSpPr>
                    <p:nvPr/>
                  </p:nvSpPr>
                  <p:spPr bwMode="auto">
                    <a:xfrm>
                      <a:off x="1079" y="2562"/>
                      <a:ext cx="4" cy="5"/>
                    </a:xfrm>
                    <a:custGeom>
                      <a:avLst/>
                      <a:gdLst>
                        <a:gd name="T0" fmla="*/ 8 w 2"/>
                        <a:gd name="T1" fmla="*/ 7 h 2"/>
                        <a:gd name="T2" fmla="*/ 8 w 2"/>
                        <a:gd name="T3" fmla="*/ 12 h 2"/>
                        <a:gd name="T4" fmla="*/ 4 w 2"/>
                        <a:gd name="T5" fmla="*/ 0 h 2"/>
                        <a:gd name="T6" fmla="*/ 4 w 2"/>
                        <a:gd name="T7" fmla="*/ 0 h 2"/>
                        <a:gd name="T8" fmla="*/ 0 w 2"/>
                        <a:gd name="T9" fmla="*/ 0 h 2"/>
                        <a:gd name="T10" fmla="*/ 0 w 2"/>
                        <a:gd name="T11" fmla="*/ 0 h 2"/>
                        <a:gd name="T12" fmla="*/ 8 w 2"/>
                        <a:gd name="T13" fmla="*/ 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1"/>
                          </a:moveTo>
                          <a:cubicBezTo>
                            <a:pt x="2" y="2"/>
                            <a:pt x="2" y="2"/>
                            <a:pt x="2" y="2"/>
                          </a:cubicBezTo>
                          <a:cubicBezTo>
                            <a:pt x="1" y="0"/>
                            <a:pt x="1" y="0"/>
                            <a:pt x="1" y="0"/>
                          </a:cubicBezTo>
                          <a:cubicBezTo>
                            <a:pt x="1" y="0"/>
                            <a:pt x="1" y="0"/>
                            <a:pt x="1" y="0"/>
                          </a:cubicBezTo>
                          <a:cubicBezTo>
                            <a:pt x="0" y="0"/>
                            <a:pt x="0" y="0"/>
                            <a:pt x="0" y="0"/>
                          </a:cubicBezTo>
                          <a:cubicBezTo>
                            <a:pt x="0" y="0"/>
                            <a:pt x="0" y="0"/>
                            <a:pt x="0" y="0"/>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8" name="Freeform 80"/>
                    <p:cNvSpPr>
                      <a:spLocks/>
                    </p:cNvSpPr>
                    <p:nvPr/>
                  </p:nvSpPr>
                  <p:spPr bwMode="auto">
                    <a:xfrm>
                      <a:off x="899" y="2624"/>
                      <a:ext cx="40" cy="9"/>
                    </a:xfrm>
                    <a:custGeom>
                      <a:avLst/>
                      <a:gdLst>
                        <a:gd name="T0" fmla="*/ 0 w 17"/>
                        <a:gd name="T1" fmla="*/ 11 h 4"/>
                        <a:gd name="T2" fmla="*/ 94 w 17"/>
                        <a:gd name="T3" fmla="*/ 16 h 4"/>
                        <a:gd name="T4" fmla="*/ 94 w 17"/>
                        <a:gd name="T5" fmla="*/ 5 h 4"/>
                        <a:gd name="T6" fmla="*/ 0 w 17"/>
                        <a:gd name="T7" fmla="*/ 0 h 4"/>
                        <a:gd name="T8" fmla="*/ 0 w 17"/>
                        <a:gd name="T9" fmla="*/ 11 h 4"/>
                        <a:gd name="T10" fmla="*/ 0 60000 65536"/>
                        <a:gd name="T11" fmla="*/ 0 60000 65536"/>
                        <a:gd name="T12" fmla="*/ 0 60000 65536"/>
                        <a:gd name="T13" fmla="*/ 0 60000 65536"/>
                        <a:gd name="T14" fmla="*/ 0 60000 65536"/>
                        <a:gd name="T15" fmla="*/ 0 w 17"/>
                        <a:gd name="T16" fmla="*/ 0 h 4"/>
                        <a:gd name="T17" fmla="*/ 17 w 17"/>
                        <a:gd name="T18" fmla="*/ 4 h 4"/>
                      </a:gdLst>
                      <a:ahLst/>
                      <a:cxnLst>
                        <a:cxn ang="T10">
                          <a:pos x="T0" y="T1"/>
                        </a:cxn>
                        <a:cxn ang="T11">
                          <a:pos x="T2" y="T3"/>
                        </a:cxn>
                        <a:cxn ang="T12">
                          <a:pos x="T4" y="T5"/>
                        </a:cxn>
                        <a:cxn ang="T13">
                          <a:pos x="T6" y="T7"/>
                        </a:cxn>
                        <a:cxn ang="T14">
                          <a:pos x="T8" y="T9"/>
                        </a:cxn>
                      </a:cxnLst>
                      <a:rect l="T15" t="T16" r="T17" b="T18"/>
                      <a:pathLst>
                        <a:path w="17" h="4">
                          <a:moveTo>
                            <a:pt x="0" y="2"/>
                          </a:moveTo>
                          <a:cubicBezTo>
                            <a:pt x="6" y="4"/>
                            <a:pt x="11" y="4"/>
                            <a:pt x="17" y="3"/>
                          </a:cubicBezTo>
                          <a:cubicBezTo>
                            <a:pt x="17" y="1"/>
                            <a:pt x="17" y="1"/>
                            <a:pt x="17" y="1"/>
                          </a:cubicBezTo>
                          <a:cubicBezTo>
                            <a:pt x="11" y="2"/>
                            <a:pt x="6" y="2"/>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9" name="Freeform 81"/>
                    <p:cNvSpPr>
                      <a:spLocks/>
                    </p:cNvSpPr>
                    <p:nvPr/>
                  </p:nvSpPr>
                  <p:spPr bwMode="auto">
                    <a:xfrm>
                      <a:off x="1020" y="2605"/>
                      <a:ext cx="4" cy="5"/>
                    </a:xfrm>
                    <a:custGeom>
                      <a:avLst/>
                      <a:gdLst>
                        <a:gd name="T0" fmla="*/ 0 w 2"/>
                        <a:gd name="T1" fmla="*/ 12 h 2"/>
                        <a:gd name="T2" fmla="*/ 8 w 2"/>
                        <a:gd name="T3" fmla="*/ 7 h 2"/>
                        <a:gd name="T4" fmla="*/ 4 w 2"/>
                        <a:gd name="T5" fmla="*/ 0 h 2"/>
                        <a:gd name="T6" fmla="*/ 0 w 2"/>
                        <a:gd name="T7" fmla="*/ 0 h 2"/>
                        <a:gd name="T8" fmla="*/ 0 w 2"/>
                        <a:gd name="T9" fmla="*/ 1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1"/>
                            <a:pt x="2" y="1"/>
                          </a:cubicBezTo>
                          <a:cubicBezTo>
                            <a:pt x="1" y="0"/>
                            <a:pt x="1" y="0"/>
                            <a:pt x="1" y="0"/>
                          </a:cubicBezTo>
                          <a:cubicBezTo>
                            <a:pt x="0" y="0"/>
                            <a:pt x="0"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0" name="Freeform 82"/>
                    <p:cNvSpPr>
                      <a:spLocks/>
                    </p:cNvSpPr>
                    <p:nvPr/>
                  </p:nvSpPr>
                  <p:spPr bwMode="auto">
                    <a:xfrm>
                      <a:off x="986" y="2598"/>
                      <a:ext cx="12" cy="9"/>
                    </a:xfrm>
                    <a:custGeom>
                      <a:avLst/>
                      <a:gdLst>
                        <a:gd name="T0" fmla="*/ 29 w 5"/>
                        <a:gd name="T1" fmla="*/ 11 h 4"/>
                        <a:gd name="T2" fmla="*/ 12 w 5"/>
                        <a:gd name="T3" fmla="*/ 0 h 4"/>
                        <a:gd name="T4" fmla="*/ 0 w 5"/>
                        <a:gd name="T5" fmla="*/ 11 h 4"/>
                        <a:gd name="T6" fmla="*/ 24 w 5"/>
                        <a:gd name="T7" fmla="*/ 20 h 4"/>
                        <a:gd name="T8" fmla="*/ 29 w 5"/>
                        <a:gd name="T9" fmla="*/ 1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2"/>
                          </a:moveTo>
                          <a:cubicBezTo>
                            <a:pt x="4" y="2"/>
                            <a:pt x="3" y="1"/>
                            <a:pt x="2" y="0"/>
                          </a:cubicBezTo>
                          <a:cubicBezTo>
                            <a:pt x="0" y="2"/>
                            <a:pt x="0" y="2"/>
                            <a:pt x="0" y="2"/>
                          </a:cubicBezTo>
                          <a:cubicBezTo>
                            <a:pt x="2" y="3"/>
                            <a:pt x="3" y="3"/>
                            <a:pt x="4" y="4"/>
                          </a:cubicBezTo>
                          <a:lnTo>
                            <a:pt x="5"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1" name="Freeform 83"/>
                    <p:cNvSpPr>
                      <a:spLocks/>
                    </p:cNvSpPr>
                    <p:nvPr/>
                  </p:nvSpPr>
                  <p:spPr bwMode="auto">
                    <a:xfrm>
                      <a:off x="1015" y="2605"/>
                      <a:ext cx="5" cy="7"/>
                    </a:xfrm>
                    <a:custGeom>
                      <a:avLst/>
                      <a:gdLst>
                        <a:gd name="T0" fmla="*/ 0 w 2"/>
                        <a:gd name="T1" fmla="*/ 16 h 3"/>
                        <a:gd name="T2" fmla="*/ 12 w 2"/>
                        <a:gd name="T3" fmla="*/ 12 h 3"/>
                        <a:gd name="T4" fmla="*/ 7 w 2"/>
                        <a:gd name="T5" fmla="*/ 0 h 3"/>
                        <a:gd name="T6" fmla="*/ 0 w 2"/>
                        <a:gd name="T7" fmla="*/ 5 h 3"/>
                        <a:gd name="T8" fmla="*/ 0 w 2"/>
                        <a:gd name="T9" fmla="*/ 16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3"/>
                          </a:moveTo>
                          <a:cubicBezTo>
                            <a:pt x="1" y="3"/>
                            <a:pt x="1" y="2"/>
                            <a:pt x="2" y="2"/>
                          </a:cubicBezTo>
                          <a:cubicBezTo>
                            <a:pt x="1" y="0"/>
                            <a:pt x="1" y="0"/>
                            <a:pt x="1" y="0"/>
                          </a:cubicBezTo>
                          <a:cubicBezTo>
                            <a:pt x="1" y="1"/>
                            <a:pt x="0" y="1"/>
                            <a:pt x="0" y="1"/>
                          </a:cubicBezTo>
                          <a:lnTo>
                            <a:pt x="0"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2" name="Freeform 84"/>
                    <p:cNvSpPr>
                      <a:spLocks/>
                    </p:cNvSpPr>
                    <p:nvPr/>
                  </p:nvSpPr>
                  <p:spPr bwMode="auto">
                    <a:xfrm>
                      <a:off x="996" y="2603"/>
                      <a:ext cx="12" cy="9"/>
                    </a:xfrm>
                    <a:custGeom>
                      <a:avLst/>
                      <a:gdLst>
                        <a:gd name="T0" fmla="*/ 0 w 5"/>
                        <a:gd name="T1" fmla="*/ 11 h 4"/>
                        <a:gd name="T2" fmla="*/ 29 w 5"/>
                        <a:gd name="T3" fmla="*/ 20 h 4"/>
                        <a:gd name="T4" fmla="*/ 29 w 5"/>
                        <a:gd name="T5" fmla="*/ 11 h 4"/>
                        <a:gd name="T6" fmla="*/ 5 w 5"/>
                        <a:gd name="T7" fmla="*/ 0 h 4"/>
                        <a:gd name="T8" fmla="*/ 0 w 5"/>
                        <a:gd name="T9" fmla="*/ 11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2"/>
                          </a:moveTo>
                          <a:cubicBezTo>
                            <a:pt x="2" y="3"/>
                            <a:pt x="4" y="3"/>
                            <a:pt x="5" y="4"/>
                          </a:cubicBezTo>
                          <a:cubicBezTo>
                            <a:pt x="5" y="2"/>
                            <a:pt x="5" y="2"/>
                            <a:pt x="5" y="2"/>
                          </a:cubicBezTo>
                          <a:cubicBezTo>
                            <a:pt x="4" y="2"/>
                            <a:pt x="3" y="1"/>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3" name="Freeform 85"/>
                    <p:cNvSpPr>
                      <a:spLocks/>
                    </p:cNvSpPr>
                    <p:nvPr/>
                  </p:nvSpPr>
                  <p:spPr bwMode="auto">
                    <a:xfrm>
                      <a:off x="1008" y="2607"/>
                      <a:ext cx="7" cy="5"/>
                    </a:xfrm>
                    <a:custGeom>
                      <a:avLst/>
                      <a:gdLst>
                        <a:gd name="T0" fmla="*/ 0 w 3"/>
                        <a:gd name="T1" fmla="*/ 12 h 2"/>
                        <a:gd name="T2" fmla="*/ 16 w 3"/>
                        <a:gd name="T3" fmla="*/ 12 h 2"/>
                        <a:gd name="T4" fmla="*/ 16 w 3"/>
                        <a:gd name="T5" fmla="*/ 0 h 2"/>
                        <a:gd name="T6" fmla="*/ 0 w 3"/>
                        <a:gd name="T7" fmla="*/ 0 h 2"/>
                        <a:gd name="T8" fmla="*/ 0 w 3"/>
                        <a:gd name="T9" fmla="*/ 1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3" y="0"/>
                            <a:pt x="3" y="0"/>
                            <a:pt x="3" y="0"/>
                          </a:cubicBezTo>
                          <a:cubicBezTo>
                            <a:pt x="2" y="0"/>
                            <a:pt x="1"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4" name="Freeform 86"/>
                    <p:cNvSpPr>
                      <a:spLocks/>
                    </p:cNvSpPr>
                    <p:nvPr/>
                  </p:nvSpPr>
                  <p:spPr bwMode="auto">
                    <a:xfrm>
                      <a:off x="1074" y="2570"/>
                      <a:ext cx="7" cy="7"/>
                    </a:xfrm>
                    <a:custGeom>
                      <a:avLst/>
                      <a:gdLst>
                        <a:gd name="T0" fmla="*/ 5 w 3"/>
                        <a:gd name="T1" fmla="*/ 16 h 3"/>
                        <a:gd name="T2" fmla="*/ 16 w 3"/>
                        <a:gd name="T3" fmla="*/ 5 h 3"/>
                        <a:gd name="T4" fmla="*/ 5 w 3"/>
                        <a:gd name="T5" fmla="*/ 0 h 3"/>
                        <a:gd name="T6" fmla="*/ 0 w 3"/>
                        <a:gd name="T7" fmla="*/ 5 h 3"/>
                        <a:gd name="T8" fmla="*/ 5 w 3"/>
                        <a:gd name="T9" fmla="*/ 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2" y="2"/>
                            <a:pt x="3" y="1"/>
                          </a:cubicBezTo>
                          <a:cubicBezTo>
                            <a:pt x="1" y="0"/>
                            <a:pt x="1" y="0"/>
                            <a:pt x="1" y="0"/>
                          </a:cubicBezTo>
                          <a:cubicBezTo>
                            <a:pt x="1" y="0"/>
                            <a:pt x="0" y="1"/>
                            <a:pt x="0" y="1"/>
                          </a:cubicBezTo>
                          <a:lnTo>
                            <a:pt x="1"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5" name="Freeform 87"/>
                    <p:cNvSpPr>
                      <a:spLocks/>
                    </p:cNvSpPr>
                    <p:nvPr/>
                  </p:nvSpPr>
                  <p:spPr bwMode="auto">
                    <a:xfrm>
                      <a:off x="1079" y="2544"/>
                      <a:ext cx="4" cy="2"/>
                    </a:xfrm>
                    <a:custGeom>
                      <a:avLst/>
                      <a:gdLst>
                        <a:gd name="T0" fmla="*/ 8 w 2"/>
                        <a:gd name="T1" fmla="*/ 4 h 1"/>
                        <a:gd name="T2" fmla="*/ 8 w 2"/>
                        <a:gd name="T3" fmla="*/ 4 h 1"/>
                        <a:gd name="T4" fmla="*/ 8 w 2"/>
                        <a:gd name="T5" fmla="*/ 0 h 1"/>
                        <a:gd name="T6" fmla="*/ 0 w 2"/>
                        <a:gd name="T7" fmla="*/ 0 h 1"/>
                        <a:gd name="T8" fmla="*/ 0 w 2"/>
                        <a:gd name="T9" fmla="*/ 4 h 1"/>
                        <a:gd name="T10" fmla="*/ 0 w 2"/>
                        <a:gd name="T11" fmla="*/ 4 h 1"/>
                        <a:gd name="T12" fmla="*/ 8 w 2"/>
                        <a:gd name="T13" fmla="*/ 4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0"/>
                            <a:pt x="2" y="0"/>
                          </a:cubicBezTo>
                          <a:cubicBezTo>
                            <a:pt x="0" y="0"/>
                            <a:pt x="0" y="0"/>
                            <a:pt x="0" y="0"/>
                          </a:cubicBezTo>
                          <a:cubicBezTo>
                            <a:pt x="0" y="1"/>
                            <a:pt x="0" y="1"/>
                            <a:pt x="0" y="1"/>
                          </a:cubicBezTo>
                          <a:cubicBezTo>
                            <a:pt x="0" y="1"/>
                            <a:pt x="0" y="1"/>
                            <a:pt x="0" y="1"/>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6" name="Freeform 88"/>
                    <p:cNvSpPr>
                      <a:spLocks/>
                    </p:cNvSpPr>
                    <p:nvPr/>
                  </p:nvSpPr>
                  <p:spPr bwMode="auto">
                    <a:xfrm>
                      <a:off x="1079" y="2546"/>
                      <a:ext cx="7" cy="7"/>
                    </a:xfrm>
                    <a:custGeom>
                      <a:avLst/>
                      <a:gdLst>
                        <a:gd name="T0" fmla="*/ 16 w 3"/>
                        <a:gd name="T1" fmla="*/ 16 h 3"/>
                        <a:gd name="T2" fmla="*/ 12 w 3"/>
                        <a:gd name="T3" fmla="*/ 0 h 3"/>
                        <a:gd name="T4" fmla="*/ 0 w 3"/>
                        <a:gd name="T5" fmla="*/ 0 h 3"/>
                        <a:gd name="T6" fmla="*/ 5 w 3"/>
                        <a:gd name="T7" fmla="*/ 16 h 3"/>
                        <a:gd name="T8" fmla="*/ 16 w 3"/>
                        <a:gd name="T9" fmla="*/ 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3"/>
                          </a:moveTo>
                          <a:cubicBezTo>
                            <a:pt x="2" y="2"/>
                            <a:pt x="2" y="1"/>
                            <a:pt x="2" y="0"/>
                          </a:cubicBezTo>
                          <a:cubicBezTo>
                            <a:pt x="0" y="0"/>
                            <a:pt x="0" y="0"/>
                            <a:pt x="0" y="0"/>
                          </a:cubicBezTo>
                          <a:cubicBezTo>
                            <a:pt x="0" y="1"/>
                            <a:pt x="0" y="2"/>
                            <a:pt x="1" y="3"/>
                          </a:cubicBezTo>
                          <a:lnTo>
                            <a:pt x="3"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7" name="Freeform 89"/>
                    <p:cNvSpPr>
                      <a:spLocks/>
                    </p:cNvSpPr>
                    <p:nvPr/>
                  </p:nvSpPr>
                  <p:spPr bwMode="auto">
                    <a:xfrm>
                      <a:off x="1076" y="2565"/>
                      <a:ext cx="7" cy="7"/>
                    </a:xfrm>
                    <a:custGeom>
                      <a:avLst/>
                      <a:gdLst>
                        <a:gd name="T0" fmla="*/ 5 w 3"/>
                        <a:gd name="T1" fmla="*/ 0 h 3"/>
                        <a:gd name="T2" fmla="*/ 0 w 3"/>
                        <a:gd name="T3" fmla="*/ 12 h 3"/>
                        <a:gd name="T4" fmla="*/ 12 w 3"/>
                        <a:gd name="T5" fmla="*/ 16 h 3"/>
                        <a:gd name="T6" fmla="*/ 16 w 3"/>
                        <a:gd name="T7" fmla="*/ 0 h 3"/>
                        <a:gd name="T8" fmla="*/ 5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0"/>
                          </a:moveTo>
                          <a:cubicBezTo>
                            <a:pt x="1" y="0"/>
                            <a:pt x="1" y="1"/>
                            <a:pt x="0" y="2"/>
                          </a:cubicBezTo>
                          <a:cubicBezTo>
                            <a:pt x="2" y="3"/>
                            <a:pt x="2" y="3"/>
                            <a:pt x="2" y="3"/>
                          </a:cubicBezTo>
                          <a:cubicBezTo>
                            <a:pt x="3" y="2"/>
                            <a:pt x="3" y="1"/>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8" name="Freeform 90"/>
                    <p:cNvSpPr>
                      <a:spLocks/>
                    </p:cNvSpPr>
                    <p:nvPr/>
                  </p:nvSpPr>
                  <p:spPr bwMode="auto">
                    <a:xfrm>
                      <a:off x="1079" y="2553"/>
                      <a:ext cx="7" cy="12"/>
                    </a:xfrm>
                    <a:custGeom>
                      <a:avLst/>
                      <a:gdLst>
                        <a:gd name="T0" fmla="*/ 5 w 3"/>
                        <a:gd name="T1" fmla="*/ 0 h 5"/>
                        <a:gd name="T2" fmla="*/ 0 w 3"/>
                        <a:gd name="T3" fmla="*/ 29 h 5"/>
                        <a:gd name="T4" fmla="*/ 12 w 3"/>
                        <a:gd name="T5" fmla="*/ 29 h 5"/>
                        <a:gd name="T6" fmla="*/ 16 w 3"/>
                        <a:gd name="T7" fmla="*/ 0 h 5"/>
                        <a:gd name="T8" fmla="*/ 5 w 3"/>
                        <a:gd name="T9" fmla="*/ 0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1" y="0"/>
                          </a:moveTo>
                          <a:cubicBezTo>
                            <a:pt x="1" y="2"/>
                            <a:pt x="1" y="3"/>
                            <a:pt x="0" y="5"/>
                          </a:cubicBezTo>
                          <a:cubicBezTo>
                            <a:pt x="2" y="5"/>
                            <a:pt x="2" y="5"/>
                            <a:pt x="2" y="5"/>
                          </a:cubicBezTo>
                          <a:cubicBezTo>
                            <a:pt x="3" y="4"/>
                            <a:pt x="3" y="2"/>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69" name="Freeform 91"/>
                    <p:cNvSpPr>
                      <a:spLocks/>
                    </p:cNvSpPr>
                    <p:nvPr/>
                  </p:nvSpPr>
                  <p:spPr bwMode="auto">
                    <a:xfrm>
                      <a:off x="1072" y="2572"/>
                      <a:ext cx="4" cy="5"/>
                    </a:xfrm>
                    <a:custGeom>
                      <a:avLst/>
                      <a:gdLst>
                        <a:gd name="T0" fmla="*/ 8 w 2"/>
                        <a:gd name="T1" fmla="*/ 12 h 2"/>
                        <a:gd name="T2" fmla="*/ 8 w 2"/>
                        <a:gd name="T3" fmla="*/ 12 h 2"/>
                        <a:gd name="T4" fmla="*/ 8 w 2"/>
                        <a:gd name="T5" fmla="*/ 12 h 2"/>
                        <a:gd name="T6" fmla="*/ 4 w 2"/>
                        <a:gd name="T7" fmla="*/ 0 h 2"/>
                        <a:gd name="T8" fmla="*/ 4 w 2"/>
                        <a:gd name="T9" fmla="*/ 0 h 2"/>
                        <a:gd name="T10" fmla="*/ 0 w 2"/>
                        <a:gd name="T11" fmla="*/ 0 h 2"/>
                        <a:gd name="T12" fmla="*/ 8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2"/>
                            <a:pt x="2" y="2"/>
                            <a:pt x="2" y="2"/>
                          </a:cubicBezTo>
                          <a:cubicBezTo>
                            <a:pt x="1" y="0"/>
                            <a:pt x="1" y="0"/>
                            <a:pt x="1" y="0"/>
                          </a:cubicBezTo>
                          <a:cubicBezTo>
                            <a:pt x="1" y="0"/>
                            <a:pt x="1" y="0"/>
                            <a:pt x="1" y="0"/>
                          </a:cubicBezTo>
                          <a:cubicBezTo>
                            <a:pt x="1" y="0"/>
                            <a:pt x="0" y="0"/>
                            <a:pt x="0" y="0"/>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0" name="Freeform 92"/>
                    <p:cNvSpPr>
                      <a:spLocks/>
                    </p:cNvSpPr>
                    <p:nvPr/>
                  </p:nvSpPr>
                  <p:spPr bwMode="auto">
                    <a:xfrm>
                      <a:off x="1072" y="2570"/>
                      <a:ext cx="9" cy="7"/>
                    </a:xfrm>
                    <a:custGeom>
                      <a:avLst/>
                      <a:gdLst>
                        <a:gd name="T0" fmla="*/ 16 w 4"/>
                        <a:gd name="T1" fmla="*/ 0 h 3"/>
                        <a:gd name="T2" fmla="*/ 0 w 4"/>
                        <a:gd name="T3" fmla="*/ 5 h 3"/>
                        <a:gd name="T4" fmla="*/ 11 w 4"/>
                        <a:gd name="T5" fmla="*/ 16 h 3"/>
                        <a:gd name="T6" fmla="*/ 20 w 4"/>
                        <a:gd name="T7" fmla="*/ 5 h 3"/>
                        <a:gd name="T8" fmla="*/ 16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cubicBezTo>
                            <a:pt x="2" y="0"/>
                            <a:pt x="1" y="1"/>
                            <a:pt x="0" y="1"/>
                          </a:cubicBezTo>
                          <a:cubicBezTo>
                            <a:pt x="2" y="3"/>
                            <a:pt x="2" y="3"/>
                            <a:pt x="2" y="3"/>
                          </a:cubicBezTo>
                          <a:cubicBezTo>
                            <a:pt x="3" y="2"/>
                            <a:pt x="3" y="2"/>
                            <a:pt x="4" y="1"/>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1" name="Freeform 93"/>
                    <p:cNvSpPr>
                      <a:spLocks/>
                    </p:cNvSpPr>
                    <p:nvPr/>
                  </p:nvSpPr>
                  <p:spPr bwMode="auto">
                    <a:xfrm>
                      <a:off x="1133" y="2501"/>
                      <a:ext cx="7" cy="9"/>
                    </a:xfrm>
                    <a:custGeom>
                      <a:avLst/>
                      <a:gdLst>
                        <a:gd name="T0" fmla="*/ 12 w 3"/>
                        <a:gd name="T1" fmla="*/ 20 h 4"/>
                        <a:gd name="T2" fmla="*/ 16 w 3"/>
                        <a:gd name="T3" fmla="*/ 5 h 4"/>
                        <a:gd name="T4" fmla="*/ 5 w 3"/>
                        <a:gd name="T5" fmla="*/ 0 h 4"/>
                        <a:gd name="T6" fmla="*/ 0 w 3"/>
                        <a:gd name="T7" fmla="*/ 16 h 4"/>
                        <a:gd name="T8" fmla="*/ 12 w 3"/>
                        <a:gd name="T9" fmla="*/ 2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2" y="4"/>
                          </a:moveTo>
                          <a:cubicBezTo>
                            <a:pt x="2" y="3"/>
                            <a:pt x="3" y="2"/>
                            <a:pt x="3" y="1"/>
                          </a:cubicBezTo>
                          <a:cubicBezTo>
                            <a:pt x="1" y="0"/>
                            <a:pt x="1" y="0"/>
                            <a:pt x="1" y="0"/>
                          </a:cubicBezTo>
                          <a:cubicBezTo>
                            <a:pt x="1" y="1"/>
                            <a:pt x="1" y="2"/>
                            <a:pt x="0" y="3"/>
                          </a:cubicBezTo>
                          <a:lnTo>
                            <a:pt x="2"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2" name="Freeform 94"/>
                    <p:cNvSpPr>
                      <a:spLocks/>
                    </p:cNvSpPr>
                    <p:nvPr/>
                  </p:nvSpPr>
                  <p:spPr bwMode="auto">
                    <a:xfrm>
                      <a:off x="1133" y="2473"/>
                      <a:ext cx="17" cy="37"/>
                    </a:xfrm>
                    <a:custGeom>
                      <a:avLst/>
                      <a:gdLst>
                        <a:gd name="T0" fmla="*/ 36 w 7"/>
                        <a:gd name="T1" fmla="*/ 0 h 16"/>
                        <a:gd name="T2" fmla="*/ 0 w 7"/>
                        <a:gd name="T3" fmla="*/ 81 h 16"/>
                        <a:gd name="T4" fmla="*/ 12 w 7"/>
                        <a:gd name="T5" fmla="*/ 86 h 16"/>
                        <a:gd name="T6" fmla="*/ 41 w 7"/>
                        <a:gd name="T7" fmla="*/ 5 h 16"/>
                        <a:gd name="T8" fmla="*/ 36 w 7"/>
                        <a:gd name="T9" fmla="*/ 0 h 16"/>
                        <a:gd name="T10" fmla="*/ 0 60000 65536"/>
                        <a:gd name="T11" fmla="*/ 0 60000 65536"/>
                        <a:gd name="T12" fmla="*/ 0 60000 65536"/>
                        <a:gd name="T13" fmla="*/ 0 60000 65536"/>
                        <a:gd name="T14" fmla="*/ 0 60000 65536"/>
                        <a:gd name="T15" fmla="*/ 0 w 7"/>
                        <a:gd name="T16" fmla="*/ 0 h 16"/>
                        <a:gd name="T17" fmla="*/ 7 w 7"/>
                        <a:gd name="T18" fmla="*/ 16 h 16"/>
                      </a:gdLst>
                      <a:ahLst/>
                      <a:cxnLst>
                        <a:cxn ang="T10">
                          <a:pos x="T0" y="T1"/>
                        </a:cxn>
                        <a:cxn ang="T11">
                          <a:pos x="T2" y="T3"/>
                        </a:cxn>
                        <a:cxn ang="T12">
                          <a:pos x="T4" y="T5"/>
                        </a:cxn>
                        <a:cxn ang="T13">
                          <a:pos x="T6" y="T7"/>
                        </a:cxn>
                        <a:cxn ang="T14">
                          <a:pos x="T8" y="T9"/>
                        </a:cxn>
                      </a:cxnLst>
                      <a:rect l="T15" t="T16" r="T17" b="T18"/>
                      <a:pathLst>
                        <a:path w="7" h="16">
                          <a:moveTo>
                            <a:pt x="6" y="0"/>
                          </a:moveTo>
                          <a:cubicBezTo>
                            <a:pt x="5" y="5"/>
                            <a:pt x="3" y="10"/>
                            <a:pt x="0" y="15"/>
                          </a:cubicBezTo>
                          <a:cubicBezTo>
                            <a:pt x="2" y="16"/>
                            <a:pt x="2" y="16"/>
                            <a:pt x="2" y="16"/>
                          </a:cubicBezTo>
                          <a:cubicBezTo>
                            <a:pt x="4" y="11"/>
                            <a:pt x="6" y="6"/>
                            <a:pt x="7" y="1"/>
                          </a:cubicBezTo>
                          <a:lnTo>
                            <a:pt x="6"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3" name="Freeform 95"/>
                    <p:cNvSpPr>
                      <a:spLocks/>
                    </p:cNvSpPr>
                    <p:nvPr/>
                  </p:nvSpPr>
                  <p:spPr bwMode="auto">
                    <a:xfrm>
                      <a:off x="1131" y="2508"/>
                      <a:ext cx="7" cy="5"/>
                    </a:xfrm>
                    <a:custGeom>
                      <a:avLst/>
                      <a:gdLst>
                        <a:gd name="T0" fmla="*/ 5 w 3"/>
                        <a:gd name="T1" fmla="*/ 0 h 2"/>
                        <a:gd name="T2" fmla="*/ 5 w 3"/>
                        <a:gd name="T3" fmla="*/ 0 h 2"/>
                        <a:gd name="T4" fmla="*/ 0 w 3"/>
                        <a:gd name="T5" fmla="*/ 7 h 2"/>
                        <a:gd name="T6" fmla="*/ 12 w 3"/>
                        <a:gd name="T7" fmla="*/ 12 h 2"/>
                        <a:gd name="T8" fmla="*/ 12 w 3"/>
                        <a:gd name="T9" fmla="*/ 7 h 2"/>
                        <a:gd name="T10" fmla="*/ 16 w 3"/>
                        <a:gd name="T11" fmla="*/ 7 h 2"/>
                        <a:gd name="T12" fmla="*/ 5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cubicBezTo>
                            <a:pt x="1" y="0"/>
                            <a:pt x="1" y="0"/>
                            <a:pt x="1" y="0"/>
                          </a:cubicBezTo>
                          <a:cubicBezTo>
                            <a:pt x="1" y="0"/>
                            <a:pt x="0" y="1"/>
                            <a:pt x="0" y="1"/>
                          </a:cubicBezTo>
                          <a:cubicBezTo>
                            <a:pt x="2" y="2"/>
                            <a:pt x="2" y="2"/>
                            <a:pt x="2" y="2"/>
                          </a:cubicBezTo>
                          <a:cubicBezTo>
                            <a:pt x="2" y="2"/>
                            <a:pt x="2" y="1"/>
                            <a:pt x="2" y="1"/>
                          </a:cubicBezTo>
                          <a:cubicBezTo>
                            <a:pt x="3" y="1"/>
                            <a:pt x="3" y="1"/>
                            <a:pt x="3" y="1"/>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4" name="Freeform 96"/>
                    <p:cNvSpPr>
                      <a:spLocks/>
                    </p:cNvSpPr>
                    <p:nvPr/>
                  </p:nvSpPr>
                  <p:spPr bwMode="auto">
                    <a:xfrm>
                      <a:off x="1147" y="2456"/>
                      <a:ext cx="10" cy="10"/>
                    </a:xfrm>
                    <a:custGeom>
                      <a:avLst/>
                      <a:gdLst>
                        <a:gd name="T0" fmla="*/ 12 w 4"/>
                        <a:gd name="T1" fmla="*/ 0 h 4"/>
                        <a:gd name="T2" fmla="*/ 0 w 4"/>
                        <a:gd name="T3" fmla="*/ 17 h 4"/>
                        <a:gd name="T4" fmla="*/ 12 w 4"/>
                        <a:gd name="T5" fmla="*/ 25 h 4"/>
                        <a:gd name="T6" fmla="*/ 25 w 4"/>
                        <a:gd name="T7" fmla="*/ 7 h 4"/>
                        <a:gd name="T8" fmla="*/ 12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0"/>
                          </a:moveTo>
                          <a:cubicBezTo>
                            <a:pt x="2" y="1"/>
                            <a:pt x="1" y="2"/>
                            <a:pt x="0" y="3"/>
                          </a:cubicBezTo>
                          <a:cubicBezTo>
                            <a:pt x="2" y="4"/>
                            <a:pt x="2" y="4"/>
                            <a:pt x="2" y="4"/>
                          </a:cubicBezTo>
                          <a:cubicBezTo>
                            <a:pt x="3" y="3"/>
                            <a:pt x="3" y="2"/>
                            <a:pt x="4" y="1"/>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5" name="Freeform 97"/>
                    <p:cNvSpPr>
                      <a:spLocks/>
                    </p:cNvSpPr>
                    <p:nvPr/>
                  </p:nvSpPr>
                  <p:spPr bwMode="auto">
                    <a:xfrm>
                      <a:off x="1124" y="2463"/>
                      <a:ext cx="28" cy="38"/>
                    </a:xfrm>
                    <a:custGeom>
                      <a:avLst/>
                      <a:gdLst>
                        <a:gd name="T0" fmla="*/ 5 w 12"/>
                        <a:gd name="T1" fmla="*/ 90 h 16"/>
                        <a:gd name="T2" fmla="*/ 65 w 12"/>
                        <a:gd name="T3" fmla="*/ 5 h 16"/>
                        <a:gd name="T4" fmla="*/ 54 w 12"/>
                        <a:gd name="T5" fmla="*/ 0 h 16"/>
                        <a:gd name="T6" fmla="*/ 0 w 12"/>
                        <a:gd name="T7" fmla="*/ 85 h 16"/>
                        <a:gd name="T8" fmla="*/ 5 w 12"/>
                        <a:gd name="T9" fmla="*/ 90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 y="16"/>
                          </a:moveTo>
                          <a:cubicBezTo>
                            <a:pt x="5" y="11"/>
                            <a:pt x="9" y="6"/>
                            <a:pt x="12" y="1"/>
                          </a:cubicBezTo>
                          <a:cubicBezTo>
                            <a:pt x="10" y="0"/>
                            <a:pt x="10" y="0"/>
                            <a:pt x="10" y="0"/>
                          </a:cubicBezTo>
                          <a:cubicBezTo>
                            <a:pt x="7" y="5"/>
                            <a:pt x="4" y="10"/>
                            <a:pt x="0" y="15"/>
                          </a:cubicBezTo>
                          <a:lnTo>
                            <a:pt x="1" y="1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6" name="Freeform 98"/>
                    <p:cNvSpPr>
                      <a:spLocks/>
                    </p:cNvSpPr>
                    <p:nvPr/>
                  </p:nvSpPr>
                  <p:spPr bwMode="auto">
                    <a:xfrm>
                      <a:off x="1171" y="2409"/>
                      <a:ext cx="4" cy="1"/>
                    </a:xfrm>
                    <a:custGeom>
                      <a:avLst/>
                      <a:gdLst>
                        <a:gd name="T0" fmla="*/ 8 w 2"/>
                        <a:gd name="T1" fmla="*/ 0 h 1"/>
                        <a:gd name="T2" fmla="*/ 8 w 2"/>
                        <a:gd name="T3" fmla="*/ 0 h 1"/>
                        <a:gd name="T4" fmla="*/ 8 w 2"/>
                        <a:gd name="T5" fmla="*/ 0 h 1"/>
                        <a:gd name="T6" fmla="*/ 0 w 2"/>
                        <a:gd name="T7" fmla="*/ 0 h 1"/>
                        <a:gd name="T8" fmla="*/ 0 w 2"/>
                        <a:gd name="T9" fmla="*/ 0 h 1"/>
                        <a:gd name="T10" fmla="*/ 8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2" y="0"/>
                          </a:moveTo>
                          <a:cubicBezTo>
                            <a:pt x="2" y="0"/>
                            <a:pt x="2" y="0"/>
                            <a:pt x="2" y="0"/>
                          </a:cubicBez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7" name="Freeform 99"/>
                    <p:cNvSpPr>
                      <a:spLocks/>
                    </p:cNvSpPr>
                    <p:nvPr/>
                  </p:nvSpPr>
                  <p:spPr bwMode="auto">
                    <a:xfrm>
                      <a:off x="1083" y="2499"/>
                      <a:ext cx="43" cy="40"/>
                    </a:xfrm>
                    <a:custGeom>
                      <a:avLst/>
                      <a:gdLst>
                        <a:gd name="T0" fmla="*/ 98 w 18"/>
                        <a:gd name="T1" fmla="*/ 0 h 17"/>
                        <a:gd name="T2" fmla="*/ 0 w 18"/>
                        <a:gd name="T3" fmla="*/ 82 h 17"/>
                        <a:gd name="T4" fmla="*/ 5 w 18"/>
                        <a:gd name="T5" fmla="*/ 94 h 17"/>
                        <a:gd name="T6" fmla="*/ 103 w 18"/>
                        <a:gd name="T7" fmla="*/ 5 h 17"/>
                        <a:gd name="T8" fmla="*/ 98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cubicBezTo>
                            <a:pt x="12" y="5"/>
                            <a:pt x="6" y="11"/>
                            <a:pt x="0" y="15"/>
                          </a:cubicBezTo>
                          <a:cubicBezTo>
                            <a:pt x="1" y="17"/>
                            <a:pt x="1" y="17"/>
                            <a:pt x="1" y="17"/>
                          </a:cubicBezTo>
                          <a:cubicBezTo>
                            <a:pt x="7" y="12"/>
                            <a:pt x="13" y="7"/>
                            <a:pt x="18" y="1"/>
                          </a:cubicBezTo>
                          <a:lnTo>
                            <a:pt x="1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8" name="Freeform 100"/>
                    <p:cNvSpPr>
                      <a:spLocks/>
                    </p:cNvSpPr>
                    <p:nvPr/>
                  </p:nvSpPr>
                  <p:spPr bwMode="auto">
                    <a:xfrm>
                      <a:off x="1152" y="2409"/>
                      <a:ext cx="23" cy="49"/>
                    </a:xfrm>
                    <a:custGeom>
                      <a:avLst/>
                      <a:gdLst>
                        <a:gd name="T0" fmla="*/ 12 w 10"/>
                        <a:gd name="T1" fmla="*/ 114 h 21"/>
                        <a:gd name="T2" fmla="*/ 53 w 10"/>
                        <a:gd name="T3" fmla="*/ 0 h 21"/>
                        <a:gd name="T4" fmla="*/ 41 w 10"/>
                        <a:gd name="T5" fmla="*/ 0 h 21"/>
                        <a:gd name="T6" fmla="*/ 0 w 10"/>
                        <a:gd name="T7" fmla="*/ 110 h 21"/>
                        <a:gd name="T8" fmla="*/ 12 w 10"/>
                        <a:gd name="T9" fmla="*/ 114 h 21"/>
                        <a:gd name="T10" fmla="*/ 0 60000 65536"/>
                        <a:gd name="T11" fmla="*/ 0 60000 65536"/>
                        <a:gd name="T12" fmla="*/ 0 60000 65536"/>
                        <a:gd name="T13" fmla="*/ 0 60000 65536"/>
                        <a:gd name="T14" fmla="*/ 0 60000 65536"/>
                        <a:gd name="T15" fmla="*/ 0 w 10"/>
                        <a:gd name="T16" fmla="*/ 0 h 21"/>
                        <a:gd name="T17" fmla="*/ 10 w 10"/>
                        <a:gd name="T18" fmla="*/ 21 h 21"/>
                      </a:gdLst>
                      <a:ahLst/>
                      <a:cxnLst>
                        <a:cxn ang="T10">
                          <a:pos x="T0" y="T1"/>
                        </a:cxn>
                        <a:cxn ang="T11">
                          <a:pos x="T2" y="T3"/>
                        </a:cxn>
                        <a:cxn ang="T12">
                          <a:pos x="T4" y="T5"/>
                        </a:cxn>
                        <a:cxn ang="T13">
                          <a:pos x="T6" y="T7"/>
                        </a:cxn>
                        <a:cxn ang="T14">
                          <a:pos x="T8" y="T9"/>
                        </a:cxn>
                      </a:cxnLst>
                      <a:rect l="T15" t="T16" r="T17" b="T18"/>
                      <a:pathLst>
                        <a:path w="10" h="21">
                          <a:moveTo>
                            <a:pt x="2" y="21"/>
                          </a:moveTo>
                          <a:cubicBezTo>
                            <a:pt x="5" y="14"/>
                            <a:pt x="8" y="7"/>
                            <a:pt x="10" y="0"/>
                          </a:cubicBezTo>
                          <a:cubicBezTo>
                            <a:pt x="8" y="0"/>
                            <a:pt x="8" y="0"/>
                            <a:pt x="8" y="0"/>
                          </a:cubicBezTo>
                          <a:cubicBezTo>
                            <a:pt x="6" y="7"/>
                            <a:pt x="4" y="13"/>
                            <a:pt x="0" y="20"/>
                          </a:cubicBezTo>
                          <a:lnTo>
                            <a:pt x="2" y="2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79" name="Freeform 101"/>
                    <p:cNvSpPr>
                      <a:spLocks/>
                    </p:cNvSpPr>
                    <p:nvPr/>
                  </p:nvSpPr>
                  <p:spPr bwMode="auto">
                    <a:xfrm>
                      <a:off x="937" y="2546"/>
                      <a:ext cx="7" cy="5"/>
                    </a:xfrm>
                    <a:custGeom>
                      <a:avLst/>
                      <a:gdLst>
                        <a:gd name="T0" fmla="*/ 12 w 3"/>
                        <a:gd name="T1" fmla="*/ 12 h 2"/>
                        <a:gd name="T2" fmla="*/ 12 w 3"/>
                        <a:gd name="T3" fmla="*/ 7 h 2"/>
                        <a:gd name="T4" fmla="*/ 16 w 3"/>
                        <a:gd name="T5" fmla="*/ 7 h 2"/>
                        <a:gd name="T6" fmla="*/ 5 w 3"/>
                        <a:gd name="T7" fmla="*/ 0 h 2"/>
                        <a:gd name="T8" fmla="*/ 5 w 3"/>
                        <a:gd name="T9" fmla="*/ 0 h 2"/>
                        <a:gd name="T10" fmla="*/ 0 w 3"/>
                        <a:gd name="T11" fmla="*/ 7 h 2"/>
                        <a:gd name="T12" fmla="*/ 12 w 3"/>
                        <a:gd name="T13" fmla="*/ 1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cubicBezTo>
                            <a:pt x="2" y="2"/>
                            <a:pt x="2" y="1"/>
                            <a:pt x="2" y="1"/>
                          </a:cubicBezTo>
                          <a:cubicBezTo>
                            <a:pt x="3" y="1"/>
                            <a:pt x="3" y="1"/>
                            <a:pt x="3" y="1"/>
                          </a:cubicBezTo>
                          <a:cubicBezTo>
                            <a:pt x="1" y="0"/>
                            <a:pt x="1" y="0"/>
                            <a:pt x="1" y="0"/>
                          </a:cubicBezTo>
                          <a:cubicBezTo>
                            <a:pt x="1" y="0"/>
                            <a:pt x="1" y="0"/>
                            <a:pt x="1" y="0"/>
                          </a:cubicBezTo>
                          <a:cubicBezTo>
                            <a:pt x="1" y="0"/>
                            <a:pt x="0" y="0"/>
                            <a:pt x="0" y="1"/>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0" name="Freeform 102"/>
                    <p:cNvSpPr>
                      <a:spLocks/>
                    </p:cNvSpPr>
                    <p:nvPr/>
                  </p:nvSpPr>
                  <p:spPr bwMode="auto">
                    <a:xfrm>
                      <a:off x="935" y="2612"/>
                      <a:ext cx="2" cy="5"/>
                    </a:xfrm>
                    <a:custGeom>
                      <a:avLst/>
                      <a:gdLst>
                        <a:gd name="T0" fmla="*/ 4 w 1"/>
                        <a:gd name="T1" fmla="*/ 0 h 2"/>
                        <a:gd name="T2" fmla="*/ 4 w 1"/>
                        <a:gd name="T3" fmla="*/ 0 h 2"/>
                        <a:gd name="T4" fmla="*/ 4 w 1"/>
                        <a:gd name="T5" fmla="*/ 0 h 2"/>
                        <a:gd name="T6" fmla="*/ 4 w 1"/>
                        <a:gd name="T7" fmla="*/ 0 h 2"/>
                        <a:gd name="T8" fmla="*/ 4 w 1"/>
                        <a:gd name="T9" fmla="*/ 12 h 2"/>
                        <a:gd name="T10" fmla="*/ 0 w 1"/>
                        <a:gd name="T11" fmla="*/ 12 h 2"/>
                        <a:gd name="T12" fmla="*/ 0 w 1"/>
                        <a:gd name="T13" fmla="*/ 12 h 2"/>
                        <a:gd name="T14" fmla="*/ 4 w 1"/>
                        <a:gd name="T15" fmla="*/ 12 h 2"/>
                        <a:gd name="T16" fmla="*/ 4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0"/>
                          </a:moveTo>
                          <a:cubicBezTo>
                            <a:pt x="1" y="0"/>
                            <a:pt x="1" y="0"/>
                            <a:pt x="1" y="0"/>
                          </a:cubicBezTo>
                          <a:cubicBezTo>
                            <a:pt x="1" y="0"/>
                            <a:pt x="1" y="0"/>
                            <a:pt x="1" y="0"/>
                          </a:cubicBezTo>
                          <a:cubicBezTo>
                            <a:pt x="1" y="0"/>
                            <a:pt x="1" y="0"/>
                            <a:pt x="1" y="0"/>
                          </a:cubicBezTo>
                          <a:cubicBezTo>
                            <a:pt x="1" y="2"/>
                            <a:pt x="1" y="2"/>
                            <a:pt x="1" y="2"/>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1" name="Freeform 103"/>
                    <p:cNvSpPr>
                      <a:spLocks/>
                    </p:cNvSpPr>
                    <p:nvPr/>
                  </p:nvSpPr>
                  <p:spPr bwMode="auto">
                    <a:xfrm>
                      <a:off x="880" y="2619"/>
                      <a:ext cx="5" cy="5"/>
                    </a:xfrm>
                    <a:custGeom>
                      <a:avLst/>
                      <a:gdLst>
                        <a:gd name="T0" fmla="*/ 7 w 2"/>
                        <a:gd name="T1" fmla="*/ 12 h 2"/>
                        <a:gd name="T2" fmla="*/ 0 w 2"/>
                        <a:gd name="T3" fmla="*/ 12 h 2"/>
                        <a:gd name="T4" fmla="*/ 12 w 2"/>
                        <a:gd name="T5" fmla="*/ 0 h 2"/>
                        <a:gd name="T6" fmla="*/ 12 w 2"/>
                        <a:gd name="T7" fmla="*/ 7 h 2"/>
                        <a:gd name="T8" fmla="*/ 12 w 2"/>
                        <a:gd name="T9" fmla="*/ 0 h 2"/>
                        <a:gd name="T10" fmla="*/ 12 w 2"/>
                        <a:gd name="T11" fmla="*/ 0 h 2"/>
                        <a:gd name="T12" fmla="*/ 7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0" y="2"/>
                            <a:pt x="0" y="2"/>
                            <a:pt x="0" y="2"/>
                          </a:cubicBezTo>
                          <a:cubicBezTo>
                            <a:pt x="2" y="0"/>
                            <a:pt x="2" y="0"/>
                            <a:pt x="2" y="0"/>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2" name="Freeform 104"/>
                    <p:cNvSpPr>
                      <a:spLocks/>
                    </p:cNvSpPr>
                    <p:nvPr/>
                  </p:nvSpPr>
                  <p:spPr bwMode="auto">
                    <a:xfrm>
                      <a:off x="1062" y="2513"/>
                      <a:ext cx="12" cy="9"/>
                    </a:xfrm>
                    <a:custGeom>
                      <a:avLst/>
                      <a:gdLst>
                        <a:gd name="T0" fmla="*/ 12 w 5"/>
                        <a:gd name="T1" fmla="*/ 20 h 4"/>
                        <a:gd name="T2" fmla="*/ 29 w 5"/>
                        <a:gd name="T3" fmla="*/ 11 h 4"/>
                        <a:gd name="T4" fmla="*/ 17 w 5"/>
                        <a:gd name="T5" fmla="*/ 0 h 4"/>
                        <a:gd name="T6" fmla="*/ 0 w 5"/>
                        <a:gd name="T7" fmla="*/ 11 h 4"/>
                        <a:gd name="T8" fmla="*/ 12 w 5"/>
                        <a:gd name="T9" fmla="*/ 2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2" y="4"/>
                          </a:moveTo>
                          <a:cubicBezTo>
                            <a:pt x="3" y="3"/>
                            <a:pt x="4" y="2"/>
                            <a:pt x="5" y="2"/>
                          </a:cubicBezTo>
                          <a:cubicBezTo>
                            <a:pt x="3" y="0"/>
                            <a:pt x="3" y="0"/>
                            <a:pt x="3" y="0"/>
                          </a:cubicBezTo>
                          <a:cubicBezTo>
                            <a:pt x="2" y="1"/>
                            <a:pt x="1" y="2"/>
                            <a:pt x="0" y="2"/>
                          </a:cubicBezTo>
                          <a:lnTo>
                            <a:pt x="2"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3" name="Freeform 105"/>
                    <p:cNvSpPr>
                      <a:spLocks/>
                    </p:cNvSpPr>
                    <p:nvPr/>
                  </p:nvSpPr>
                  <p:spPr bwMode="auto">
                    <a:xfrm>
                      <a:off x="982" y="2518"/>
                      <a:ext cx="85" cy="54"/>
                    </a:xfrm>
                    <a:custGeom>
                      <a:avLst/>
                      <a:gdLst>
                        <a:gd name="T0" fmla="*/ 189 w 36"/>
                        <a:gd name="T1" fmla="*/ 0 h 23"/>
                        <a:gd name="T2" fmla="*/ 0 w 36"/>
                        <a:gd name="T3" fmla="*/ 122 h 23"/>
                        <a:gd name="T4" fmla="*/ 5 w 36"/>
                        <a:gd name="T5" fmla="*/ 127 h 23"/>
                        <a:gd name="T6" fmla="*/ 201 w 36"/>
                        <a:gd name="T7" fmla="*/ 12 h 23"/>
                        <a:gd name="T8" fmla="*/ 189 w 36"/>
                        <a:gd name="T9" fmla="*/ 0 h 23"/>
                        <a:gd name="T10" fmla="*/ 0 60000 65536"/>
                        <a:gd name="T11" fmla="*/ 0 60000 65536"/>
                        <a:gd name="T12" fmla="*/ 0 60000 65536"/>
                        <a:gd name="T13" fmla="*/ 0 60000 65536"/>
                        <a:gd name="T14" fmla="*/ 0 60000 65536"/>
                        <a:gd name="T15" fmla="*/ 0 w 36"/>
                        <a:gd name="T16" fmla="*/ 0 h 23"/>
                        <a:gd name="T17" fmla="*/ 36 w 36"/>
                        <a:gd name="T18" fmla="*/ 23 h 23"/>
                      </a:gdLst>
                      <a:ahLst/>
                      <a:cxnLst>
                        <a:cxn ang="T10">
                          <a:pos x="T0" y="T1"/>
                        </a:cxn>
                        <a:cxn ang="T11">
                          <a:pos x="T2" y="T3"/>
                        </a:cxn>
                        <a:cxn ang="T12">
                          <a:pos x="T4" y="T5"/>
                        </a:cxn>
                        <a:cxn ang="T13">
                          <a:pos x="T6" y="T7"/>
                        </a:cxn>
                        <a:cxn ang="T14">
                          <a:pos x="T8" y="T9"/>
                        </a:cxn>
                      </a:cxnLst>
                      <a:rect l="T15" t="T16" r="T17" b="T18"/>
                      <a:pathLst>
                        <a:path w="36" h="23">
                          <a:moveTo>
                            <a:pt x="34" y="0"/>
                          </a:moveTo>
                          <a:cubicBezTo>
                            <a:pt x="24" y="9"/>
                            <a:pt x="12" y="16"/>
                            <a:pt x="0" y="22"/>
                          </a:cubicBezTo>
                          <a:cubicBezTo>
                            <a:pt x="1" y="23"/>
                            <a:pt x="1" y="23"/>
                            <a:pt x="1" y="23"/>
                          </a:cubicBezTo>
                          <a:cubicBezTo>
                            <a:pt x="13" y="17"/>
                            <a:pt x="25" y="10"/>
                            <a:pt x="36" y="2"/>
                          </a:cubicBezTo>
                          <a:lnTo>
                            <a:pt x="3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4" name="Freeform 106"/>
                    <p:cNvSpPr>
                      <a:spLocks/>
                    </p:cNvSpPr>
                    <p:nvPr/>
                  </p:nvSpPr>
                  <p:spPr bwMode="auto">
                    <a:xfrm>
                      <a:off x="1003" y="2536"/>
                      <a:ext cx="78" cy="52"/>
                    </a:xfrm>
                    <a:custGeom>
                      <a:avLst/>
                      <a:gdLst>
                        <a:gd name="T0" fmla="*/ 5 w 33"/>
                        <a:gd name="T1" fmla="*/ 123 h 22"/>
                        <a:gd name="T2" fmla="*/ 184 w 33"/>
                        <a:gd name="T3" fmla="*/ 12 h 22"/>
                        <a:gd name="T4" fmla="*/ 180 w 33"/>
                        <a:gd name="T5" fmla="*/ 0 h 22"/>
                        <a:gd name="T6" fmla="*/ 0 w 33"/>
                        <a:gd name="T7" fmla="*/ 111 h 22"/>
                        <a:gd name="T8" fmla="*/ 5 w 33"/>
                        <a:gd name="T9" fmla="*/ 123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1" y="22"/>
                          </a:moveTo>
                          <a:cubicBezTo>
                            <a:pt x="12" y="16"/>
                            <a:pt x="23" y="10"/>
                            <a:pt x="33" y="2"/>
                          </a:cubicBezTo>
                          <a:cubicBezTo>
                            <a:pt x="32" y="0"/>
                            <a:pt x="32" y="0"/>
                            <a:pt x="32" y="0"/>
                          </a:cubicBezTo>
                          <a:cubicBezTo>
                            <a:pt x="22" y="8"/>
                            <a:pt x="11" y="15"/>
                            <a:pt x="0" y="20"/>
                          </a:cubicBezTo>
                          <a:lnTo>
                            <a:pt x="1" y="2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5" name="Freeform 107"/>
                    <p:cNvSpPr>
                      <a:spLocks/>
                    </p:cNvSpPr>
                    <p:nvPr/>
                  </p:nvSpPr>
                  <p:spPr bwMode="auto">
                    <a:xfrm>
                      <a:off x="1079" y="2534"/>
                      <a:ext cx="7" cy="7"/>
                    </a:xfrm>
                    <a:custGeom>
                      <a:avLst/>
                      <a:gdLst>
                        <a:gd name="T0" fmla="*/ 4 w 7"/>
                        <a:gd name="T1" fmla="*/ 0 h 7"/>
                        <a:gd name="T2" fmla="*/ 2 w 7"/>
                        <a:gd name="T3" fmla="*/ 2 h 7"/>
                        <a:gd name="T4" fmla="*/ 0 w 7"/>
                        <a:gd name="T5" fmla="*/ 2 h 7"/>
                        <a:gd name="T6" fmla="*/ 2 w 7"/>
                        <a:gd name="T7" fmla="*/ 7 h 7"/>
                        <a:gd name="T8" fmla="*/ 4 w 7"/>
                        <a:gd name="T9" fmla="*/ 5 h 7"/>
                        <a:gd name="T10" fmla="*/ 7 w 7"/>
                        <a:gd name="T11" fmla="*/ 5 h 7"/>
                        <a:gd name="T12" fmla="*/ 4 w 7"/>
                        <a:gd name="T13" fmla="*/ 0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4" y="0"/>
                          </a:moveTo>
                          <a:lnTo>
                            <a:pt x="2" y="2"/>
                          </a:lnTo>
                          <a:lnTo>
                            <a:pt x="0" y="2"/>
                          </a:lnTo>
                          <a:lnTo>
                            <a:pt x="2" y="7"/>
                          </a:lnTo>
                          <a:lnTo>
                            <a:pt x="4" y="5"/>
                          </a:lnTo>
                          <a:lnTo>
                            <a:pt x="7" y="5"/>
                          </a:ln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6" name="Freeform 108"/>
                    <p:cNvSpPr>
                      <a:spLocks/>
                    </p:cNvSpPr>
                    <p:nvPr/>
                  </p:nvSpPr>
                  <p:spPr bwMode="auto">
                    <a:xfrm>
                      <a:off x="781" y="2596"/>
                      <a:ext cx="5" cy="4"/>
                    </a:xfrm>
                    <a:custGeom>
                      <a:avLst/>
                      <a:gdLst>
                        <a:gd name="T0" fmla="*/ 12 w 2"/>
                        <a:gd name="T1" fmla="*/ 0 h 2"/>
                        <a:gd name="T2" fmla="*/ 12 w 2"/>
                        <a:gd name="T3" fmla="*/ 0 h 2"/>
                        <a:gd name="T4" fmla="*/ 7 w 2"/>
                        <a:gd name="T5" fmla="*/ 0 h 2"/>
                        <a:gd name="T6" fmla="*/ 12 w 2"/>
                        <a:gd name="T7" fmla="*/ 4 h 2"/>
                        <a:gd name="T8" fmla="*/ 0 w 2"/>
                        <a:gd name="T9" fmla="*/ 8 h 2"/>
                        <a:gd name="T10" fmla="*/ 0 w 2"/>
                        <a:gd name="T11" fmla="*/ 8 h 2"/>
                        <a:gd name="T12" fmla="*/ 7 w 2"/>
                        <a:gd name="T13" fmla="*/ 8 h 2"/>
                        <a:gd name="T14" fmla="*/ 0 w 2"/>
                        <a:gd name="T15" fmla="*/ 8 h 2"/>
                        <a:gd name="T16" fmla="*/ 12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2" y="0"/>
                          </a:moveTo>
                          <a:cubicBezTo>
                            <a:pt x="2" y="0"/>
                            <a:pt x="2" y="0"/>
                            <a:pt x="2" y="0"/>
                          </a:cubicBezTo>
                          <a:cubicBezTo>
                            <a:pt x="2" y="0"/>
                            <a:pt x="1" y="0"/>
                            <a:pt x="1" y="0"/>
                          </a:cubicBezTo>
                          <a:cubicBezTo>
                            <a:pt x="2" y="1"/>
                            <a:pt x="2" y="1"/>
                            <a:pt x="2" y="1"/>
                          </a:cubicBezTo>
                          <a:cubicBezTo>
                            <a:pt x="0" y="2"/>
                            <a:pt x="0" y="2"/>
                            <a:pt x="0" y="2"/>
                          </a:cubicBezTo>
                          <a:cubicBezTo>
                            <a:pt x="0" y="2"/>
                            <a:pt x="0" y="2"/>
                            <a:pt x="0" y="2"/>
                          </a:cubicBezTo>
                          <a:cubicBezTo>
                            <a:pt x="0" y="2"/>
                            <a:pt x="1" y="2"/>
                            <a:pt x="1" y="2"/>
                          </a:cubicBezTo>
                          <a:cubicBezTo>
                            <a:pt x="0" y="2"/>
                            <a:pt x="0" y="2"/>
                            <a:pt x="0" y="2"/>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7" name="Freeform 109"/>
                    <p:cNvSpPr>
                      <a:spLocks/>
                    </p:cNvSpPr>
                    <p:nvPr/>
                  </p:nvSpPr>
                  <p:spPr bwMode="auto">
                    <a:xfrm>
                      <a:off x="781" y="2596"/>
                      <a:ext cx="2" cy="4"/>
                    </a:xfrm>
                    <a:custGeom>
                      <a:avLst/>
                      <a:gdLst>
                        <a:gd name="T0" fmla="*/ 4 w 1"/>
                        <a:gd name="T1" fmla="*/ 8 h 2"/>
                        <a:gd name="T2" fmla="*/ 0 w 1"/>
                        <a:gd name="T3" fmla="*/ 8 h 2"/>
                        <a:gd name="T4" fmla="*/ 4 w 1"/>
                        <a:gd name="T5" fmla="*/ 8 h 2"/>
                        <a:gd name="T6" fmla="*/ 4 w 1"/>
                        <a:gd name="T7" fmla="*/ 8 h 2"/>
                        <a:gd name="T8" fmla="*/ 4 w 1"/>
                        <a:gd name="T9" fmla="*/ 0 h 2"/>
                        <a:gd name="T10" fmla="*/ 4 w 1"/>
                        <a:gd name="T11" fmla="*/ 0 h 2"/>
                        <a:gd name="T12" fmla="*/ 4 w 1"/>
                        <a:gd name="T13" fmla="*/ 0 h 2"/>
                        <a:gd name="T14" fmla="*/ 4 w 1"/>
                        <a:gd name="T15" fmla="*/ 0 h 2"/>
                        <a:gd name="T16" fmla="*/ 4 w 1"/>
                        <a:gd name="T17" fmla="*/ 8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1" y="2"/>
                          </a:moveTo>
                          <a:cubicBezTo>
                            <a:pt x="0" y="2"/>
                            <a:pt x="0" y="2"/>
                            <a:pt x="0" y="2"/>
                          </a:cubicBezTo>
                          <a:cubicBezTo>
                            <a:pt x="1" y="2"/>
                            <a:pt x="1" y="2"/>
                            <a:pt x="1" y="2"/>
                          </a:cubicBezTo>
                          <a:cubicBezTo>
                            <a:pt x="1" y="2"/>
                            <a:pt x="1" y="2"/>
                            <a:pt x="1" y="2"/>
                          </a:cubicBezTo>
                          <a:cubicBezTo>
                            <a:pt x="1" y="0"/>
                            <a:pt x="1" y="0"/>
                            <a:pt x="1" y="0"/>
                          </a:cubicBezTo>
                          <a:cubicBezTo>
                            <a:pt x="1" y="0"/>
                            <a:pt x="1" y="0"/>
                            <a:pt x="1" y="0"/>
                          </a:cubicBezTo>
                          <a:cubicBezTo>
                            <a:pt x="1" y="0"/>
                            <a:pt x="1" y="0"/>
                            <a:pt x="1" y="0"/>
                          </a:cubicBezTo>
                          <a:cubicBezTo>
                            <a:pt x="1" y="0"/>
                            <a:pt x="1" y="0"/>
                            <a:pt x="1"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8" name="Freeform 110"/>
                    <p:cNvSpPr>
                      <a:spLocks/>
                    </p:cNvSpPr>
                    <p:nvPr/>
                  </p:nvSpPr>
                  <p:spPr bwMode="auto">
                    <a:xfrm>
                      <a:off x="781" y="2596"/>
                      <a:ext cx="5" cy="4"/>
                    </a:xfrm>
                    <a:custGeom>
                      <a:avLst/>
                      <a:gdLst>
                        <a:gd name="T0" fmla="*/ 0 w 2"/>
                        <a:gd name="T1" fmla="*/ 8 h 2"/>
                        <a:gd name="T2" fmla="*/ 7 w 2"/>
                        <a:gd name="T3" fmla="*/ 8 h 2"/>
                        <a:gd name="T4" fmla="*/ 7 w 2"/>
                        <a:gd name="T5" fmla="*/ 8 h 2"/>
                        <a:gd name="T6" fmla="*/ 0 w 2"/>
                        <a:gd name="T7" fmla="*/ 8 h 2"/>
                        <a:gd name="T8" fmla="*/ 12 w 2"/>
                        <a:gd name="T9" fmla="*/ 4 h 2"/>
                        <a:gd name="T10" fmla="*/ 12 w 2"/>
                        <a:gd name="T11" fmla="*/ 0 h 2"/>
                        <a:gd name="T12" fmla="*/ 7 w 2"/>
                        <a:gd name="T13" fmla="*/ 0 h 2"/>
                        <a:gd name="T14" fmla="*/ 12 w 2"/>
                        <a:gd name="T15" fmla="*/ 0 h 2"/>
                        <a:gd name="T16" fmla="*/ 0 w 2"/>
                        <a:gd name="T17" fmla="*/ 8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0" y="2"/>
                          </a:moveTo>
                          <a:cubicBezTo>
                            <a:pt x="1" y="2"/>
                            <a:pt x="1" y="2"/>
                            <a:pt x="1" y="2"/>
                          </a:cubicBezTo>
                          <a:cubicBezTo>
                            <a:pt x="1" y="2"/>
                            <a:pt x="1" y="2"/>
                            <a:pt x="1" y="2"/>
                          </a:cubicBezTo>
                          <a:cubicBezTo>
                            <a:pt x="0" y="2"/>
                            <a:pt x="0" y="2"/>
                            <a:pt x="0" y="2"/>
                          </a:cubicBezTo>
                          <a:cubicBezTo>
                            <a:pt x="2" y="1"/>
                            <a:pt x="2" y="1"/>
                            <a:pt x="2" y="1"/>
                          </a:cubicBezTo>
                          <a:cubicBezTo>
                            <a:pt x="2" y="0"/>
                            <a:pt x="2" y="0"/>
                            <a:pt x="2" y="0"/>
                          </a:cubicBezTo>
                          <a:cubicBezTo>
                            <a:pt x="2" y="0"/>
                            <a:pt x="1" y="0"/>
                            <a:pt x="1" y="0"/>
                          </a:cubicBezTo>
                          <a:cubicBezTo>
                            <a:pt x="2" y="0"/>
                            <a:pt x="2" y="0"/>
                            <a:pt x="2"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89" name="Freeform 111"/>
                    <p:cNvSpPr>
                      <a:spLocks/>
                    </p:cNvSpPr>
                    <p:nvPr/>
                  </p:nvSpPr>
                  <p:spPr bwMode="auto">
                    <a:xfrm>
                      <a:off x="783" y="2596"/>
                      <a:ext cx="5" cy="7"/>
                    </a:xfrm>
                    <a:custGeom>
                      <a:avLst/>
                      <a:gdLst>
                        <a:gd name="T0" fmla="*/ 12 w 2"/>
                        <a:gd name="T1" fmla="*/ 5 h 3"/>
                        <a:gd name="T2" fmla="*/ 7 w 2"/>
                        <a:gd name="T3" fmla="*/ 5 h 3"/>
                        <a:gd name="T4" fmla="*/ 7 w 2"/>
                        <a:gd name="T5" fmla="*/ 0 h 3"/>
                        <a:gd name="T6" fmla="*/ 0 w 2"/>
                        <a:gd name="T7" fmla="*/ 12 h 3"/>
                        <a:gd name="T8" fmla="*/ 0 w 2"/>
                        <a:gd name="T9" fmla="*/ 16 h 3"/>
                        <a:gd name="T10" fmla="*/ 7 w 2"/>
                        <a:gd name="T11" fmla="*/ 16 h 3"/>
                        <a:gd name="T12" fmla="*/ 12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1"/>
                            <a:pt x="1" y="1"/>
                            <a:pt x="1" y="0"/>
                          </a:cubicBezTo>
                          <a:cubicBezTo>
                            <a:pt x="0" y="2"/>
                            <a:pt x="0" y="2"/>
                            <a:pt x="0" y="2"/>
                          </a:cubicBezTo>
                          <a:cubicBezTo>
                            <a:pt x="0" y="2"/>
                            <a:pt x="0" y="2"/>
                            <a:pt x="0" y="3"/>
                          </a:cubicBezTo>
                          <a:cubicBezTo>
                            <a:pt x="1" y="3"/>
                            <a:pt x="1" y="3"/>
                            <a:pt x="1" y="3"/>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0" name="Freeform 112"/>
                    <p:cNvSpPr>
                      <a:spLocks/>
                    </p:cNvSpPr>
                    <p:nvPr/>
                  </p:nvSpPr>
                  <p:spPr bwMode="auto">
                    <a:xfrm>
                      <a:off x="923" y="2586"/>
                      <a:ext cx="21" cy="12"/>
                    </a:xfrm>
                    <a:custGeom>
                      <a:avLst/>
                      <a:gdLst>
                        <a:gd name="T0" fmla="*/ 44 w 9"/>
                        <a:gd name="T1" fmla="*/ 0 h 5"/>
                        <a:gd name="T2" fmla="*/ 0 w 9"/>
                        <a:gd name="T3" fmla="*/ 17 h 5"/>
                        <a:gd name="T4" fmla="*/ 0 w 9"/>
                        <a:gd name="T5" fmla="*/ 29 h 5"/>
                        <a:gd name="T6" fmla="*/ 49 w 9"/>
                        <a:gd name="T7" fmla="*/ 12 h 5"/>
                        <a:gd name="T8" fmla="*/ 44 w 9"/>
                        <a:gd name="T9" fmla="*/ 0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8" y="0"/>
                          </a:moveTo>
                          <a:cubicBezTo>
                            <a:pt x="6" y="1"/>
                            <a:pt x="3" y="2"/>
                            <a:pt x="0" y="3"/>
                          </a:cubicBezTo>
                          <a:cubicBezTo>
                            <a:pt x="0" y="5"/>
                            <a:pt x="0" y="5"/>
                            <a:pt x="0" y="5"/>
                          </a:cubicBezTo>
                          <a:cubicBezTo>
                            <a:pt x="3" y="4"/>
                            <a:pt x="6" y="3"/>
                            <a:pt x="9" y="2"/>
                          </a:cubicBezTo>
                          <a:lnTo>
                            <a:pt x="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1" name="Freeform 113"/>
                    <p:cNvSpPr>
                      <a:spLocks/>
                    </p:cNvSpPr>
                    <p:nvPr/>
                  </p:nvSpPr>
                  <p:spPr bwMode="auto">
                    <a:xfrm>
                      <a:off x="963" y="2570"/>
                      <a:ext cx="21" cy="11"/>
                    </a:xfrm>
                    <a:custGeom>
                      <a:avLst/>
                      <a:gdLst>
                        <a:gd name="T0" fmla="*/ 5 w 9"/>
                        <a:gd name="T1" fmla="*/ 24 h 5"/>
                        <a:gd name="T2" fmla="*/ 49 w 9"/>
                        <a:gd name="T3" fmla="*/ 4 h 5"/>
                        <a:gd name="T4" fmla="*/ 44 w 9"/>
                        <a:gd name="T5" fmla="*/ 0 h 5"/>
                        <a:gd name="T6" fmla="*/ 0 w 9"/>
                        <a:gd name="T7" fmla="*/ 15 h 5"/>
                        <a:gd name="T8" fmla="*/ 5 w 9"/>
                        <a:gd name="T9" fmla="*/ 24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1" y="5"/>
                          </a:moveTo>
                          <a:cubicBezTo>
                            <a:pt x="4" y="4"/>
                            <a:pt x="7" y="3"/>
                            <a:pt x="9" y="1"/>
                          </a:cubicBezTo>
                          <a:cubicBezTo>
                            <a:pt x="8" y="0"/>
                            <a:pt x="8" y="0"/>
                            <a:pt x="8" y="0"/>
                          </a:cubicBezTo>
                          <a:cubicBezTo>
                            <a:pt x="6" y="1"/>
                            <a:pt x="3" y="2"/>
                            <a:pt x="0" y="3"/>
                          </a:cubicBezTo>
                          <a:lnTo>
                            <a:pt x="1"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2" name="Freeform 114"/>
                    <p:cNvSpPr>
                      <a:spLocks/>
                    </p:cNvSpPr>
                    <p:nvPr/>
                  </p:nvSpPr>
                  <p:spPr bwMode="auto">
                    <a:xfrm>
                      <a:off x="982" y="2584"/>
                      <a:ext cx="23" cy="14"/>
                    </a:xfrm>
                    <a:custGeom>
                      <a:avLst/>
                      <a:gdLst>
                        <a:gd name="T0" fmla="*/ 5 w 10"/>
                        <a:gd name="T1" fmla="*/ 33 h 6"/>
                        <a:gd name="T2" fmla="*/ 32 w 10"/>
                        <a:gd name="T3" fmla="*/ 21 h 6"/>
                        <a:gd name="T4" fmla="*/ 53 w 10"/>
                        <a:gd name="T5" fmla="*/ 12 h 6"/>
                        <a:gd name="T6" fmla="*/ 48 w 10"/>
                        <a:gd name="T7" fmla="*/ 0 h 6"/>
                        <a:gd name="T8" fmla="*/ 28 w 10"/>
                        <a:gd name="T9" fmla="*/ 12 h 6"/>
                        <a:gd name="T10" fmla="*/ 0 w 10"/>
                        <a:gd name="T11" fmla="*/ 28 h 6"/>
                        <a:gd name="T12" fmla="*/ 5 w 10"/>
                        <a:gd name="T13" fmla="*/ 33 h 6"/>
                        <a:gd name="T14" fmla="*/ 0 60000 65536"/>
                        <a:gd name="T15" fmla="*/ 0 60000 65536"/>
                        <a:gd name="T16" fmla="*/ 0 60000 65536"/>
                        <a:gd name="T17" fmla="*/ 0 60000 65536"/>
                        <a:gd name="T18" fmla="*/ 0 60000 65536"/>
                        <a:gd name="T19" fmla="*/ 0 60000 65536"/>
                        <a:gd name="T20" fmla="*/ 0 60000 65536"/>
                        <a:gd name="T21" fmla="*/ 0 w 10"/>
                        <a:gd name="T22" fmla="*/ 0 h 6"/>
                        <a:gd name="T23" fmla="*/ 10 w 1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6">
                          <a:moveTo>
                            <a:pt x="1" y="6"/>
                          </a:moveTo>
                          <a:cubicBezTo>
                            <a:pt x="3" y="6"/>
                            <a:pt x="5" y="5"/>
                            <a:pt x="6" y="4"/>
                          </a:cubicBezTo>
                          <a:cubicBezTo>
                            <a:pt x="7" y="3"/>
                            <a:pt x="9" y="3"/>
                            <a:pt x="10" y="2"/>
                          </a:cubicBezTo>
                          <a:cubicBezTo>
                            <a:pt x="9" y="0"/>
                            <a:pt x="9" y="0"/>
                            <a:pt x="9" y="0"/>
                          </a:cubicBezTo>
                          <a:cubicBezTo>
                            <a:pt x="8" y="1"/>
                            <a:pt x="6" y="1"/>
                            <a:pt x="5" y="2"/>
                          </a:cubicBezTo>
                          <a:cubicBezTo>
                            <a:pt x="4" y="3"/>
                            <a:pt x="2" y="4"/>
                            <a:pt x="0" y="5"/>
                          </a:cubicBezTo>
                          <a:lnTo>
                            <a:pt x="1"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3" name="Freeform 115"/>
                    <p:cNvSpPr>
                      <a:spLocks/>
                    </p:cNvSpPr>
                    <p:nvPr/>
                  </p:nvSpPr>
                  <p:spPr bwMode="auto">
                    <a:xfrm>
                      <a:off x="786" y="2598"/>
                      <a:ext cx="4" cy="7"/>
                    </a:xfrm>
                    <a:custGeom>
                      <a:avLst/>
                      <a:gdLst>
                        <a:gd name="T0" fmla="*/ 8 w 2"/>
                        <a:gd name="T1" fmla="*/ 5 h 3"/>
                        <a:gd name="T2" fmla="*/ 4 w 2"/>
                        <a:gd name="T3" fmla="*/ 0 h 3"/>
                        <a:gd name="T4" fmla="*/ 0 w 2"/>
                        <a:gd name="T5" fmla="*/ 12 h 3"/>
                        <a:gd name="T6" fmla="*/ 4 w 2"/>
                        <a:gd name="T7" fmla="*/ 16 h 3"/>
                        <a:gd name="T8" fmla="*/ 8 w 2"/>
                        <a:gd name="T9" fmla="*/ 5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2" y="1"/>
                          </a:moveTo>
                          <a:cubicBezTo>
                            <a:pt x="2" y="0"/>
                            <a:pt x="1" y="0"/>
                            <a:pt x="1" y="0"/>
                          </a:cubicBezTo>
                          <a:cubicBezTo>
                            <a:pt x="0" y="2"/>
                            <a:pt x="0" y="2"/>
                            <a:pt x="0" y="2"/>
                          </a:cubicBezTo>
                          <a:cubicBezTo>
                            <a:pt x="0" y="2"/>
                            <a:pt x="1" y="2"/>
                            <a:pt x="1" y="3"/>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4" name="Freeform 116"/>
                    <p:cNvSpPr>
                      <a:spLocks/>
                    </p:cNvSpPr>
                    <p:nvPr/>
                  </p:nvSpPr>
                  <p:spPr bwMode="auto">
                    <a:xfrm>
                      <a:off x="942" y="2577"/>
                      <a:ext cx="23" cy="14"/>
                    </a:xfrm>
                    <a:custGeom>
                      <a:avLst/>
                      <a:gdLst>
                        <a:gd name="T0" fmla="*/ 5 w 10"/>
                        <a:gd name="T1" fmla="*/ 33 h 6"/>
                        <a:gd name="T2" fmla="*/ 53 w 10"/>
                        <a:gd name="T3" fmla="*/ 12 h 6"/>
                        <a:gd name="T4" fmla="*/ 48 w 10"/>
                        <a:gd name="T5" fmla="*/ 0 h 6"/>
                        <a:gd name="T6" fmla="*/ 0 w 10"/>
                        <a:gd name="T7" fmla="*/ 21 h 6"/>
                        <a:gd name="T8" fmla="*/ 5 w 10"/>
                        <a:gd name="T9" fmla="*/ 3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 y="6"/>
                          </a:moveTo>
                          <a:cubicBezTo>
                            <a:pt x="4" y="5"/>
                            <a:pt x="7" y="4"/>
                            <a:pt x="10" y="2"/>
                          </a:cubicBezTo>
                          <a:cubicBezTo>
                            <a:pt x="9" y="0"/>
                            <a:pt x="9" y="0"/>
                            <a:pt x="9" y="0"/>
                          </a:cubicBezTo>
                          <a:cubicBezTo>
                            <a:pt x="7" y="2"/>
                            <a:pt x="4" y="3"/>
                            <a:pt x="0" y="4"/>
                          </a:cubicBezTo>
                          <a:lnTo>
                            <a:pt x="1"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5" name="Freeform 117"/>
                    <p:cNvSpPr>
                      <a:spLocks/>
                    </p:cNvSpPr>
                    <p:nvPr/>
                  </p:nvSpPr>
                  <p:spPr bwMode="auto">
                    <a:xfrm>
                      <a:off x="823" y="2607"/>
                      <a:ext cx="38" cy="7"/>
                    </a:xfrm>
                    <a:custGeom>
                      <a:avLst/>
                      <a:gdLst>
                        <a:gd name="T0" fmla="*/ 90 w 16"/>
                        <a:gd name="T1" fmla="*/ 0 h 3"/>
                        <a:gd name="T2" fmla="*/ 0 w 16"/>
                        <a:gd name="T3" fmla="*/ 0 h 3"/>
                        <a:gd name="T4" fmla="*/ 0 w 16"/>
                        <a:gd name="T5" fmla="*/ 12 h 3"/>
                        <a:gd name="T6" fmla="*/ 90 w 16"/>
                        <a:gd name="T7" fmla="*/ 12 h 3"/>
                        <a:gd name="T8" fmla="*/ 90 w 16"/>
                        <a:gd name="T9" fmla="*/ 0 h 3"/>
                        <a:gd name="T10" fmla="*/ 0 60000 65536"/>
                        <a:gd name="T11" fmla="*/ 0 60000 65536"/>
                        <a:gd name="T12" fmla="*/ 0 60000 65536"/>
                        <a:gd name="T13" fmla="*/ 0 60000 65536"/>
                        <a:gd name="T14" fmla="*/ 0 60000 65536"/>
                        <a:gd name="T15" fmla="*/ 0 w 16"/>
                        <a:gd name="T16" fmla="*/ 0 h 3"/>
                        <a:gd name="T17" fmla="*/ 16 w 16"/>
                        <a:gd name="T18" fmla="*/ 3 h 3"/>
                      </a:gdLst>
                      <a:ahLst/>
                      <a:cxnLst>
                        <a:cxn ang="T10">
                          <a:pos x="T0" y="T1"/>
                        </a:cxn>
                        <a:cxn ang="T11">
                          <a:pos x="T2" y="T3"/>
                        </a:cxn>
                        <a:cxn ang="T12">
                          <a:pos x="T4" y="T5"/>
                        </a:cxn>
                        <a:cxn ang="T13">
                          <a:pos x="T6" y="T7"/>
                        </a:cxn>
                        <a:cxn ang="T14">
                          <a:pos x="T8" y="T9"/>
                        </a:cxn>
                      </a:cxnLst>
                      <a:rect l="T15" t="T16" r="T17" b="T18"/>
                      <a:pathLst>
                        <a:path w="16" h="3">
                          <a:moveTo>
                            <a:pt x="16" y="0"/>
                          </a:moveTo>
                          <a:cubicBezTo>
                            <a:pt x="10" y="1"/>
                            <a:pt x="5" y="1"/>
                            <a:pt x="0" y="0"/>
                          </a:cubicBezTo>
                          <a:cubicBezTo>
                            <a:pt x="0" y="2"/>
                            <a:pt x="0" y="2"/>
                            <a:pt x="0" y="2"/>
                          </a:cubicBezTo>
                          <a:cubicBezTo>
                            <a:pt x="5" y="3"/>
                            <a:pt x="10" y="3"/>
                            <a:pt x="16" y="2"/>
                          </a:cubicBezTo>
                          <a:lnTo>
                            <a:pt x="16"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6" name="Freeform 118"/>
                    <p:cNvSpPr>
                      <a:spLocks/>
                    </p:cNvSpPr>
                    <p:nvPr/>
                  </p:nvSpPr>
                  <p:spPr bwMode="auto">
                    <a:xfrm>
                      <a:off x="788" y="2600"/>
                      <a:ext cx="5" cy="5"/>
                    </a:xfrm>
                    <a:custGeom>
                      <a:avLst/>
                      <a:gdLst>
                        <a:gd name="T0" fmla="*/ 0 w 2"/>
                        <a:gd name="T1" fmla="*/ 12 h 2"/>
                        <a:gd name="T2" fmla="*/ 7 w 2"/>
                        <a:gd name="T3" fmla="*/ 12 h 2"/>
                        <a:gd name="T4" fmla="*/ 7 w 2"/>
                        <a:gd name="T5" fmla="*/ 12 h 2"/>
                        <a:gd name="T6" fmla="*/ 12 w 2"/>
                        <a:gd name="T7" fmla="*/ 0 h 2"/>
                        <a:gd name="T8" fmla="*/ 7 w 2"/>
                        <a:gd name="T9" fmla="*/ 0 h 2"/>
                        <a:gd name="T10" fmla="*/ 7 w 2"/>
                        <a:gd name="T11" fmla="*/ 0 h 2"/>
                        <a:gd name="T12" fmla="*/ 0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1" y="2"/>
                          </a:cubicBezTo>
                          <a:cubicBezTo>
                            <a:pt x="1" y="2"/>
                            <a:pt x="1" y="2"/>
                            <a:pt x="1"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7" name="Freeform 119"/>
                    <p:cNvSpPr>
                      <a:spLocks/>
                    </p:cNvSpPr>
                    <p:nvPr/>
                  </p:nvSpPr>
                  <p:spPr bwMode="auto">
                    <a:xfrm>
                      <a:off x="861" y="2607"/>
                      <a:ext cx="10" cy="5"/>
                    </a:xfrm>
                    <a:custGeom>
                      <a:avLst/>
                      <a:gdLst>
                        <a:gd name="T0" fmla="*/ 0 w 4"/>
                        <a:gd name="T1" fmla="*/ 12 h 2"/>
                        <a:gd name="T2" fmla="*/ 25 w 4"/>
                        <a:gd name="T3" fmla="*/ 12 h 2"/>
                        <a:gd name="T4" fmla="*/ 17 w 4"/>
                        <a:gd name="T5" fmla="*/ 0 h 2"/>
                        <a:gd name="T6" fmla="*/ 0 w 4"/>
                        <a:gd name="T7" fmla="*/ 0 h 2"/>
                        <a:gd name="T8" fmla="*/ 0 w 4"/>
                        <a:gd name="T9" fmla="*/ 12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cubicBezTo>
                            <a:pt x="1" y="2"/>
                            <a:pt x="2" y="2"/>
                            <a:pt x="4" y="2"/>
                          </a:cubicBezTo>
                          <a:cubicBezTo>
                            <a:pt x="3" y="0"/>
                            <a:pt x="3" y="0"/>
                            <a:pt x="3" y="0"/>
                          </a:cubicBezTo>
                          <a:cubicBezTo>
                            <a:pt x="2" y="0"/>
                            <a:pt x="1"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8" name="Freeform 120"/>
                    <p:cNvSpPr>
                      <a:spLocks/>
                    </p:cNvSpPr>
                    <p:nvPr/>
                  </p:nvSpPr>
                  <p:spPr bwMode="auto">
                    <a:xfrm>
                      <a:off x="868" y="2593"/>
                      <a:ext cx="55" cy="19"/>
                    </a:xfrm>
                    <a:custGeom>
                      <a:avLst/>
                      <a:gdLst>
                        <a:gd name="T0" fmla="*/ 5 w 23"/>
                        <a:gd name="T1" fmla="*/ 45 h 8"/>
                        <a:gd name="T2" fmla="*/ 132 w 23"/>
                        <a:gd name="T3" fmla="*/ 12 h 8"/>
                        <a:gd name="T4" fmla="*/ 132 w 23"/>
                        <a:gd name="T5" fmla="*/ 0 h 8"/>
                        <a:gd name="T6" fmla="*/ 0 w 23"/>
                        <a:gd name="T7" fmla="*/ 33 h 8"/>
                        <a:gd name="T8" fmla="*/ 5 w 23"/>
                        <a:gd name="T9" fmla="*/ 45 h 8"/>
                        <a:gd name="T10" fmla="*/ 0 60000 65536"/>
                        <a:gd name="T11" fmla="*/ 0 60000 65536"/>
                        <a:gd name="T12" fmla="*/ 0 60000 65536"/>
                        <a:gd name="T13" fmla="*/ 0 60000 65536"/>
                        <a:gd name="T14" fmla="*/ 0 60000 65536"/>
                        <a:gd name="T15" fmla="*/ 0 w 23"/>
                        <a:gd name="T16" fmla="*/ 0 h 8"/>
                        <a:gd name="T17" fmla="*/ 23 w 23"/>
                        <a:gd name="T18" fmla="*/ 8 h 8"/>
                      </a:gdLst>
                      <a:ahLst/>
                      <a:cxnLst>
                        <a:cxn ang="T10">
                          <a:pos x="T0" y="T1"/>
                        </a:cxn>
                        <a:cxn ang="T11">
                          <a:pos x="T2" y="T3"/>
                        </a:cxn>
                        <a:cxn ang="T12">
                          <a:pos x="T4" y="T5"/>
                        </a:cxn>
                        <a:cxn ang="T13">
                          <a:pos x="T6" y="T7"/>
                        </a:cxn>
                        <a:cxn ang="T14">
                          <a:pos x="T8" y="T9"/>
                        </a:cxn>
                      </a:cxnLst>
                      <a:rect l="T15" t="T16" r="T17" b="T18"/>
                      <a:pathLst>
                        <a:path w="23" h="8">
                          <a:moveTo>
                            <a:pt x="1" y="8"/>
                          </a:moveTo>
                          <a:cubicBezTo>
                            <a:pt x="8" y="7"/>
                            <a:pt x="15" y="5"/>
                            <a:pt x="23" y="2"/>
                          </a:cubicBezTo>
                          <a:cubicBezTo>
                            <a:pt x="23" y="0"/>
                            <a:pt x="23" y="0"/>
                            <a:pt x="23" y="0"/>
                          </a:cubicBezTo>
                          <a:cubicBezTo>
                            <a:pt x="15" y="3"/>
                            <a:pt x="7" y="5"/>
                            <a:pt x="0" y="6"/>
                          </a:cubicBezTo>
                          <a:lnTo>
                            <a:pt x="1" y="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99" name="Freeform 121"/>
                    <p:cNvSpPr>
                      <a:spLocks/>
                    </p:cNvSpPr>
                    <p:nvPr/>
                  </p:nvSpPr>
                  <p:spPr bwMode="auto">
                    <a:xfrm>
                      <a:off x="790" y="2600"/>
                      <a:ext cx="33" cy="12"/>
                    </a:xfrm>
                    <a:custGeom>
                      <a:avLst/>
                      <a:gdLst>
                        <a:gd name="T0" fmla="*/ 78 w 14"/>
                        <a:gd name="T1" fmla="*/ 17 h 5"/>
                        <a:gd name="T2" fmla="*/ 5 w 14"/>
                        <a:gd name="T3" fmla="*/ 0 h 5"/>
                        <a:gd name="T4" fmla="*/ 0 w 14"/>
                        <a:gd name="T5" fmla="*/ 12 h 5"/>
                        <a:gd name="T6" fmla="*/ 78 w 14"/>
                        <a:gd name="T7" fmla="*/ 29 h 5"/>
                        <a:gd name="T8" fmla="*/ 78 w 14"/>
                        <a:gd name="T9" fmla="*/ 17 h 5"/>
                        <a:gd name="T10" fmla="*/ 0 60000 65536"/>
                        <a:gd name="T11" fmla="*/ 0 60000 65536"/>
                        <a:gd name="T12" fmla="*/ 0 60000 65536"/>
                        <a:gd name="T13" fmla="*/ 0 60000 65536"/>
                        <a:gd name="T14" fmla="*/ 0 60000 65536"/>
                        <a:gd name="T15" fmla="*/ 0 w 14"/>
                        <a:gd name="T16" fmla="*/ 0 h 5"/>
                        <a:gd name="T17" fmla="*/ 14 w 14"/>
                        <a:gd name="T18" fmla="*/ 5 h 5"/>
                      </a:gdLst>
                      <a:ahLst/>
                      <a:cxnLst>
                        <a:cxn ang="T10">
                          <a:pos x="T0" y="T1"/>
                        </a:cxn>
                        <a:cxn ang="T11">
                          <a:pos x="T2" y="T3"/>
                        </a:cxn>
                        <a:cxn ang="T12">
                          <a:pos x="T4" y="T5"/>
                        </a:cxn>
                        <a:cxn ang="T13">
                          <a:pos x="T6" y="T7"/>
                        </a:cxn>
                        <a:cxn ang="T14">
                          <a:pos x="T8" y="T9"/>
                        </a:cxn>
                      </a:cxnLst>
                      <a:rect l="T15" t="T16" r="T17" b="T18"/>
                      <a:pathLst>
                        <a:path w="14" h="5">
                          <a:moveTo>
                            <a:pt x="14" y="3"/>
                          </a:moveTo>
                          <a:cubicBezTo>
                            <a:pt x="9" y="3"/>
                            <a:pt x="4" y="2"/>
                            <a:pt x="1" y="0"/>
                          </a:cubicBezTo>
                          <a:cubicBezTo>
                            <a:pt x="0" y="2"/>
                            <a:pt x="0" y="2"/>
                            <a:pt x="0" y="2"/>
                          </a:cubicBezTo>
                          <a:cubicBezTo>
                            <a:pt x="4" y="4"/>
                            <a:pt x="8" y="5"/>
                            <a:pt x="14" y="5"/>
                          </a:cubicBezTo>
                          <a:lnTo>
                            <a:pt x="14"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0" name="Freeform 122"/>
                    <p:cNvSpPr>
                      <a:spLocks/>
                    </p:cNvSpPr>
                    <p:nvPr/>
                  </p:nvSpPr>
                  <p:spPr bwMode="auto">
                    <a:xfrm>
                      <a:off x="741" y="2567"/>
                      <a:ext cx="21" cy="12"/>
                    </a:xfrm>
                    <a:custGeom>
                      <a:avLst/>
                      <a:gdLst>
                        <a:gd name="T0" fmla="*/ 49 w 9"/>
                        <a:gd name="T1" fmla="*/ 17 h 5"/>
                        <a:gd name="T2" fmla="*/ 5 w 9"/>
                        <a:gd name="T3" fmla="*/ 0 h 5"/>
                        <a:gd name="T4" fmla="*/ 0 w 9"/>
                        <a:gd name="T5" fmla="*/ 5 h 5"/>
                        <a:gd name="T6" fmla="*/ 49 w 9"/>
                        <a:gd name="T7" fmla="*/ 29 h 5"/>
                        <a:gd name="T8" fmla="*/ 49 w 9"/>
                        <a:gd name="T9" fmla="*/ 17 h 5"/>
                        <a:gd name="T10" fmla="*/ 0 60000 65536"/>
                        <a:gd name="T11" fmla="*/ 0 60000 65536"/>
                        <a:gd name="T12" fmla="*/ 0 60000 65536"/>
                        <a:gd name="T13" fmla="*/ 0 60000 65536"/>
                        <a:gd name="T14" fmla="*/ 0 60000 65536"/>
                        <a:gd name="T15" fmla="*/ 0 w 9"/>
                        <a:gd name="T16" fmla="*/ 0 h 5"/>
                        <a:gd name="T17" fmla="*/ 9 w 9"/>
                        <a:gd name="T18" fmla="*/ 5 h 5"/>
                      </a:gdLst>
                      <a:ahLst/>
                      <a:cxnLst>
                        <a:cxn ang="T10">
                          <a:pos x="T0" y="T1"/>
                        </a:cxn>
                        <a:cxn ang="T11">
                          <a:pos x="T2" y="T3"/>
                        </a:cxn>
                        <a:cxn ang="T12">
                          <a:pos x="T4" y="T5"/>
                        </a:cxn>
                        <a:cxn ang="T13">
                          <a:pos x="T6" y="T7"/>
                        </a:cxn>
                        <a:cxn ang="T14">
                          <a:pos x="T8" y="T9"/>
                        </a:cxn>
                      </a:cxnLst>
                      <a:rect l="T15" t="T16" r="T17" b="T18"/>
                      <a:pathLst>
                        <a:path w="9" h="5">
                          <a:moveTo>
                            <a:pt x="9" y="3"/>
                          </a:moveTo>
                          <a:cubicBezTo>
                            <a:pt x="6" y="2"/>
                            <a:pt x="3" y="1"/>
                            <a:pt x="1" y="0"/>
                          </a:cubicBezTo>
                          <a:cubicBezTo>
                            <a:pt x="0" y="1"/>
                            <a:pt x="0" y="1"/>
                            <a:pt x="0" y="1"/>
                          </a:cubicBezTo>
                          <a:cubicBezTo>
                            <a:pt x="2" y="3"/>
                            <a:pt x="5" y="4"/>
                            <a:pt x="9" y="5"/>
                          </a:cubicBezTo>
                          <a:lnTo>
                            <a:pt x="9"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1" name="Freeform 123"/>
                    <p:cNvSpPr>
                      <a:spLocks/>
                    </p:cNvSpPr>
                    <p:nvPr/>
                  </p:nvSpPr>
                  <p:spPr bwMode="auto">
                    <a:xfrm>
                      <a:off x="939" y="2522"/>
                      <a:ext cx="45" cy="26"/>
                    </a:xfrm>
                    <a:custGeom>
                      <a:avLst/>
                      <a:gdLst>
                        <a:gd name="T0" fmla="*/ 102 w 19"/>
                        <a:gd name="T1" fmla="*/ 0 h 11"/>
                        <a:gd name="T2" fmla="*/ 0 w 19"/>
                        <a:gd name="T3" fmla="*/ 50 h 11"/>
                        <a:gd name="T4" fmla="*/ 5 w 19"/>
                        <a:gd name="T5" fmla="*/ 61 h 11"/>
                        <a:gd name="T6" fmla="*/ 107 w 19"/>
                        <a:gd name="T7" fmla="*/ 12 h 11"/>
                        <a:gd name="T8" fmla="*/ 102 w 19"/>
                        <a:gd name="T9" fmla="*/ 0 h 11"/>
                        <a:gd name="T10" fmla="*/ 0 60000 65536"/>
                        <a:gd name="T11" fmla="*/ 0 60000 65536"/>
                        <a:gd name="T12" fmla="*/ 0 60000 65536"/>
                        <a:gd name="T13" fmla="*/ 0 60000 65536"/>
                        <a:gd name="T14" fmla="*/ 0 60000 65536"/>
                        <a:gd name="T15" fmla="*/ 0 w 19"/>
                        <a:gd name="T16" fmla="*/ 0 h 11"/>
                        <a:gd name="T17" fmla="*/ 19 w 19"/>
                        <a:gd name="T18" fmla="*/ 11 h 11"/>
                      </a:gdLst>
                      <a:ahLst/>
                      <a:cxnLst>
                        <a:cxn ang="T10">
                          <a:pos x="T0" y="T1"/>
                        </a:cxn>
                        <a:cxn ang="T11">
                          <a:pos x="T2" y="T3"/>
                        </a:cxn>
                        <a:cxn ang="T12">
                          <a:pos x="T4" y="T5"/>
                        </a:cxn>
                        <a:cxn ang="T13">
                          <a:pos x="T6" y="T7"/>
                        </a:cxn>
                        <a:cxn ang="T14">
                          <a:pos x="T8" y="T9"/>
                        </a:cxn>
                      </a:cxnLst>
                      <a:rect l="T15" t="T16" r="T17" b="T18"/>
                      <a:pathLst>
                        <a:path w="19" h="11">
                          <a:moveTo>
                            <a:pt x="18" y="0"/>
                          </a:moveTo>
                          <a:cubicBezTo>
                            <a:pt x="12" y="4"/>
                            <a:pt x="6" y="7"/>
                            <a:pt x="0" y="9"/>
                          </a:cubicBezTo>
                          <a:cubicBezTo>
                            <a:pt x="1" y="11"/>
                            <a:pt x="1" y="11"/>
                            <a:pt x="1" y="11"/>
                          </a:cubicBezTo>
                          <a:cubicBezTo>
                            <a:pt x="7" y="9"/>
                            <a:pt x="13" y="5"/>
                            <a:pt x="19" y="2"/>
                          </a:cubicBezTo>
                          <a:lnTo>
                            <a:pt x="1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2" name="Freeform 124"/>
                    <p:cNvSpPr>
                      <a:spLocks/>
                    </p:cNvSpPr>
                    <p:nvPr/>
                  </p:nvSpPr>
                  <p:spPr bwMode="auto">
                    <a:xfrm>
                      <a:off x="741" y="2567"/>
                      <a:ext cx="2" cy="3"/>
                    </a:xfrm>
                    <a:custGeom>
                      <a:avLst/>
                      <a:gdLst>
                        <a:gd name="T0" fmla="*/ 4 w 1"/>
                        <a:gd name="T1" fmla="*/ 0 h 1"/>
                        <a:gd name="T2" fmla="*/ 4 w 1"/>
                        <a:gd name="T3" fmla="*/ 0 h 1"/>
                        <a:gd name="T4" fmla="*/ 4 w 1"/>
                        <a:gd name="T5" fmla="*/ 0 h 1"/>
                        <a:gd name="T6" fmla="*/ 4 w 1"/>
                        <a:gd name="T7" fmla="*/ 0 h 1"/>
                        <a:gd name="T8" fmla="*/ 0 w 1"/>
                        <a:gd name="T9" fmla="*/ 9 h 1"/>
                        <a:gd name="T10" fmla="*/ 0 w 1"/>
                        <a:gd name="T11" fmla="*/ 9 h 1"/>
                        <a:gd name="T12" fmla="*/ 0 w 1"/>
                        <a:gd name="T13" fmla="*/ 9 h 1"/>
                        <a:gd name="T14" fmla="*/ 4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cubicBezTo>
                            <a:pt x="1" y="0"/>
                            <a:pt x="1" y="0"/>
                            <a:pt x="1" y="0"/>
                          </a:cubicBezTo>
                          <a:cubicBezTo>
                            <a:pt x="1" y="0"/>
                            <a:pt x="1" y="0"/>
                            <a:pt x="1" y="0"/>
                          </a:cubicBezTo>
                          <a:cubicBezTo>
                            <a:pt x="1" y="0"/>
                            <a:pt x="1" y="0"/>
                            <a:pt x="1" y="0"/>
                          </a:cubicBezTo>
                          <a:cubicBezTo>
                            <a:pt x="0" y="1"/>
                            <a:pt x="0" y="1"/>
                            <a:pt x="0" y="1"/>
                          </a:cubicBezTo>
                          <a:cubicBezTo>
                            <a:pt x="0" y="1"/>
                            <a:pt x="0" y="1"/>
                            <a:pt x="0" y="1"/>
                          </a:cubicBezTo>
                          <a:cubicBezTo>
                            <a:pt x="0" y="1"/>
                            <a:pt x="0" y="1"/>
                            <a:pt x="0" y="1"/>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3" name="Freeform 125"/>
                    <p:cNvSpPr>
                      <a:spLocks/>
                    </p:cNvSpPr>
                    <p:nvPr/>
                  </p:nvSpPr>
                  <p:spPr bwMode="auto">
                    <a:xfrm>
                      <a:off x="927" y="2546"/>
                      <a:ext cx="12" cy="9"/>
                    </a:xfrm>
                    <a:custGeom>
                      <a:avLst/>
                      <a:gdLst>
                        <a:gd name="T0" fmla="*/ 24 w 5"/>
                        <a:gd name="T1" fmla="*/ 0 h 4"/>
                        <a:gd name="T2" fmla="*/ 0 w 5"/>
                        <a:gd name="T3" fmla="*/ 11 h 4"/>
                        <a:gd name="T4" fmla="*/ 5 w 5"/>
                        <a:gd name="T5" fmla="*/ 20 h 4"/>
                        <a:gd name="T6" fmla="*/ 29 w 5"/>
                        <a:gd name="T7" fmla="*/ 11 h 4"/>
                        <a:gd name="T8" fmla="*/ 24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1" y="1"/>
                            <a:pt x="0" y="2"/>
                          </a:cubicBezTo>
                          <a:cubicBezTo>
                            <a:pt x="1" y="4"/>
                            <a:pt x="1" y="4"/>
                            <a:pt x="1" y="4"/>
                          </a:cubicBezTo>
                          <a:cubicBezTo>
                            <a:pt x="2" y="3"/>
                            <a:pt x="4" y="2"/>
                            <a:pt x="5" y="2"/>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4" name="Freeform 126"/>
                    <p:cNvSpPr>
                      <a:spLocks/>
                    </p:cNvSpPr>
                    <p:nvPr/>
                  </p:nvSpPr>
                  <p:spPr bwMode="auto">
                    <a:xfrm>
                      <a:off x="937" y="2544"/>
                      <a:ext cx="5" cy="7"/>
                    </a:xfrm>
                    <a:custGeom>
                      <a:avLst/>
                      <a:gdLst>
                        <a:gd name="T0" fmla="*/ 2 w 5"/>
                        <a:gd name="T1" fmla="*/ 7 h 7"/>
                        <a:gd name="T2" fmla="*/ 5 w 5"/>
                        <a:gd name="T3" fmla="*/ 4 h 7"/>
                        <a:gd name="T4" fmla="*/ 2 w 5"/>
                        <a:gd name="T5" fmla="*/ 0 h 7"/>
                        <a:gd name="T6" fmla="*/ 0 w 5"/>
                        <a:gd name="T7" fmla="*/ 2 h 7"/>
                        <a:gd name="T8" fmla="*/ 2 w 5"/>
                        <a:gd name="T9" fmla="*/ 7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2" y="7"/>
                          </a:moveTo>
                          <a:lnTo>
                            <a:pt x="5" y="4"/>
                          </a:lnTo>
                          <a:lnTo>
                            <a:pt x="2" y="0"/>
                          </a:lnTo>
                          <a:lnTo>
                            <a:pt x="0" y="2"/>
                          </a:lnTo>
                          <a:lnTo>
                            <a:pt x="2"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5" name="Freeform 127"/>
                    <p:cNvSpPr>
                      <a:spLocks/>
                    </p:cNvSpPr>
                    <p:nvPr/>
                  </p:nvSpPr>
                  <p:spPr bwMode="auto">
                    <a:xfrm>
                      <a:off x="831" y="2572"/>
                      <a:ext cx="35" cy="9"/>
                    </a:xfrm>
                    <a:custGeom>
                      <a:avLst/>
                      <a:gdLst>
                        <a:gd name="T0" fmla="*/ 0 w 15"/>
                        <a:gd name="T1" fmla="*/ 20 h 4"/>
                        <a:gd name="T2" fmla="*/ 82 w 15"/>
                        <a:gd name="T3" fmla="*/ 11 h 4"/>
                        <a:gd name="T4" fmla="*/ 77 w 15"/>
                        <a:gd name="T5" fmla="*/ 0 h 4"/>
                        <a:gd name="T6" fmla="*/ 0 w 15"/>
                        <a:gd name="T7" fmla="*/ 11 h 4"/>
                        <a:gd name="T8" fmla="*/ 0 w 15"/>
                        <a:gd name="T9" fmla="*/ 20 h 4"/>
                        <a:gd name="T10" fmla="*/ 0 60000 65536"/>
                        <a:gd name="T11" fmla="*/ 0 60000 65536"/>
                        <a:gd name="T12" fmla="*/ 0 60000 65536"/>
                        <a:gd name="T13" fmla="*/ 0 60000 65536"/>
                        <a:gd name="T14" fmla="*/ 0 60000 65536"/>
                        <a:gd name="T15" fmla="*/ 0 w 15"/>
                        <a:gd name="T16" fmla="*/ 0 h 4"/>
                        <a:gd name="T17" fmla="*/ 15 w 15"/>
                        <a:gd name="T18" fmla="*/ 4 h 4"/>
                      </a:gdLst>
                      <a:ahLst/>
                      <a:cxnLst>
                        <a:cxn ang="T10">
                          <a:pos x="T0" y="T1"/>
                        </a:cxn>
                        <a:cxn ang="T11">
                          <a:pos x="T2" y="T3"/>
                        </a:cxn>
                        <a:cxn ang="T12">
                          <a:pos x="T4" y="T5"/>
                        </a:cxn>
                        <a:cxn ang="T13">
                          <a:pos x="T6" y="T7"/>
                        </a:cxn>
                        <a:cxn ang="T14">
                          <a:pos x="T8" y="T9"/>
                        </a:cxn>
                      </a:cxnLst>
                      <a:rect l="T15" t="T16" r="T17" b="T18"/>
                      <a:pathLst>
                        <a:path w="15" h="4">
                          <a:moveTo>
                            <a:pt x="0" y="4"/>
                          </a:moveTo>
                          <a:cubicBezTo>
                            <a:pt x="5" y="4"/>
                            <a:pt x="10" y="3"/>
                            <a:pt x="15" y="2"/>
                          </a:cubicBezTo>
                          <a:cubicBezTo>
                            <a:pt x="14" y="0"/>
                            <a:pt x="14" y="0"/>
                            <a:pt x="14" y="0"/>
                          </a:cubicBezTo>
                          <a:cubicBezTo>
                            <a:pt x="9" y="1"/>
                            <a:pt x="5" y="2"/>
                            <a:pt x="0" y="2"/>
                          </a:cubicBezTo>
                          <a:lnTo>
                            <a:pt x="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6" name="Freeform 128"/>
                    <p:cNvSpPr>
                      <a:spLocks/>
                    </p:cNvSpPr>
                    <p:nvPr/>
                  </p:nvSpPr>
                  <p:spPr bwMode="auto">
                    <a:xfrm>
                      <a:off x="807" y="2579"/>
                      <a:ext cx="19" cy="5"/>
                    </a:xfrm>
                    <a:custGeom>
                      <a:avLst/>
                      <a:gdLst>
                        <a:gd name="T0" fmla="*/ 0 w 8"/>
                        <a:gd name="T1" fmla="*/ 12 h 2"/>
                        <a:gd name="T2" fmla="*/ 45 w 8"/>
                        <a:gd name="T3" fmla="*/ 12 h 2"/>
                        <a:gd name="T4" fmla="*/ 45 w 8"/>
                        <a:gd name="T5" fmla="*/ 0 h 2"/>
                        <a:gd name="T6" fmla="*/ 0 w 8"/>
                        <a:gd name="T7" fmla="*/ 0 h 2"/>
                        <a:gd name="T8" fmla="*/ 0 w 8"/>
                        <a:gd name="T9" fmla="*/ 12 h 2"/>
                        <a:gd name="T10" fmla="*/ 0 60000 65536"/>
                        <a:gd name="T11" fmla="*/ 0 60000 65536"/>
                        <a:gd name="T12" fmla="*/ 0 60000 65536"/>
                        <a:gd name="T13" fmla="*/ 0 60000 65536"/>
                        <a:gd name="T14" fmla="*/ 0 60000 65536"/>
                        <a:gd name="T15" fmla="*/ 0 w 8"/>
                        <a:gd name="T16" fmla="*/ 0 h 2"/>
                        <a:gd name="T17" fmla="*/ 8 w 8"/>
                        <a:gd name="T18" fmla="*/ 2 h 2"/>
                      </a:gdLst>
                      <a:ahLst/>
                      <a:cxnLst>
                        <a:cxn ang="T10">
                          <a:pos x="T0" y="T1"/>
                        </a:cxn>
                        <a:cxn ang="T11">
                          <a:pos x="T2" y="T3"/>
                        </a:cxn>
                        <a:cxn ang="T12">
                          <a:pos x="T4" y="T5"/>
                        </a:cxn>
                        <a:cxn ang="T13">
                          <a:pos x="T6" y="T7"/>
                        </a:cxn>
                        <a:cxn ang="T14">
                          <a:pos x="T8" y="T9"/>
                        </a:cxn>
                      </a:cxnLst>
                      <a:rect l="T15" t="T16" r="T17" b="T18"/>
                      <a:pathLst>
                        <a:path w="8" h="2">
                          <a:moveTo>
                            <a:pt x="0" y="2"/>
                          </a:moveTo>
                          <a:cubicBezTo>
                            <a:pt x="3" y="2"/>
                            <a:pt x="6" y="2"/>
                            <a:pt x="8" y="2"/>
                          </a:cubicBezTo>
                          <a:cubicBezTo>
                            <a:pt x="8" y="0"/>
                            <a:pt x="8" y="0"/>
                            <a:pt x="8" y="0"/>
                          </a:cubicBezTo>
                          <a:cubicBezTo>
                            <a:pt x="5" y="0"/>
                            <a:pt x="3"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7" name="Freeform 129"/>
                    <p:cNvSpPr>
                      <a:spLocks/>
                    </p:cNvSpPr>
                    <p:nvPr/>
                  </p:nvSpPr>
                  <p:spPr bwMode="auto">
                    <a:xfrm>
                      <a:off x="982" y="2496"/>
                      <a:ext cx="47" cy="31"/>
                    </a:xfrm>
                    <a:custGeom>
                      <a:avLst/>
                      <a:gdLst>
                        <a:gd name="T0" fmla="*/ 5 w 20"/>
                        <a:gd name="T1" fmla="*/ 74 h 13"/>
                        <a:gd name="T2" fmla="*/ 110 w 20"/>
                        <a:gd name="T3" fmla="*/ 5 h 13"/>
                        <a:gd name="T4" fmla="*/ 106 w 20"/>
                        <a:gd name="T5" fmla="*/ 0 h 13"/>
                        <a:gd name="T6" fmla="*/ 0 w 20"/>
                        <a:gd name="T7" fmla="*/ 62 h 13"/>
                        <a:gd name="T8" fmla="*/ 5 w 20"/>
                        <a:gd name="T9" fmla="*/ 74 h 13"/>
                        <a:gd name="T10" fmla="*/ 0 60000 65536"/>
                        <a:gd name="T11" fmla="*/ 0 60000 65536"/>
                        <a:gd name="T12" fmla="*/ 0 60000 65536"/>
                        <a:gd name="T13" fmla="*/ 0 60000 65536"/>
                        <a:gd name="T14" fmla="*/ 0 60000 65536"/>
                        <a:gd name="T15" fmla="*/ 0 w 20"/>
                        <a:gd name="T16" fmla="*/ 0 h 13"/>
                        <a:gd name="T17" fmla="*/ 20 w 20"/>
                        <a:gd name="T18" fmla="*/ 13 h 13"/>
                      </a:gdLst>
                      <a:ahLst/>
                      <a:cxnLst>
                        <a:cxn ang="T10">
                          <a:pos x="T0" y="T1"/>
                        </a:cxn>
                        <a:cxn ang="T11">
                          <a:pos x="T2" y="T3"/>
                        </a:cxn>
                        <a:cxn ang="T12">
                          <a:pos x="T4" y="T5"/>
                        </a:cxn>
                        <a:cxn ang="T13">
                          <a:pos x="T6" y="T7"/>
                        </a:cxn>
                        <a:cxn ang="T14">
                          <a:pos x="T8" y="T9"/>
                        </a:cxn>
                      </a:cxnLst>
                      <a:rect l="T15" t="T16" r="T17" b="T18"/>
                      <a:pathLst>
                        <a:path w="20" h="13">
                          <a:moveTo>
                            <a:pt x="1" y="13"/>
                          </a:moveTo>
                          <a:cubicBezTo>
                            <a:pt x="8" y="10"/>
                            <a:pt x="14" y="6"/>
                            <a:pt x="20" y="1"/>
                          </a:cubicBezTo>
                          <a:cubicBezTo>
                            <a:pt x="19" y="0"/>
                            <a:pt x="19" y="0"/>
                            <a:pt x="19" y="0"/>
                          </a:cubicBezTo>
                          <a:cubicBezTo>
                            <a:pt x="13" y="4"/>
                            <a:pt x="7" y="8"/>
                            <a:pt x="0" y="11"/>
                          </a:cubicBezTo>
                          <a:lnTo>
                            <a:pt x="1" y="1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8" name="Freeform 130"/>
                    <p:cNvSpPr>
                      <a:spLocks/>
                    </p:cNvSpPr>
                    <p:nvPr/>
                  </p:nvSpPr>
                  <p:spPr bwMode="auto">
                    <a:xfrm>
                      <a:off x="762" y="2574"/>
                      <a:ext cx="45" cy="10"/>
                    </a:xfrm>
                    <a:custGeom>
                      <a:avLst/>
                      <a:gdLst>
                        <a:gd name="T0" fmla="*/ 0 w 19"/>
                        <a:gd name="T1" fmla="*/ 12 h 4"/>
                        <a:gd name="T2" fmla="*/ 107 w 19"/>
                        <a:gd name="T3" fmla="*/ 25 h 4"/>
                        <a:gd name="T4" fmla="*/ 107 w 19"/>
                        <a:gd name="T5" fmla="*/ 12 h 4"/>
                        <a:gd name="T6" fmla="*/ 0 w 19"/>
                        <a:gd name="T7" fmla="*/ 0 h 4"/>
                        <a:gd name="T8" fmla="*/ 0 w 19"/>
                        <a:gd name="T9" fmla="*/ 12 h 4"/>
                        <a:gd name="T10" fmla="*/ 0 60000 65536"/>
                        <a:gd name="T11" fmla="*/ 0 60000 65536"/>
                        <a:gd name="T12" fmla="*/ 0 60000 65536"/>
                        <a:gd name="T13" fmla="*/ 0 60000 65536"/>
                        <a:gd name="T14" fmla="*/ 0 60000 65536"/>
                        <a:gd name="T15" fmla="*/ 0 w 19"/>
                        <a:gd name="T16" fmla="*/ 0 h 4"/>
                        <a:gd name="T17" fmla="*/ 19 w 19"/>
                        <a:gd name="T18" fmla="*/ 4 h 4"/>
                      </a:gdLst>
                      <a:ahLst/>
                      <a:cxnLst>
                        <a:cxn ang="T10">
                          <a:pos x="T0" y="T1"/>
                        </a:cxn>
                        <a:cxn ang="T11">
                          <a:pos x="T2" y="T3"/>
                        </a:cxn>
                        <a:cxn ang="T12">
                          <a:pos x="T4" y="T5"/>
                        </a:cxn>
                        <a:cxn ang="T13">
                          <a:pos x="T6" y="T7"/>
                        </a:cxn>
                        <a:cxn ang="T14">
                          <a:pos x="T8" y="T9"/>
                        </a:cxn>
                      </a:cxnLst>
                      <a:rect l="T15" t="T16" r="T17" b="T18"/>
                      <a:pathLst>
                        <a:path w="19" h="4">
                          <a:moveTo>
                            <a:pt x="0" y="2"/>
                          </a:moveTo>
                          <a:cubicBezTo>
                            <a:pt x="5" y="4"/>
                            <a:pt x="12" y="4"/>
                            <a:pt x="19" y="4"/>
                          </a:cubicBezTo>
                          <a:cubicBezTo>
                            <a:pt x="19" y="2"/>
                            <a:pt x="19" y="2"/>
                            <a:pt x="19" y="2"/>
                          </a:cubicBezTo>
                          <a:cubicBezTo>
                            <a:pt x="12" y="2"/>
                            <a:pt x="6" y="2"/>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09" name="Freeform 131"/>
                    <p:cNvSpPr>
                      <a:spLocks/>
                    </p:cNvSpPr>
                    <p:nvPr/>
                  </p:nvSpPr>
                  <p:spPr bwMode="auto">
                    <a:xfrm>
                      <a:off x="864" y="2551"/>
                      <a:ext cx="66" cy="26"/>
                    </a:xfrm>
                    <a:custGeom>
                      <a:avLst/>
                      <a:gdLst>
                        <a:gd name="T0" fmla="*/ 5 w 28"/>
                        <a:gd name="T1" fmla="*/ 61 h 11"/>
                        <a:gd name="T2" fmla="*/ 156 w 28"/>
                        <a:gd name="T3" fmla="*/ 12 h 11"/>
                        <a:gd name="T4" fmla="*/ 151 w 28"/>
                        <a:gd name="T5" fmla="*/ 0 h 11"/>
                        <a:gd name="T6" fmla="*/ 0 w 28"/>
                        <a:gd name="T7" fmla="*/ 50 h 11"/>
                        <a:gd name="T8" fmla="*/ 5 w 28"/>
                        <a:gd name="T9" fmla="*/ 61 h 11"/>
                        <a:gd name="T10" fmla="*/ 0 60000 65536"/>
                        <a:gd name="T11" fmla="*/ 0 60000 65536"/>
                        <a:gd name="T12" fmla="*/ 0 60000 65536"/>
                        <a:gd name="T13" fmla="*/ 0 60000 65536"/>
                        <a:gd name="T14" fmla="*/ 0 60000 65536"/>
                        <a:gd name="T15" fmla="*/ 0 w 28"/>
                        <a:gd name="T16" fmla="*/ 0 h 11"/>
                        <a:gd name="T17" fmla="*/ 28 w 28"/>
                        <a:gd name="T18" fmla="*/ 11 h 11"/>
                      </a:gdLst>
                      <a:ahLst/>
                      <a:cxnLst>
                        <a:cxn ang="T10">
                          <a:pos x="T0" y="T1"/>
                        </a:cxn>
                        <a:cxn ang="T11">
                          <a:pos x="T2" y="T3"/>
                        </a:cxn>
                        <a:cxn ang="T12">
                          <a:pos x="T4" y="T5"/>
                        </a:cxn>
                        <a:cxn ang="T13">
                          <a:pos x="T6" y="T7"/>
                        </a:cxn>
                        <a:cxn ang="T14">
                          <a:pos x="T8" y="T9"/>
                        </a:cxn>
                      </a:cxnLst>
                      <a:rect l="T15" t="T16" r="T17" b="T18"/>
                      <a:pathLst>
                        <a:path w="28" h="11">
                          <a:moveTo>
                            <a:pt x="1" y="11"/>
                          </a:moveTo>
                          <a:cubicBezTo>
                            <a:pt x="10" y="9"/>
                            <a:pt x="19" y="6"/>
                            <a:pt x="28" y="2"/>
                          </a:cubicBezTo>
                          <a:cubicBezTo>
                            <a:pt x="27" y="0"/>
                            <a:pt x="27" y="0"/>
                            <a:pt x="27" y="0"/>
                          </a:cubicBezTo>
                          <a:cubicBezTo>
                            <a:pt x="18" y="4"/>
                            <a:pt x="9" y="7"/>
                            <a:pt x="0" y="9"/>
                          </a:cubicBezTo>
                          <a:lnTo>
                            <a:pt x="1"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0" name="Freeform 132"/>
                    <p:cNvSpPr>
                      <a:spLocks/>
                    </p:cNvSpPr>
                    <p:nvPr/>
                  </p:nvSpPr>
                  <p:spPr bwMode="auto">
                    <a:xfrm>
                      <a:off x="826" y="2577"/>
                      <a:ext cx="5" cy="7"/>
                    </a:xfrm>
                    <a:custGeom>
                      <a:avLst/>
                      <a:gdLst>
                        <a:gd name="T0" fmla="*/ 5 w 5"/>
                        <a:gd name="T1" fmla="*/ 0 h 7"/>
                        <a:gd name="T2" fmla="*/ 0 w 5"/>
                        <a:gd name="T3" fmla="*/ 2 h 7"/>
                        <a:gd name="T4" fmla="*/ 0 w 5"/>
                        <a:gd name="T5" fmla="*/ 7 h 7"/>
                        <a:gd name="T6" fmla="*/ 5 w 5"/>
                        <a:gd name="T7" fmla="*/ 4 h 7"/>
                        <a:gd name="T8" fmla="*/ 5 w 5"/>
                        <a:gd name="T9" fmla="*/ 0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0"/>
                          </a:moveTo>
                          <a:lnTo>
                            <a:pt x="0" y="2"/>
                          </a:lnTo>
                          <a:lnTo>
                            <a:pt x="0" y="7"/>
                          </a:lnTo>
                          <a:lnTo>
                            <a:pt x="5" y="4"/>
                          </a:lnTo>
                          <a:lnTo>
                            <a:pt x="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1" name="Freeform 133"/>
                    <p:cNvSpPr>
                      <a:spLocks/>
                    </p:cNvSpPr>
                    <p:nvPr/>
                  </p:nvSpPr>
                  <p:spPr bwMode="auto">
                    <a:xfrm>
                      <a:off x="1027" y="2475"/>
                      <a:ext cx="28" cy="24"/>
                    </a:xfrm>
                    <a:custGeom>
                      <a:avLst/>
                      <a:gdLst>
                        <a:gd name="T0" fmla="*/ 61 w 12"/>
                        <a:gd name="T1" fmla="*/ 0 h 10"/>
                        <a:gd name="T2" fmla="*/ 0 w 12"/>
                        <a:gd name="T3" fmla="*/ 53 h 10"/>
                        <a:gd name="T4" fmla="*/ 5 w 12"/>
                        <a:gd name="T5" fmla="*/ 58 h 10"/>
                        <a:gd name="T6" fmla="*/ 65 w 12"/>
                        <a:gd name="T7" fmla="*/ 12 h 10"/>
                        <a:gd name="T8" fmla="*/ 61 w 12"/>
                        <a:gd name="T9" fmla="*/ 0 h 10"/>
                        <a:gd name="T10" fmla="*/ 0 60000 65536"/>
                        <a:gd name="T11" fmla="*/ 0 60000 65536"/>
                        <a:gd name="T12" fmla="*/ 0 60000 65536"/>
                        <a:gd name="T13" fmla="*/ 0 60000 65536"/>
                        <a:gd name="T14" fmla="*/ 0 60000 65536"/>
                        <a:gd name="T15" fmla="*/ 0 w 12"/>
                        <a:gd name="T16" fmla="*/ 0 h 10"/>
                        <a:gd name="T17" fmla="*/ 12 w 12"/>
                        <a:gd name="T18" fmla="*/ 10 h 10"/>
                      </a:gdLst>
                      <a:ahLst/>
                      <a:cxnLst>
                        <a:cxn ang="T10">
                          <a:pos x="T0" y="T1"/>
                        </a:cxn>
                        <a:cxn ang="T11">
                          <a:pos x="T2" y="T3"/>
                        </a:cxn>
                        <a:cxn ang="T12">
                          <a:pos x="T4" y="T5"/>
                        </a:cxn>
                        <a:cxn ang="T13">
                          <a:pos x="T6" y="T7"/>
                        </a:cxn>
                        <a:cxn ang="T14">
                          <a:pos x="T8" y="T9"/>
                        </a:cxn>
                      </a:cxnLst>
                      <a:rect l="T15" t="T16" r="T17" b="T18"/>
                      <a:pathLst>
                        <a:path w="12" h="10">
                          <a:moveTo>
                            <a:pt x="11" y="0"/>
                          </a:moveTo>
                          <a:cubicBezTo>
                            <a:pt x="7" y="3"/>
                            <a:pt x="4" y="6"/>
                            <a:pt x="0" y="9"/>
                          </a:cubicBezTo>
                          <a:cubicBezTo>
                            <a:pt x="1" y="10"/>
                            <a:pt x="1" y="10"/>
                            <a:pt x="1" y="10"/>
                          </a:cubicBezTo>
                          <a:cubicBezTo>
                            <a:pt x="5" y="8"/>
                            <a:pt x="9" y="5"/>
                            <a:pt x="12" y="2"/>
                          </a:cubicBezTo>
                          <a:lnTo>
                            <a:pt x="1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2" name="Freeform 134"/>
                    <p:cNvSpPr>
                      <a:spLocks/>
                    </p:cNvSpPr>
                    <p:nvPr/>
                  </p:nvSpPr>
                  <p:spPr bwMode="auto">
                    <a:xfrm>
                      <a:off x="899" y="2624"/>
                      <a:ext cx="1" cy="5"/>
                    </a:xfrm>
                    <a:custGeom>
                      <a:avLst/>
                      <a:gdLst>
                        <a:gd name="T0" fmla="*/ 0 w 1"/>
                        <a:gd name="T1" fmla="*/ 0 h 2"/>
                        <a:gd name="T2" fmla="*/ 0 w 1"/>
                        <a:gd name="T3" fmla="*/ 0 h 2"/>
                        <a:gd name="T4" fmla="*/ 0 w 1"/>
                        <a:gd name="T5" fmla="*/ 0 h 2"/>
                        <a:gd name="T6" fmla="*/ 0 w 1"/>
                        <a:gd name="T7" fmla="*/ 0 h 2"/>
                        <a:gd name="T8" fmla="*/ 0 w 1"/>
                        <a:gd name="T9" fmla="*/ 12 h 2"/>
                        <a:gd name="T10" fmla="*/ 0 w 1"/>
                        <a:gd name="T11" fmla="*/ 12 h 2"/>
                        <a:gd name="T12" fmla="*/ 0 w 1"/>
                        <a:gd name="T13" fmla="*/ 12 h 2"/>
                        <a:gd name="T14" fmla="*/ 0 w 1"/>
                        <a:gd name="T15" fmla="*/ 12 h 2"/>
                        <a:gd name="T16" fmla="*/ 0 w 1"/>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0"/>
                          </a:moveTo>
                          <a:cubicBezTo>
                            <a:pt x="0" y="0"/>
                            <a:pt x="0" y="0"/>
                            <a:pt x="0" y="0"/>
                          </a:cubicBezTo>
                          <a:cubicBezTo>
                            <a:pt x="0" y="0"/>
                            <a:pt x="0" y="0"/>
                            <a:pt x="0" y="0"/>
                          </a:cubicBezTo>
                          <a:cubicBezTo>
                            <a:pt x="0" y="0"/>
                            <a:pt x="0" y="0"/>
                            <a:pt x="0" y="0"/>
                          </a:cubicBezTo>
                          <a:cubicBezTo>
                            <a:pt x="0" y="2"/>
                            <a:pt x="0" y="2"/>
                            <a:pt x="0" y="2"/>
                          </a:cubicBezTo>
                          <a:cubicBezTo>
                            <a:pt x="0" y="2"/>
                            <a:pt x="0" y="2"/>
                            <a:pt x="0" y="2"/>
                          </a:cubicBezTo>
                          <a:cubicBezTo>
                            <a:pt x="0" y="2"/>
                            <a:pt x="0" y="2"/>
                            <a:pt x="0" y="2"/>
                          </a:cubicBezTo>
                          <a:cubicBezTo>
                            <a:pt x="0" y="2"/>
                            <a:pt x="0" y="2"/>
                            <a:pt x="0" y="2"/>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3" name="Freeform 135"/>
                    <p:cNvSpPr>
                      <a:spLocks/>
                    </p:cNvSpPr>
                    <p:nvPr/>
                  </p:nvSpPr>
                  <p:spPr bwMode="auto">
                    <a:xfrm>
                      <a:off x="793" y="2539"/>
                      <a:ext cx="16" cy="21"/>
                    </a:xfrm>
                    <a:custGeom>
                      <a:avLst/>
                      <a:gdLst>
                        <a:gd name="T0" fmla="*/ 0 w 7"/>
                        <a:gd name="T1" fmla="*/ 5 h 9"/>
                        <a:gd name="T2" fmla="*/ 32 w 7"/>
                        <a:gd name="T3" fmla="*/ 49 h 9"/>
                        <a:gd name="T4" fmla="*/ 37 w 7"/>
                        <a:gd name="T5" fmla="*/ 44 h 9"/>
                        <a:gd name="T6" fmla="*/ 11 w 7"/>
                        <a:gd name="T7" fmla="*/ 0 h 9"/>
                        <a:gd name="T8" fmla="*/ 0 w 7"/>
                        <a:gd name="T9" fmla="*/ 5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0" y="1"/>
                          </a:moveTo>
                          <a:cubicBezTo>
                            <a:pt x="2" y="4"/>
                            <a:pt x="4" y="7"/>
                            <a:pt x="6" y="9"/>
                          </a:cubicBezTo>
                          <a:cubicBezTo>
                            <a:pt x="7" y="8"/>
                            <a:pt x="7" y="8"/>
                            <a:pt x="7" y="8"/>
                          </a:cubicBezTo>
                          <a:cubicBezTo>
                            <a:pt x="5" y="5"/>
                            <a:pt x="4" y="3"/>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4" name="Freeform 136"/>
                    <p:cNvSpPr>
                      <a:spLocks/>
                    </p:cNvSpPr>
                    <p:nvPr/>
                  </p:nvSpPr>
                  <p:spPr bwMode="auto">
                    <a:xfrm>
                      <a:off x="807" y="2558"/>
                      <a:ext cx="19" cy="21"/>
                    </a:xfrm>
                    <a:custGeom>
                      <a:avLst/>
                      <a:gdLst>
                        <a:gd name="T0" fmla="*/ 45 w 8"/>
                        <a:gd name="T1" fmla="*/ 44 h 9"/>
                        <a:gd name="T2" fmla="*/ 5 w 8"/>
                        <a:gd name="T3" fmla="*/ 0 h 9"/>
                        <a:gd name="T4" fmla="*/ 0 w 8"/>
                        <a:gd name="T5" fmla="*/ 5 h 9"/>
                        <a:gd name="T6" fmla="*/ 33 w 8"/>
                        <a:gd name="T7" fmla="*/ 49 h 9"/>
                        <a:gd name="T8" fmla="*/ 45 w 8"/>
                        <a:gd name="T9" fmla="*/ 44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8" y="8"/>
                          </a:moveTo>
                          <a:cubicBezTo>
                            <a:pt x="6" y="5"/>
                            <a:pt x="3" y="3"/>
                            <a:pt x="1" y="0"/>
                          </a:cubicBezTo>
                          <a:cubicBezTo>
                            <a:pt x="0" y="1"/>
                            <a:pt x="0" y="1"/>
                            <a:pt x="0" y="1"/>
                          </a:cubicBezTo>
                          <a:cubicBezTo>
                            <a:pt x="2" y="4"/>
                            <a:pt x="4" y="7"/>
                            <a:pt x="6" y="9"/>
                          </a:cubicBezTo>
                          <a:lnTo>
                            <a:pt x="8" y="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5" name="Freeform 137"/>
                    <p:cNvSpPr>
                      <a:spLocks/>
                    </p:cNvSpPr>
                    <p:nvPr/>
                  </p:nvSpPr>
                  <p:spPr bwMode="auto">
                    <a:xfrm>
                      <a:off x="885" y="2619"/>
                      <a:ext cx="14" cy="10"/>
                    </a:xfrm>
                    <a:custGeom>
                      <a:avLst/>
                      <a:gdLst>
                        <a:gd name="T0" fmla="*/ 0 w 6"/>
                        <a:gd name="T1" fmla="*/ 12 h 4"/>
                        <a:gd name="T2" fmla="*/ 33 w 6"/>
                        <a:gd name="T3" fmla="*/ 25 h 4"/>
                        <a:gd name="T4" fmla="*/ 33 w 6"/>
                        <a:gd name="T5" fmla="*/ 12 h 4"/>
                        <a:gd name="T6" fmla="*/ 0 w 6"/>
                        <a:gd name="T7" fmla="*/ 0 h 4"/>
                        <a:gd name="T8" fmla="*/ 0 w 6"/>
                        <a:gd name="T9" fmla="*/ 12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2"/>
                          </a:moveTo>
                          <a:cubicBezTo>
                            <a:pt x="2" y="3"/>
                            <a:pt x="4" y="4"/>
                            <a:pt x="6" y="4"/>
                          </a:cubicBezTo>
                          <a:cubicBezTo>
                            <a:pt x="6" y="2"/>
                            <a:pt x="6" y="2"/>
                            <a:pt x="6" y="2"/>
                          </a:cubicBezTo>
                          <a:cubicBezTo>
                            <a:pt x="4" y="2"/>
                            <a:pt x="2" y="1"/>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6" name="Freeform 138"/>
                    <p:cNvSpPr>
                      <a:spLocks/>
                    </p:cNvSpPr>
                    <p:nvPr/>
                  </p:nvSpPr>
                  <p:spPr bwMode="auto">
                    <a:xfrm>
                      <a:off x="823" y="2579"/>
                      <a:ext cx="41" cy="33"/>
                    </a:xfrm>
                    <a:custGeom>
                      <a:avLst/>
                      <a:gdLst>
                        <a:gd name="T0" fmla="*/ 99 w 17"/>
                        <a:gd name="T1" fmla="*/ 66 h 14"/>
                        <a:gd name="T2" fmla="*/ 12 w 17"/>
                        <a:gd name="T3" fmla="*/ 0 h 14"/>
                        <a:gd name="T4" fmla="*/ 0 w 17"/>
                        <a:gd name="T5" fmla="*/ 5 h 14"/>
                        <a:gd name="T6" fmla="*/ 94 w 17"/>
                        <a:gd name="T7" fmla="*/ 78 h 14"/>
                        <a:gd name="T8" fmla="*/ 99 w 17"/>
                        <a:gd name="T9" fmla="*/ 66 h 14"/>
                        <a:gd name="T10" fmla="*/ 0 60000 65536"/>
                        <a:gd name="T11" fmla="*/ 0 60000 65536"/>
                        <a:gd name="T12" fmla="*/ 0 60000 65536"/>
                        <a:gd name="T13" fmla="*/ 0 60000 65536"/>
                        <a:gd name="T14" fmla="*/ 0 60000 65536"/>
                        <a:gd name="T15" fmla="*/ 0 w 17"/>
                        <a:gd name="T16" fmla="*/ 0 h 14"/>
                        <a:gd name="T17" fmla="*/ 17 w 17"/>
                        <a:gd name="T18" fmla="*/ 14 h 14"/>
                      </a:gdLst>
                      <a:ahLst/>
                      <a:cxnLst>
                        <a:cxn ang="T10">
                          <a:pos x="T0" y="T1"/>
                        </a:cxn>
                        <a:cxn ang="T11">
                          <a:pos x="T2" y="T3"/>
                        </a:cxn>
                        <a:cxn ang="T12">
                          <a:pos x="T4" y="T5"/>
                        </a:cxn>
                        <a:cxn ang="T13">
                          <a:pos x="T6" y="T7"/>
                        </a:cxn>
                        <a:cxn ang="T14">
                          <a:pos x="T8" y="T9"/>
                        </a:cxn>
                      </a:cxnLst>
                      <a:rect l="T15" t="T16" r="T17" b="T18"/>
                      <a:pathLst>
                        <a:path w="17" h="14">
                          <a:moveTo>
                            <a:pt x="17" y="12"/>
                          </a:moveTo>
                          <a:cubicBezTo>
                            <a:pt x="11" y="9"/>
                            <a:pt x="7" y="5"/>
                            <a:pt x="2" y="0"/>
                          </a:cubicBezTo>
                          <a:cubicBezTo>
                            <a:pt x="0" y="1"/>
                            <a:pt x="0" y="1"/>
                            <a:pt x="0" y="1"/>
                          </a:cubicBezTo>
                          <a:cubicBezTo>
                            <a:pt x="5" y="6"/>
                            <a:pt x="10" y="11"/>
                            <a:pt x="16" y="14"/>
                          </a:cubicBezTo>
                          <a:lnTo>
                            <a:pt x="17"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7" name="Freeform 139"/>
                    <p:cNvSpPr>
                      <a:spLocks/>
                    </p:cNvSpPr>
                    <p:nvPr/>
                  </p:nvSpPr>
                  <p:spPr bwMode="auto">
                    <a:xfrm>
                      <a:off x="861" y="2607"/>
                      <a:ext cx="19" cy="15"/>
                    </a:xfrm>
                    <a:custGeom>
                      <a:avLst/>
                      <a:gdLst>
                        <a:gd name="T0" fmla="*/ 45 w 8"/>
                        <a:gd name="T1" fmla="*/ 25 h 6"/>
                        <a:gd name="T2" fmla="*/ 5 w 8"/>
                        <a:gd name="T3" fmla="*/ 0 h 6"/>
                        <a:gd name="T4" fmla="*/ 0 w 8"/>
                        <a:gd name="T5" fmla="*/ 13 h 6"/>
                        <a:gd name="T6" fmla="*/ 40 w 8"/>
                        <a:gd name="T7" fmla="*/ 37 h 6"/>
                        <a:gd name="T8" fmla="*/ 45 w 8"/>
                        <a:gd name="T9" fmla="*/ 25 h 6"/>
                        <a:gd name="T10" fmla="*/ 0 60000 65536"/>
                        <a:gd name="T11" fmla="*/ 0 60000 65536"/>
                        <a:gd name="T12" fmla="*/ 0 60000 65536"/>
                        <a:gd name="T13" fmla="*/ 0 60000 65536"/>
                        <a:gd name="T14" fmla="*/ 0 60000 65536"/>
                        <a:gd name="T15" fmla="*/ 0 w 8"/>
                        <a:gd name="T16" fmla="*/ 0 h 6"/>
                        <a:gd name="T17" fmla="*/ 8 w 8"/>
                        <a:gd name="T18" fmla="*/ 6 h 6"/>
                      </a:gdLst>
                      <a:ahLst/>
                      <a:cxnLst>
                        <a:cxn ang="T10">
                          <a:pos x="T0" y="T1"/>
                        </a:cxn>
                        <a:cxn ang="T11">
                          <a:pos x="T2" y="T3"/>
                        </a:cxn>
                        <a:cxn ang="T12">
                          <a:pos x="T4" y="T5"/>
                        </a:cxn>
                        <a:cxn ang="T13">
                          <a:pos x="T6" y="T7"/>
                        </a:cxn>
                        <a:cxn ang="T14">
                          <a:pos x="T8" y="T9"/>
                        </a:cxn>
                      </a:cxnLst>
                      <a:rect l="T15" t="T16" r="T17" b="T18"/>
                      <a:pathLst>
                        <a:path w="8" h="6">
                          <a:moveTo>
                            <a:pt x="8" y="4"/>
                          </a:moveTo>
                          <a:cubicBezTo>
                            <a:pt x="6" y="3"/>
                            <a:pt x="3" y="2"/>
                            <a:pt x="1" y="0"/>
                          </a:cubicBezTo>
                          <a:cubicBezTo>
                            <a:pt x="0" y="2"/>
                            <a:pt x="0" y="2"/>
                            <a:pt x="0" y="2"/>
                          </a:cubicBezTo>
                          <a:cubicBezTo>
                            <a:pt x="2" y="3"/>
                            <a:pt x="5" y="5"/>
                            <a:pt x="7" y="6"/>
                          </a:cubicBezTo>
                          <a:lnTo>
                            <a:pt x="8"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8" name="Freeform 140"/>
                    <p:cNvSpPr>
                      <a:spLocks/>
                    </p:cNvSpPr>
                    <p:nvPr/>
                  </p:nvSpPr>
                  <p:spPr bwMode="auto">
                    <a:xfrm>
                      <a:off x="878" y="2617"/>
                      <a:ext cx="7" cy="7"/>
                    </a:xfrm>
                    <a:custGeom>
                      <a:avLst/>
                      <a:gdLst>
                        <a:gd name="T0" fmla="*/ 0 w 3"/>
                        <a:gd name="T1" fmla="*/ 12 h 3"/>
                        <a:gd name="T2" fmla="*/ 16 w 3"/>
                        <a:gd name="T3" fmla="*/ 16 h 3"/>
                        <a:gd name="T4" fmla="*/ 16 w 3"/>
                        <a:gd name="T5" fmla="*/ 5 h 3"/>
                        <a:gd name="T6" fmla="*/ 5 w 3"/>
                        <a:gd name="T7" fmla="*/ 0 h 3"/>
                        <a:gd name="T8" fmla="*/ 0 w 3"/>
                        <a:gd name="T9" fmla="*/ 1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3"/>
                            <a:pt x="3" y="3"/>
                          </a:cubicBezTo>
                          <a:cubicBezTo>
                            <a:pt x="3" y="1"/>
                            <a:pt x="3" y="1"/>
                            <a:pt x="3" y="1"/>
                          </a:cubicBezTo>
                          <a:cubicBezTo>
                            <a:pt x="3" y="1"/>
                            <a:pt x="2" y="1"/>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19" name="Freeform 141"/>
                    <p:cNvSpPr>
                      <a:spLocks/>
                    </p:cNvSpPr>
                    <p:nvPr/>
                  </p:nvSpPr>
                  <p:spPr bwMode="auto">
                    <a:xfrm>
                      <a:off x="821" y="2577"/>
                      <a:ext cx="7" cy="4"/>
                    </a:xfrm>
                    <a:custGeom>
                      <a:avLst/>
                      <a:gdLst>
                        <a:gd name="T0" fmla="*/ 7 w 7"/>
                        <a:gd name="T1" fmla="*/ 2 h 4"/>
                        <a:gd name="T2" fmla="*/ 5 w 7"/>
                        <a:gd name="T3" fmla="*/ 0 h 4"/>
                        <a:gd name="T4" fmla="*/ 5 w 7"/>
                        <a:gd name="T5" fmla="*/ 0 h 4"/>
                        <a:gd name="T6" fmla="*/ 0 w 7"/>
                        <a:gd name="T7" fmla="*/ 2 h 4"/>
                        <a:gd name="T8" fmla="*/ 2 w 7"/>
                        <a:gd name="T9" fmla="*/ 4 h 4"/>
                        <a:gd name="T10" fmla="*/ 2 w 7"/>
                        <a:gd name="T11" fmla="*/ 4 h 4"/>
                        <a:gd name="T12" fmla="*/ 7 w 7"/>
                        <a:gd name="T13" fmla="*/ 2 h 4"/>
                        <a:gd name="T14" fmla="*/ 0 60000 65536"/>
                        <a:gd name="T15" fmla="*/ 0 60000 65536"/>
                        <a:gd name="T16" fmla="*/ 0 60000 65536"/>
                        <a:gd name="T17" fmla="*/ 0 60000 65536"/>
                        <a:gd name="T18" fmla="*/ 0 60000 65536"/>
                        <a:gd name="T19" fmla="*/ 0 60000 65536"/>
                        <a:gd name="T20" fmla="*/ 0 60000 65536"/>
                        <a:gd name="T21" fmla="*/ 0 w 7"/>
                        <a:gd name="T22" fmla="*/ 0 h 4"/>
                        <a:gd name="T23" fmla="*/ 7 w 7"/>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4">
                          <a:moveTo>
                            <a:pt x="7" y="2"/>
                          </a:moveTo>
                          <a:lnTo>
                            <a:pt x="5" y="0"/>
                          </a:lnTo>
                          <a:lnTo>
                            <a:pt x="0" y="2"/>
                          </a:lnTo>
                          <a:lnTo>
                            <a:pt x="2" y="4"/>
                          </a:lnTo>
                          <a:lnTo>
                            <a:pt x="7"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0" name="Freeform 142"/>
                    <p:cNvSpPr>
                      <a:spLocks/>
                    </p:cNvSpPr>
                    <p:nvPr/>
                  </p:nvSpPr>
                  <p:spPr bwMode="auto">
                    <a:xfrm>
                      <a:off x="982" y="2596"/>
                      <a:ext cx="9" cy="7"/>
                    </a:xfrm>
                    <a:custGeom>
                      <a:avLst/>
                      <a:gdLst>
                        <a:gd name="T0" fmla="*/ 20 w 4"/>
                        <a:gd name="T1" fmla="*/ 5 h 3"/>
                        <a:gd name="T2" fmla="*/ 5 w 4"/>
                        <a:gd name="T3" fmla="*/ 0 h 3"/>
                        <a:gd name="T4" fmla="*/ 0 w 4"/>
                        <a:gd name="T5" fmla="*/ 5 h 3"/>
                        <a:gd name="T6" fmla="*/ 11 w 4"/>
                        <a:gd name="T7" fmla="*/ 16 h 3"/>
                        <a:gd name="T8" fmla="*/ 2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1"/>
                            <a:pt x="0" y="1"/>
                            <a:pt x="0" y="1"/>
                          </a:cubicBezTo>
                          <a:cubicBezTo>
                            <a:pt x="1" y="2"/>
                            <a:pt x="2" y="2"/>
                            <a:pt x="2" y="3"/>
                          </a:cubicBezTo>
                          <a:lnTo>
                            <a:pt x="4"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1" name="Freeform 143"/>
                    <p:cNvSpPr>
                      <a:spLocks/>
                    </p:cNvSpPr>
                    <p:nvPr/>
                  </p:nvSpPr>
                  <p:spPr bwMode="auto">
                    <a:xfrm>
                      <a:off x="963" y="2579"/>
                      <a:ext cx="9" cy="7"/>
                    </a:xfrm>
                    <a:custGeom>
                      <a:avLst/>
                      <a:gdLst>
                        <a:gd name="T0" fmla="*/ 0 w 4"/>
                        <a:gd name="T1" fmla="*/ 5 h 3"/>
                        <a:gd name="T2" fmla="*/ 11 w 4"/>
                        <a:gd name="T3" fmla="*/ 16 h 3"/>
                        <a:gd name="T4" fmla="*/ 20 w 4"/>
                        <a:gd name="T5" fmla="*/ 12 h 3"/>
                        <a:gd name="T6" fmla="*/ 11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2"/>
                            <a:pt x="2" y="3"/>
                          </a:cubicBezTo>
                          <a:cubicBezTo>
                            <a:pt x="4" y="2"/>
                            <a:pt x="4" y="2"/>
                            <a:pt x="4" y="2"/>
                          </a:cubicBezTo>
                          <a:cubicBezTo>
                            <a:pt x="3" y="1"/>
                            <a:pt x="2" y="0"/>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2" name="Freeform 144"/>
                    <p:cNvSpPr>
                      <a:spLocks/>
                    </p:cNvSpPr>
                    <p:nvPr/>
                  </p:nvSpPr>
                  <p:spPr bwMode="auto">
                    <a:xfrm>
                      <a:off x="944" y="2555"/>
                      <a:ext cx="24" cy="26"/>
                    </a:xfrm>
                    <a:custGeom>
                      <a:avLst/>
                      <a:gdLst>
                        <a:gd name="T0" fmla="*/ 58 w 10"/>
                        <a:gd name="T1" fmla="*/ 57 h 11"/>
                        <a:gd name="T2" fmla="*/ 5 w 10"/>
                        <a:gd name="T3" fmla="*/ 0 h 11"/>
                        <a:gd name="T4" fmla="*/ 0 w 10"/>
                        <a:gd name="T5" fmla="*/ 5 h 11"/>
                        <a:gd name="T6" fmla="*/ 46 w 10"/>
                        <a:gd name="T7" fmla="*/ 61 h 11"/>
                        <a:gd name="T8" fmla="*/ 58 w 10"/>
                        <a:gd name="T9" fmla="*/ 5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7" y="7"/>
                            <a:pt x="4" y="4"/>
                            <a:pt x="1" y="0"/>
                          </a:cubicBezTo>
                          <a:cubicBezTo>
                            <a:pt x="0" y="1"/>
                            <a:pt x="0" y="1"/>
                            <a:pt x="0" y="1"/>
                          </a:cubicBezTo>
                          <a:cubicBezTo>
                            <a:pt x="3" y="5"/>
                            <a:pt x="5" y="8"/>
                            <a:pt x="8" y="11"/>
                          </a:cubicBezTo>
                          <a:lnTo>
                            <a:pt x="10"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3" name="Freeform 145"/>
                    <p:cNvSpPr>
                      <a:spLocks/>
                    </p:cNvSpPr>
                    <p:nvPr/>
                  </p:nvSpPr>
                  <p:spPr bwMode="auto">
                    <a:xfrm>
                      <a:off x="909" y="2506"/>
                      <a:ext cx="30" cy="42"/>
                    </a:xfrm>
                    <a:custGeom>
                      <a:avLst/>
                      <a:gdLst>
                        <a:gd name="T0" fmla="*/ 69 w 13"/>
                        <a:gd name="T1" fmla="*/ 93 h 18"/>
                        <a:gd name="T2" fmla="*/ 12 w 13"/>
                        <a:gd name="T3" fmla="*/ 0 h 18"/>
                        <a:gd name="T4" fmla="*/ 0 w 13"/>
                        <a:gd name="T5" fmla="*/ 5 h 18"/>
                        <a:gd name="T6" fmla="*/ 65 w 13"/>
                        <a:gd name="T7" fmla="*/ 98 h 18"/>
                        <a:gd name="T8" fmla="*/ 69 w 13"/>
                        <a:gd name="T9" fmla="*/ 93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17"/>
                          </a:moveTo>
                          <a:cubicBezTo>
                            <a:pt x="10" y="12"/>
                            <a:pt x="6" y="6"/>
                            <a:pt x="2" y="0"/>
                          </a:cubicBezTo>
                          <a:cubicBezTo>
                            <a:pt x="0" y="1"/>
                            <a:pt x="0" y="1"/>
                            <a:pt x="0" y="1"/>
                          </a:cubicBezTo>
                          <a:cubicBezTo>
                            <a:pt x="4" y="7"/>
                            <a:pt x="8" y="13"/>
                            <a:pt x="12" y="18"/>
                          </a:cubicBezTo>
                          <a:lnTo>
                            <a:pt x="13" y="1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4" name="Freeform 146"/>
                    <p:cNvSpPr>
                      <a:spLocks/>
                    </p:cNvSpPr>
                    <p:nvPr/>
                  </p:nvSpPr>
                  <p:spPr bwMode="auto">
                    <a:xfrm>
                      <a:off x="968" y="2584"/>
                      <a:ext cx="16" cy="14"/>
                    </a:xfrm>
                    <a:custGeom>
                      <a:avLst/>
                      <a:gdLst>
                        <a:gd name="T0" fmla="*/ 37 w 7"/>
                        <a:gd name="T1" fmla="*/ 28 h 6"/>
                        <a:gd name="T2" fmla="*/ 11 w 7"/>
                        <a:gd name="T3" fmla="*/ 0 h 6"/>
                        <a:gd name="T4" fmla="*/ 0 w 7"/>
                        <a:gd name="T5" fmla="*/ 5 h 6"/>
                        <a:gd name="T6" fmla="*/ 32 w 7"/>
                        <a:gd name="T7" fmla="*/ 33 h 6"/>
                        <a:gd name="T8" fmla="*/ 37 w 7"/>
                        <a:gd name="T9" fmla="*/ 28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7" y="5"/>
                          </a:moveTo>
                          <a:cubicBezTo>
                            <a:pt x="6" y="3"/>
                            <a:pt x="4" y="2"/>
                            <a:pt x="2" y="0"/>
                          </a:cubicBezTo>
                          <a:cubicBezTo>
                            <a:pt x="0" y="1"/>
                            <a:pt x="0" y="1"/>
                            <a:pt x="0" y="1"/>
                          </a:cubicBezTo>
                          <a:cubicBezTo>
                            <a:pt x="2" y="3"/>
                            <a:pt x="4" y="5"/>
                            <a:pt x="6" y="6"/>
                          </a:cubicBezTo>
                          <a:lnTo>
                            <a:pt x="7"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5" name="Freeform 147"/>
                    <p:cNvSpPr>
                      <a:spLocks/>
                    </p:cNvSpPr>
                    <p:nvPr/>
                  </p:nvSpPr>
                  <p:spPr bwMode="auto">
                    <a:xfrm>
                      <a:off x="937" y="2548"/>
                      <a:ext cx="9" cy="10"/>
                    </a:xfrm>
                    <a:custGeom>
                      <a:avLst/>
                      <a:gdLst>
                        <a:gd name="T0" fmla="*/ 0 w 4"/>
                        <a:gd name="T1" fmla="*/ 7 h 4"/>
                        <a:gd name="T2" fmla="*/ 16 w 4"/>
                        <a:gd name="T3" fmla="*/ 25 h 4"/>
                        <a:gd name="T4" fmla="*/ 20 w 4"/>
                        <a:gd name="T5" fmla="*/ 17 h 4"/>
                        <a:gd name="T6" fmla="*/ 11 w 4"/>
                        <a:gd name="T7" fmla="*/ 0 h 4"/>
                        <a:gd name="T8" fmla="*/ 0 w 4"/>
                        <a:gd name="T9" fmla="*/ 7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1"/>
                          </a:moveTo>
                          <a:cubicBezTo>
                            <a:pt x="1" y="2"/>
                            <a:pt x="2" y="3"/>
                            <a:pt x="3" y="4"/>
                          </a:cubicBezTo>
                          <a:cubicBezTo>
                            <a:pt x="4" y="3"/>
                            <a:pt x="4" y="3"/>
                            <a:pt x="4" y="3"/>
                          </a:cubicBezTo>
                          <a:cubicBezTo>
                            <a:pt x="4" y="2"/>
                            <a:pt x="3" y="1"/>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6" name="Freeform 148"/>
                    <p:cNvSpPr>
                      <a:spLocks/>
                    </p:cNvSpPr>
                    <p:nvPr/>
                  </p:nvSpPr>
                  <p:spPr bwMode="auto">
                    <a:xfrm>
                      <a:off x="937" y="2546"/>
                      <a:ext cx="5" cy="5"/>
                    </a:xfrm>
                    <a:custGeom>
                      <a:avLst/>
                      <a:gdLst>
                        <a:gd name="T0" fmla="*/ 5 w 5"/>
                        <a:gd name="T1" fmla="*/ 2 h 5"/>
                        <a:gd name="T2" fmla="*/ 2 w 5"/>
                        <a:gd name="T3" fmla="*/ 0 h 5"/>
                        <a:gd name="T4" fmla="*/ 0 w 5"/>
                        <a:gd name="T5" fmla="*/ 5 h 5"/>
                        <a:gd name="T6" fmla="*/ 0 w 5"/>
                        <a:gd name="T7" fmla="*/ 5 h 5"/>
                        <a:gd name="T8" fmla="*/ 5 w 5"/>
                        <a:gd name="T9" fmla="*/ 2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2"/>
                          </a:moveTo>
                          <a:lnTo>
                            <a:pt x="2" y="0"/>
                          </a:lnTo>
                          <a:lnTo>
                            <a:pt x="0" y="5"/>
                          </a:lnTo>
                          <a:lnTo>
                            <a:pt x="5"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7" name="Freeform 149"/>
                    <p:cNvSpPr>
                      <a:spLocks/>
                    </p:cNvSpPr>
                    <p:nvPr/>
                  </p:nvSpPr>
                  <p:spPr bwMode="auto">
                    <a:xfrm>
                      <a:off x="986" y="2598"/>
                      <a:ext cx="5" cy="5"/>
                    </a:xfrm>
                    <a:custGeom>
                      <a:avLst/>
                      <a:gdLst>
                        <a:gd name="T0" fmla="*/ 7 w 2"/>
                        <a:gd name="T1" fmla="*/ 0 h 2"/>
                        <a:gd name="T2" fmla="*/ 12 w 2"/>
                        <a:gd name="T3" fmla="*/ 0 h 2"/>
                        <a:gd name="T4" fmla="*/ 7 w 2"/>
                        <a:gd name="T5" fmla="*/ 0 h 2"/>
                        <a:gd name="T6" fmla="*/ 7 w 2"/>
                        <a:gd name="T7" fmla="*/ 0 h 2"/>
                        <a:gd name="T8" fmla="*/ 7 w 2"/>
                        <a:gd name="T9" fmla="*/ 12 h 2"/>
                        <a:gd name="T10" fmla="*/ 0 w 2"/>
                        <a:gd name="T11" fmla="*/ 12 h 2"/>
                        <a:gd name="T12" fmla="*/ 7 w 2"/>
                        <a:gd name="T13" fmla="*/ 12 h 2"/>
                        <a:gd name="T14" fmla="*/ 7 w 2"/>
                        <a:gd name="T15" fmla="*/ 12 h 2"/>
                        <a:gd name="T16" fmla="*/ 7 w 2"/>
                        <a:gd name="T17" fmla="*/ 0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0"/>
                          </a:moveTo>
                          <a:cubicBezTo>
                            <a:pt x="2" y="0"/>
                            <a:pt x="2" y="0"/>
                            <a:pt x="2" y="0"/>
                          </a:cubicBezTo>
                          <a:cubicBezTo>
                            <a:pt x="1" y="0"/>
                            <a:pt x="1" y="0"/>
                            <a:pt x="1" y="0"/>
                          </a:cubicBezTo>
                          <a:cubicBezTo>
                            <a:pt x="1" y="0"/>
                            <a:pt x="1" y="0"/>
                            <a:pt x="1" y="0"/>
                          </a:cubicBezTo>
                          <a:cubicBezTo>
                            <a:pt x="1" y="2"/>
                            <a:pt x="1" y="2"/>
                            <a:pt x="1" y="2"/>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8" name="Freeform 150"/>
                    <p:cNvSpPr>
                      <a:spLocks/>
                    </p:cNvSpPr>
                    <p:nvPr/>
                  </p:nvSpPr>
                  <p:spPr bwMode="auto">
                    <a:xfrm>
                      <a:off x="1168" y="2409"/>
                      <a:ext cx="7" cy="19"/>
                    </a:xfrm>
                    <a:custGeom>
                      <a:avLst/>
                      <a:gdLst>
                        <a:gd name="T0" fmla="*/ 5 w 3"/>
                        <a:gd name="T1" fmla="*/ 0 h 8"/>
                        <a:gd name="T2" fmla="*/ 0 w 3"/>
                        <a:gd name="T3" fmla="*/ 45 h 8"/>
                        <a:gd name="T4" fmla="*/ 12 w 3"/>
                        <a:gd name="T5" fmla="*/ 45 h 8"/>
                        <a:gd name="T6" fmla="*/ 16 w 3"/>
                        <a:gd name="T7" fmla="*/ 0 h 8"/>
                        <a:gd name="T8" fmla="*/ 5 w 3"/>
                        <a:gd name="T9" fmla="*/ 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1" y="0"/>
                          </a:moveTo>
                          <a:cubicBezTo>
                            <a:pt x="1" y="3"/>
                            <a:pt x="0" y="5"/>
                            <a:pt x="0" y="8"/>
                          </a:cubicBezTo>
                          <a:cubicBezTo>
                            <a:pt x="2" y="8"/>
                            <a:pt x="2" y="8"/>
                            <a:pt x="2" y="8"/>
                          </a:cubicBezTo>
                          <a:cubicBezTo>
                            <a:pt x="2" y="5"/>
                            <a:pt x="3" y="3"/>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29" name="Freeform 151"/>
                    <p:cNvSpPr>
                      <a:spLocks/>
                    </p:cNvSpPr>
                    <p:nvPr/>
                  </p:nvSpPr>
                  <p:spPr bwMode="auto">
                    <a:xfrm>
                      <a:off x="1069" y="2513"/>
                      <a:ext cx="7" cy="9"/>
                    </a:xfrm>
                    <a:custGeom>
                      <a:avLst/>
                      <a:gdLst>
                        <a:gd name="T0" fmla="*/ 0 w 3"/>
                        <a:gd name="T1" fmla="*/ 5 h 4"/>
                        <a:gd name="T2" fmla="*/ 5 w 3"/>
                        <a:gd name="T3" fmla="*/ 20 h 4"/>
                        <a:gd name="T4" fmla="*/ 16 w 3"/>
                        <a:gd name="T5" fmla="*/ 20 h 4"/>
                        <a:gd name="T6" fmla="*/ 12 w 3"/>
                        <a:gd name="T7" fmla="*/ 0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1" y="2"/>
                            <a:pt x="1" y="3"/>
                            <a:pt x="1" y="4"/>
                          </a:cubicBezTo>
                          <a:cubicBezTo>
                            <a:pt x="3" y="4"/>
                            <a:pt x="3" y="4"/>
                            <a:pt x="3" y="4"/>
                          </a:cubicBezTo>
                          <a:cubicBezTo>
                            <a:pt x="3" y="3"/>
                            <a:pt x="2" y="1"/>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0" name="Freeform 152"/>
                    <p:cNvSpPr>
                      <a:spLocks/>
                    </p:cNvSpPr>
                    <p:nvPr/>
                  </p:nvSpPr>
                  <p:spPr bwMode="auto">
                    <a:xfrm>
                      <a:off x="1079" y="2539"/>
                      <a:ext cx="4" cy="5"/>
                    </a:xfrm>
                    <a:custGeom>
                      <a:avLst/>
                      <a:gdLst>
                        <a:gd name="T0" fmla="*/ 0 w 2"/>
                        <a:gd name="T1" fmla="*/ 0 h 2"/>
                        <a:gd name="T2" fmla="*/ 0 w 2"/>
                        <a:gd name="T3" fmla="*/ 12 h 2"/>
                        <a:gd name="T4" fmla="*/ 8 w 2"/>
                        <a:gd name="T5" fmla="*/ 12 h 2"/>
                        <a:gd name="T6" fmla="*/ 8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1" name="Freeform 153"/>
                    <p:cNvSpPr>
                      <a:spLocks/>
                    </p:cNvSpPr>
                    <p:nvPr/>
                  </p:nvSpPr>
                  <p:spPr bwMode="auto">
                    <a:xfrm>
                      <a:off x="1072" y="2522"/>
                      <a:ext cx="11" cy="17"/>
                    </a:xfrm>
                    <a:custGeom>
                      <a:avLst/>
                      <a:gdLst>
                        <a:gd name="T0" fmla="*/ 24 w 5"/>
                        <a:gd name="T1" fmla="*/ 41 h 7"/>
                        <a:gd name="T2" fmla="*/ 9 w 5"/>
                        <a:gd name="T3" fmla="*/ 0 h 7"/>
                        <a:gd name="T4" fmla="*/ 0 w 5"/>
                        <a:gd name="T5" fmla="*/ 0 h 7"/>
                        <a:gd name="T6" fmla="*/ 15 w 5"/>
                        <a:gd name="T7" fmla="*/ 41 h 7"/>
                        <a:gd name="T8" fmla="*/ 24 w 5"/>
                        <a:gd name="T9" fmla="*/ 41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5" y="7"/>
                          </a:moveTo>
                          <a:cubicBezTo>
                            <a:pt x="4" y="5"/>
                            <a:pt x="3" y="2"/>
                            <a:pt x="2" y="0"/>
                          </a:cubicBezTo>
                          <a:cubicBezTo>
                            <a:pt x="0" y="0"/>
                            <a:pt x="0" y="0"/>
                            <a:pt x="0" y="0"/>
                          </a:cubicBezTo>
                          <a:cubicBezTo>
                            <a:pt x="1" y="3"/>
                            <a:pt x="2" y="5"/>
                            <a:pt x="3" y="7"/>
                          </a:cubicBezTo>
                          <a:lnTo>
                            <a:pt x="5"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2" name="Freeform 154"/>
                    <p:cNvSpPr>
                      <a:spLocks/>
                    </p:cNvSpPr>
                    <p:nvPr/>
                  </p:nvSpPr>
                  <p:spPr bwMode="auto">
                    <a:xfrm>
                      <a:off x="1062" y="2499"/>
                      <a:ext cx="12" cy="16"/>
                    </a:xfrm>
                    <a:custGeom>
                      <a:avLst/>
                      <a:gdLst>
                        <a:gd name="T0" fmla="*/ 0 w 5"/>
                        <a:gd name="T1" fmla="*/ 5 h 7"/>
                        <a:gd name="T2" fmla="*/ 17 w 5"/>
                        <a:gd name="T3" fmla="*/ 37 h 7"/>
                        <a:gd name="T4" fmla="*/ 29 w 5"/>
                        <a:gd name="T5" fmla="*/ 32 h 7"/>
                        <a:gd name="T6" fmla="*/ 12 w 5"/>
                        <a:gd name="T7" fmla="*/ 0 h 7"/>
                        <a:gd name="T8" fmla="*/ 0 w 5"/>
                        <a:gd name="T9" fmla="*/ 5 h 7"/>
                        <a:gd name="T10" fmla="*/ 0 60000 65536"/>
                        <a:gd name="T11" fmla="*/ 0 60000 65536"/>
                        <a:gd name="T12" fmla="*/ 0 60000 65536"/>
                        <a:gd name="T13" fmla="*/ 0 60000 65536"/>
                        <a:gd name="T14" fmla="*/ 0 60000 65536"/>
                        <a:gd name="T15" fmla="*/ 0 w 5"/>
                        <a:gd name="T16" fmla="*/ 0 h 7"/>
                        <a:gd name="T17" fmla="*/ 5 w 5"/>
                        <a:gd name="T18" fmla="*/ 7 h 7"/>
                      </a:gdLst>
                      <a:ahLst/>
                      <a:cxnLst>
                        <a:cxn ang="T10">
                          <a:pos x="T0" y="T1"/>
                        </a:cxn>
                        <a:cxn ang="T11">
                          <a:pos x="T2" y="T3"/>
                        </a:cxn>
                        <a:cxn ang="T12">
                          <a:pos x="T4" y="T5"/>
                        </a:cxn>
                        <a:cxn ang="T13">
                          <a:pos x="T6" y="T7"/>
                        </a:cxn>
                        <a:cxn ang="T14">
                          <a:pos x="T8" y="T9"/>
                        </a:cxn>
                      </a:cxnLst>
                      <a:rect l="T15" t="T16" r="T17" b="T18"/>
                      <a:pathLst>
                        <a:path w="5" h="7">
                          <a:moveTo>
                            <a:pt x="0" y="1"/>
                          </a:moveTo>
                          <a:cubicBezTo>
                            <a:pt x="1" y="3"/>
                            <a:pt x="2" y="5"/>
                            <a:pt x="3" y="7"/>
                          </a:cubicBezTo>
                          <a:cubicBezTo>
                            <a:pt x="5" y="6"/>
                            <a:pt x="5" y="6"/>
                            <a:pt x="5" y="6"/>
                          </a:cubicBezTo>
                          <a:cubicBezTo>
                            <a:pt x="4" y="4"/>
                            <a:pt x="3" y="2"/>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3" name="Freeform 155"/>
                    <p:cNvSpPr>
                      <a:spLocks/>
                    </p:cNvSpPr>
                    <p:nvPr/>
                  </p:nvSpPr>
                  <p:spPr bwMode="auto">
                    <a:xfrm>
                      <a:off x="1027" y="2432"/>
                      <a:ext cx="28" cy="43"/>
                    </a:xfrm>
                    <a:custGeom>
                      <a:avLst/>
                      <a:gdLst>
                        <a:gd name="T0" fmla="*/ 65 w 12"/>
                        <a:gd name="T1" fmla="*/ 98 h 18"/>
                        <a:gd name="T2" fmla="*/ 12 w 12"/>
                        <a:gd name="T3" fmla="*/ 0 h 18"/>
                        <a:gd name="T4" fmla="*/ 0 w 12"/>
                        <a:gd name="T5" fmla="*/ 5 h 18"/>
                        <a:gd name="T6" fmla="*/ 54 w 12"/>
                        <a:gd name="T7" fmla="*/ 103 h 18"/>
                        <a:gd name="T8" fmla="*/ 65 w 12"/>
                        <a:gd name="T9" fmla="*/ 9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7"/>
                          </a:moveTo>
                          <a:cubicBezTo>
                            <a:pt x="9" y="12"/>
                            <a:pt x="6" y="6"/>
                            <a:pt x="2" y="0"/>
                          </a:cubicBezTo>
                          <a:cubicBezTo>
                            <a:pt x="0" y="1"/>
                            <a:pt x="0" y="1"/>
                            <a:pt x="0" y="1"/>
                          </a:cubicBezTo>
                          <a:cubicBezTo>
                            <a:pt x="4" y="7"/>
                            <a:pt x="7" y="13"/>
                            <a:pt x="10" y="18"/>
                          </a:cubicBezTo>
                          <a:lnTo>
                            <a:pt x="12" y="1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4" name="Freeform 156"/>
                    <p:cNvSpPr>
                      <a:spLocks/>
                    </p:cNvSpPr>
                    <p:nvPr/>
                  </p:nvSpPr>
                  <p:spPr bwMode="auto">
                    <a:xfrm>
                      <a:off x="1053" y="2477"/>
                      <a:ext cx="14" cy="24"/>
                    </a:xfrm>
                    <a:custGeom>
                      <a:avLst/>
                      <a:gdLst>
                        <a:gd name="T0" fmla="*/ 0 w 6"/>
                        <a:gd name="T1" fmla="*/ 5 h 10"/>
                        <a:gd name="T2" fmla="*/ 21 w 6"/>
                        <a:gd name="T3" fmla="*/ 58 h 10"/>
                        <a:gd name="T4" fmla="*/ 33 w 6"/>
                        <a:gd name="T5" fmla="*/ 53 h 10"/>
                        <a:gd name="T6" fmla="*/ 12 w 6"/>
                        <a:gd name="T7" fmla="*/ 0 h 10"/>
                        <a:gd name="T8" fmla="*/ 0 w 6"/>
                        <a:gd name="T9" fmla="*/ 5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1"/>
                          </a:moveTo>
                          <a:cubicBezTo>
                            <a:pt x="2" y="4"/>
                            <a:pt x="3" y="7"/>
                            <a:pt x="4" y="10"/>
                          </a:cubicBezTo>
                          <a:cubicBezTo>
                            <a:pt x="6" y="9"/>
                            <a:pt x="6" y="9"/>
                            <a:pt x="6" y="9"/>
                          </a:cubicBezTo>
                          <a:cubicBezTo>
                            <a:pt x="5" y="6"/>
                            <a:pt x="3" y="3"/>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5" name="Freeform 157"/>
                    <p:cNvSpPr>
                      <a:spLocks/>
                    </p:cNvSpPr>
                    <p:nvPr/>
                  </p:nvSpPr>
                  <p:spPr bwMode="auto">
                    <a:xfrm>
                      <a:off x="1050" y="2473"/>
                      <a:ext cx="7" cy="7"/>
                    </a:xfrm>
                    <a:custGeom>
                      <a:avLst/>
                      <a:gdLst>
                        <a:gd name="T0" fmla="*/ 7 w 7"/>
                        <a:gd name="T1" fmla="*/ 4 h 7"/>
                        <a:gd name="T2" fmla="*/ 5 w 7"/>
                        <a:gd name="T3" fmla="*/ 2 h 7"/>
                        <a:gd name="T4" fmla="*/ 5 w 7"/>
                        <a:gd name="T5" fmla="*/ 0 h 7"/>
                        <a:gd name="T6" fmla="*/ 0 w 7"/>
                        <a:gd name="T7" fmla="*/ 2 h 7"/>
                        <a:gd name="T8" fmla="*/ 0 w 7"/>
                        <a:gd name="T9" fmla="*/ 4 h 7"/>
                        <a:gd name="T10" fmla="*/ 3 w 7"/>
                        <a:gd name="T11" fmla="*/ 7 h 7"/>
                        <a:gd name="T12" fmla="*/ 7 w 7"/>
                        <a:gd name="T13" fmla="*/ 4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4"/>
                          </a:moveTo>
                          <a:lnTo>
                            <a:pt x="5" y="2"/>
                          </a:lnTo>
                          <a:lnTo>
                            <a:pt x="5" y="0"/>
                          </a:lnTo>
                          <a:lnTo>
                            <a:pt x="0" y="2"/>
                          </a:lnTo>
                          <a:lnTo>
                            <a:pt x="0" y="4"/>
                          </a:lnTo>
                          <a:lnTo>
                            <a:pt x="3" y="7"/>
                          </a:lnTo>
                          <a:lnTo>
                            <a:pt x="7"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6" name="Freeform 158"/>
                    <p:cNvSpPr>
                      <a:spLocks/>
                    </p:cNvSpPr>
                    <p:nvPr/>
                  </p:nvSpPr>
                  <p:spPr bwMode="auto">
                    <a:xfrm>
                      <a:off x="1173" y="2347"/>
                      <a:ext cx="7" cy="7"/>
                    </a:xfrm>
                    <a:custGeom>
                      <a:avLst/>
                      <a:gdLst>
                        <a:gd name="T0" fmla="*/ 0 w 3"/>
                        <a:gd name="T1" fmla="*/ 0 h 3"/>
                        <a:gd name="T2" fmla="*/ 5 w 3"/>
                        <a:gd name="T3" fmla="*/ 16 h 3"/>
                        <a:gd name="T4" fmla="*/ 16 w 3"/>
                        <a:gd name="T5" fmla="*/ 16 h 3"/>
                        <a:gd name="T6" fmla="*/ 12 w 3"/>
                        <a:gd name="T7" fmla="*/ 0 h 3"/>
                        <a:gd name="T8" fmla="*/ 0 w 3"/>
                        <a:gd name="T9" fmla="*/ 0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0"/>
                          </a:moveTo>
                          <a:cubicBezTo>
                            <a:pt x="1" y="1"/>
                            <a:pt x="1" y="2"/>
                            <a:pt x="1" y="3"/>
                          </a:cubicBezTo>
                          <a:cubicBezTo>
                            <a:pt x="3" y="3"/>
                            <a:pt x="3" y="3"/>
                            <a:pt x="3" y="3"/>
                          </a:cubicBezTo>
                          <a:cubicBezTo>
                            <a:pt x="3" y="2"/>
                            <a:pt x="3"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7" name="Freeform 159"/>
                    <p:cNvSpPr>
                      <a:spLocks/>
                    </p:cNvSpPr>
                    <p:nvPr/>
                  </p:nvSpPr>
                  <p:spPr bwMode="auto">
                    <a:xfrm>
                      <a:off x="1147" y="2432"/>
                      <a:ext cx="5" cy="3"/>
                    </a:xfrm>
                    <a:custGeom>
                      <a:avLst/>
                      <a:gdLst>
                        <a:gd name="T0" fmla="*/ 3 w 5"/>
                        <a:gd name="T1" fmla="*/ 3 h 3"/>
                        <a:gd name="T2" fmla="*/ 5 w 5"/>
                        <a:gd name="T3" fmla="*/ 3 h 3"/>
                        <a:gd name="T4" fmla="*/ 0 w 5"/>
                        <a:gd name="T5" fmla="*/ 0 h 3"/>
                        <a:gd name="T6" fmla="*/ 0 w 5"/>
                        <a:gd name="T7" fmla="*/ 0 h 3"/>
                        <a:gd name="T8" fmla="*/ 3 w 5"/>
                        <a:gd name="T9" fmla="*/ 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3" y="3"/>
                          </a:moveTo>
                          <a:lnTo>
                            <a:pt x="5" y="3"/>
                          </a:lnTo>
                          <a:lnTo>
                            <a:pt x="0" y="0"/>
                          </a:lnTo>
                          <a:lnTo>
                            <a:pt x="3"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8" name="Freeform 160"/>
                    <p:cNvSpPr>
                      <a:spLocks/>
                    </p:cNvSpPr>
                    <p:nvPr/>
                  </p:nvSpPr>
                  <p:spPr bwMode="auto">
                    <a:xfrm>
                      <a:off x="1168" y="2359"/>
                      <a:ext cx="12" cy="36"/>
                    </a:xfrm>
                    <a:custGeom>
                      <a:avLst/>
                      <a:gdLst>
                        <a:gd name="T0" fmla="*/ 12 w 5"/>
                        <a:gd name="T1" fmla="*/ 86 h 15"/>
                        <a:gd name="T2" fmla="*/ 29 w 5"/>
                        <a:gd name="T3" fmla="*/ 0 h 15"/>
                        <a:gd name="T4" fmla="*/ 17 w 5"/>
                        <a:gd name="T5" fmla="*/ 0 h 15"/>
                        <a:gd name="T6" fmla="*/ 0 w 5"/>
                        <a:gd name="T7" fmla="*/ 82 h 15"/>
                        <a:gd name="T8" fmla="*/ 12 w 5"/>
                        <a:gd name="T9" fmla="*/ 86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2" y="15"/>
                          </a:moveTo>
                          <a:cubicBezTo>
                            <a:pt x="4" y="9"/>
                            <a:pt x="5" y="4"/>
                            <a:pt x="5" y="0"/>
                          </a:cubicBezTo>
                          <a:cubicBezTo>
                            <a:pt x="3" y="0"/>
                            <a:pt x="3" y="0"/>
                            <a:pt x="3" y="0"/>
                          </a:cubicBezTo>
                          <a:cubicBezTo>
                            <a:pt x="3" y="4"/>
                            <a:pt x="2" y="9"/>
                            <a:pt x="0" y="14"/>
                          </a:cubicBezTo>
                          <a:lnTo>
                            <a:pt x="2" y="1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39" name="Freeform 161"/>
                    <p:cNvSpPr>
                      <a:spLocks/>
                    </p:cNvSpPr>
                    <p:nvPr/>
                  </p:nvSpPr>
                  <p:spPr bwMode="auto">
                    <a:xfrm>
                      <a:off x="1175" y="2354"/>
                      <a:ext cx="5" cy="5"/>
                    </a:xfrm>
                    <a:custGeom>
                      <a:avLst/>
                      <a:gdLst>
                        <a:gd name="T0" fmla="*/ 12 w 2"/>
                        <a:gd name="T1" fmla="*/ 12 h 2"/>
                        <a:gd name="T2" fmla="*/ 12 w 2"/>
                        <a:gd name="T3" fmla="*/ 7 h 2"/>
                        <a:gd name="T4" fmla="*/ 12 w 2"/>
                        <a:gd name="T5" fmla="*/ 0 h 2"/>
                        <a:gd name="T6" fmla="*/ 0 w 2"/>
                        <a:gd name="T7" fmla="*/ 0 h 2"/>
                        <a:gd name="T8" fmla="*/ 0 w 2"/>
                        <a:gd name="T9" fmla="*/ 7 h 2"/>
                        <a:gd name="T10" fmla="*/ 0 w 2"/>
                        <a:gd name="T11" fmla="*/ 12 h 2"/>
                        <a:gd name="T12" fmla="*/ 12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0"/>
                            <a:pt x="2" y="0"/>
                          </a:cubicBezTo>
                          <a:cubicBezTo>
                            <a:pt x="0" y="0"/>
                            <a:pt x="0" y="0"/>
                            <a:pt x="0" y="0"/>
                          </a:cubicBezTo>
                          <a:cubicBezTo>
                            <a:pt x="0" y="0"/>
                            <a:pt x="0" y="1"/>
                            <a:pt x="0" y="1"/>
                          </a:cubicBezTo>
                          <a:cubicBezTo>
                            <a:pt x="0" y="2"/>
                            <a:pt x="0" y="2"/>
                            <a:pt x="0" y="2"/>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0" name="Freeform 162"/>
                    <p:cNvSpPr>
                      <a:spLocks/>
                    </p:cNvSpPr>
                    <p:nvPr/>
                  </p:nvSpPr>
                  <p:spPr bwMode="auto">
                    <a:xfrm>
                      <a:off x="1147" y="2392"/>
                      <a:ext cx="26" cy="43"/>
                    </a:xfrm>
                    <a:custGeom>
                      <a:avLst/>
                      <a:gdLst>
                        <a:gd name="T0" fmla="*/ 50 w 11"/>
                        <a:gd name="T1" fmla="*/ 0 h 18"/>
                        <a:gd name="T2" fmla="*/ 0 w 11"/>
                        <a:gd name="T3" fmla="*/ 98 h 18"/>
                        <a:gd name="T4" fmla="*/ 12 w 11"/>
                        <a:gd name="T5" fmla="*/ 103 h 18"/>
                        <a:gd name="T6" fmla="*/ 61 w 11"/>
                        <a:gd name="T7" fmla="*/ 5 h 18"/>
                        <a:gd name="T8" fmla="*/ 50 w 11"/>
                        <a:gd name="T9" fmla="*/ 0 h 18"/>
                        <a:gd name="T10" fmla="*/ 0 60000 65536"/>
                        <a:gd name="T11" fmla="*/ 0 60000 65536"/>
                        <a:gd name="T12" fmla="*/ 0 60000 65536"/>
                        <a:gd name="T13" fmla="*/ 0 60000 65536"/>
                        <a:gd name="T14" fmla="*/ 0 60000 65536"/>
                        <a:gd name="T15" fmla="*/ 0 w 11"/>
                        <a:gd name="T16" fmla="*/ 0 h 18"/>
                        <a:gd name="T17" fmla="*/ 11 w 11"/>
                        <a:gd name="T18" fmla="*/ 18 h 18"/>
                      </a:gdLst>
                      <a:ahLst/>
                      <a:cxnLst>
                        <a:cxn ang="T10">
                          <a:pos x="T0" y="T1"/>
                        </a:cxn>
                        <a:cxn ang="T11">
                          <a:pos x="T2" y="T3"/>
                        </a:cxn>
                        <a:cxn ang="T12">
                          <a:pos x="T4" y="T5"/>
                        </a:cxn>
                        <a:cxn ang="T13">
                          <a:pos x="T6" y="T7"/>
                        </a:cxn>
                        <a:cxn ang="T14">
                          <a:pos x="T8" y="T9"/>
                        </a:cxn>
                      </a:cxnLst>
                      <a:rect l="T15" t="T16" r="T17" b="T18"/>
                      <a:pathLst>
                        <a:path w="11" h="18">
                          <a:moveTo>
                            <a:pt x="9" y="0"/>
                          </a:moveTo>
                          <a:cubicBezTo>
                            <a:pt x="7" y="5"/>
                            <a:pt x="4" y="11"/>
                            <a:pt x="0" y="17"/>
                          </a:cubicBezTo>
                          <a:cubicBezTo>
                            <a:pt x="2" y="18"/>
                            <a:pt x="2" y="18"/>
                            <a:pt x="2" y="18"/>
                          </a:cubicBezTo>
                          <a:cubicBezTo>
                            <a:pt x="6" y="12"/>
                            <a:pt x="9" y="6"/>
                            <a:pt x="11" y="1"/>
                          </a:cubicBezTo>
                          <a:lnTo>
                            <a:pt x="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1" name="Freeform 163"/>
                    <p:cNvSpPr>
                      <a:spLocks/>
                    </p:cNvSpPr>
                    <p:nvPr/>
                  </p:nvSpPr>
                  <p:spPr bwMode="auto">
                    <a:xfrm>
                      <a:off x="1069" y="2484"/>
                      <a:ext cx="38" cy="34"/>
                    </a:xfrm>
                    <a:custGeom>
                      <a:avLst/>
                      <a:gdLst>
                        <a:gd name="T0" fmla="*/ 78 w 16"/>
                        <a:gd name="T1" fmla="*/ 0 h 14"/>
                        <a:gd name="T2" fmla="*/ 0 w 16"/>
                        <a:gd name="T3" fmla="*/ 70 h 14"/>
                        <a:gd name="T4" fmla="*/ 12 w 16"/>
                        <a:gd name="T5" fmla="*/ 83 h 14"/>
                        <a:gd name="T6" fmla="*/ 90 w 16"/>
                        <a:gd name="T7" fmla="*/ 5 h 14"/>
                        <a:gd name="T8" fmla="*/ 78 w 16"/>
                        <a:gd name="T9" fmla="*/ 0 h 14"/>
                        <a:gd name="T10" fmla="*/ 0 60000 65536"/>
                        <a:gd name="T11" fmla="*/ 0 60000 65536"/>
                        <a:gd name="T12" fmla="*/ 0 60000 65536"/>
                        <a:gd name="T13" fmla="*/ 0 60000 65536"/>
                        <a:gd name="T14" fmla="*/ 0 60000 65536"/>
                        <a:gd name="T15" fmla="*/ 0 w 16"/>
                        <a:gd name="T16" fmla="*/ 0 h 14"/>
                        <a:gd name="T17" fmla="*/ 16 w 16"/>
                        <a:gd name="T18" fmla="*/ 14 h 14"/>
                      </a:gdLst>
                      <a:ahLst/>
                      <a:cxnLst>
                        <a:cxn ang="T10">
                          <a:pos x="T0" y="T1"/>
                        </a:cxn>
                        <a:cxn ang="T11">
                          <a:pos x="T2" y="T3"/>
                        </a:cxn>
                        <a:cxn ang="T12">
                          <a:pos x="T4" y="T5"/>
                        </a:cxn>
                        <a:cxn ang="T13">
                          <a:pos x="T6" y="T7"/>
                        </a:cxn>
                        <a:cxn ang="T14">
                          <a:pos x="T8" y="T9"/>
                        </a:cxn>
                      </a:cxnLst>
                      <a:rect l="T15" t="T16" r="T17" b="T18"/>
                      <a:pathLst>
                        <a:path w="16" h="14">
                          <a:moveTo>
                            <a:pt x="14" y="0"/>
                          </a:moveTo>
                          <a:cubicBezTo>
                            <a:pt x="10" y="4"/>
                            <a:pt x="5" y="8"/>
                            <a:pt x="0" y="12"/>
                          </a:cubicBezTo>
                          <a:cubicBezTo>
                            <a:pt x="2" y="14"/>
                            <a:pt x="2" y="14"/>
                            <a:pt x="2" y="14"/>
                          </a:cubicBezTo>
                          <a:cubicBezTo>
                            <a:pt x="7" y="10"/>
                            <a:pt x="11" y="6"/>
                            <a:pt x="16" y="1"/>
                          </a:cubicBezTo>
                          <a:lnTo>
                            <a:pt x="1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2" name="Freeform 164"/>
                    <p:cNvSpPr>
                      <a:spLocks/>
                    </p:cNvSpPr>
                    <p:nvPr/>
                  </p:nvSpPr>
                  <p:spPr bwMode="auto">
                    <a:xfrm>
                      <a:off x="1102" y="2475"/>
                      <a:ext cx="12" cy="12"/>
                    </a:xfrm>
                    <a:custGeom>
                      <a:avLst/>
                      <a:gdLst>
                        <a:gd name="T0" fmla="*/ 24 w 5"/>
                        <a:gd name="T1" fmla="*/ 0 h 5"/>
                        <a:gd name="T2" fmla="*/ 0 w 5"/>
                        <a:gd name="T3" fmla="*/ 24 h 5"/>
                        <a:gd name="T4" fmla="*/ 12 w 5"/>
                        <a:gd name="T5" fmla="*/ 29 h 5"/>
                        <a:gd name="T6" fmla="*/ 29 w 5"/>
                        <a:gd name="T7" fmla="*/ 12 h 5"/>
                        <a:gd name="T8" fmla="*/ 24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cubicBezTo>
                            <a:pt x="3" y="2"/>
                            <a:pt x="1" y="3"/>
                            <a:pt x="0" y="4"/>
                          </a:cubicBezTo>
                          <a:cubicBezTo>
                            <a:pt x="2" y="5"/>
                            <a:pt x="2" y="5"/>
                            <a:pt x="2" y="5"/>
                          </a:cubicBezTo>
                          <a:cubicBezTo>
                            <a:pt x="3" y="4"/>
                            <a:pt x="4" y="3"/>
                            <a:pt x="5" y="2"/>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3" name="Freeform 165"/>
                    <p:cNvSpPr>
                      <a:spLocks/>
                    </p:cNvSpPr>
                    <p:nvPr/>
                  </p:nvSpPr>
                  <p:spPr bwMode="auto">
                    <a:xfrm>
                      <a:off x="1112" y="2432"/>
                      <a:ext cx="38" cy="48"/>
                    </a:xfrm>
                    <a:custGeom>
                      <a:avLst/>
                      <a:gdLst>
                        <a:gd name="T0" fmla="*/ 85 w 16"/>
                        <a:gd name="T1" fmla="*/ 0 h 20"/>
                        <a:gd name="T2" fmla="*/ 0 w 16"/>
                        <a:gd name="T3" fmla="*/ 103 h 20"/>
                        <a:gd name="T4" fmla="*/ 5 w 16"/>
                        <a:gd name="T5" fmla="*/ 115 h 20"/>
                        <a:gd name="T6" fmla="*/ 90 w 16"/>
                        <a:gd name="T7" fmla="*/ 5 h 20"/>
                        <a:gd name="T8" fmla="*/ 85 w 16"/>
                        <a:gd name="T9" fmla="*/ 0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15" y="0"/>
                          </a:moveTo>
                          <a:cubicBezTo>
                            <a:pt x="11" y="6"/>
                            <a:pt x="6" y="12"/>
                            <a:pt x="0" y="18"/>
                          </a:cubicBezTo>
                          <a:cubicBezTo>
                            <a:pt x="1" y="20"/>
                            <a:pt x="1" y="20"/>
                            <a:pt x="1" y="20"/>
                          </a:cubicBezTo>
                          <a:cubicBezTo>
                            <a:pt x="7" y="14"/>
                            <a:pt x="12" y="7"/>
                            <a:pt x="16" y="1"/>
                          </a:cubicBezTo>
                          <a:lnTo>
                            <a:pt x="1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4" name="Freeform 166"/>
                    <p:cNvSpPr>
                      <a:spLocks/>
                    </p:cNvSpPr>
                    <p:nvPr/>
                  </p:nvSpPr>
                  <p:spPr bwMode="auto">
                    <a:xfrm>
                      <a:off x="1116" y="2388"/>
                      <a:ext cx="24" cy="28"/>
                    </a:xfrm>
                    <a:custGeom>
                      <a:avLst/>
                      <a:gdLst>
                        <a:gd name="T0" fmla="*/ 12 w 10"/>
                        <a:gd name="T1" fmla="*/ 65 h 12"/>
                        <a:gd name="T2" fmla="*/ 58 w 10"/>
                        <a:gd name="T3" fmla="*/ 5 h 12"/>
                        <a:gd name="T4" fmla="*/ 53 w 10"/>
                        <a:gd name="T5" fmla="*/ 0 h 12"/>
                        <a:gd name="T6" fmla="*/ 0 w 10"/>
                        <a:gd name="T7" fmla="*/ 61 h 12"/>
                        <a:gd name="T8" fmla="*/ 12 w 10"/>
                        <a:gd name="T9" fmla="*/ 65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3" y="7"/>
                            <a:pt x="0" y="11"/>
                          </a:cubicBezTo>
                          <a:lnTo>
                            <a:pt x="2"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5" name="Freeform 167"/>
                    <p:cNvSpPr>
                      <a:spLocks/>
                    </p:cNvSpPr>
                    <p:nvPr/>
                  </p:nvSpPr>
                  <p:spPr bwMode="auto">
                    <a:xfrm>
                      <a:off x="1150" y="2324"/>
                      <a:ext cx="18" cy="45"/>
                    </a:xfrm>
                    <a:custGeom>
                      <a:avLst/>
                      <a:gdLst>
                        <a:gd name="T0" fmla="*/ 11 w 8"/>
                        <a:gd name="T1" fmla="*/ 107 h 19"/>
                        <a:gd name="T2" fmla="*/ 40 w 8"/>
                        <a:gd name="T3" fmla="*/ 0 h 19"/>
                        <a:gd name="T4" fmla="*/ 29 w 8"/>
                        <a:gd name="T5" fmla="*/ 0 h 19"/>
                        <a:gd name="T6" fmla="*/ 0 w 8"/>
                        <a:gd name="T7" fmla="*/ 102 h 19"/>
                        <a:gd name="T8" fmla="*/ 11 w 8"/>
                        <a:gd name="T9" fmla="*/ 107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2" y="19"/>
                          </a:moveTo>
                          <a:cubicBezTo>
                            <a:pt x="5" y="12"/>
                            <a:pt x="7" y="6"/>
                            <a:pt x="8" y="0"/>
                          </a:cubicBezTo>
                          <a:cubicBezTo>
                            <a:pt x="6" y="0"/>
                            <a:pt x="6" y="0"/>
                            <a:pt x="6" y="0"/>
                          </a:cubicBezTo>
                          <a:cubicBezTo>
                            <a:pt x="5" y="5"/>
                            <a:pt x="3" y="12"/>
                            <a:pt x="0" y="18"/>
                          </a:cubicBezTo>
                          <a:lnTo>
                            <a:pt x="2" y="1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6" name="Freeform 168"/>
                    <p:cNvSpPr>
                      <a:spLocks/>
                    </p:cNvSpPr>
                    <p:nvPr/>
                  </p:nvSpPr>
                  <p:spPr bwMode="auto">
                    <a:xfrm>
                      <a:off x="1138" y="2376"/>
                      <a:ext cx="9" cy="14"/>
                    </a:xfrm>
                    <a:custGeom>
                      <a:avLst/>
                      <a:gdLst>
                        <a:gd name="T0" fmla="*/ 16 w 4"/>
                        <a:gd name="T1" fmla="*/ 0 h 6"/>
                        <a:gd name="T2" fmla="*/ 0 w 4"/>
                        <a:gd name="T3" fmla="*/ 28 h 6"/>
                        <a:gd name="T4" fmla="*/ 5 w 4"/>
                        <a:gd name="T5" fmla="*/ 33 h 6"/>
                        <a:gd name="T6" fmla="*/ 20 w 4"/>
                        <a:gd name="T7" fmla="*/ 5 h 6"/>
                        <a:gd name="T8" fmla="*/ 16 w 4"/>
                        <a:gd name="T9" fmla="*/ 0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3" y="0"/>
                          </a:moveTo>
                          <a:cubicBezTo>
                            <a:pt x="2" y="2"/>
                            <a:pt x="1" y="3"/>
                            <a:pt x="0" y="5"/>
                          </a:cubicBezTo>
                          <a:cubicBezTo>
                            <a:pt x="1" y="6"/>
                            <a:pt x="1" y="6"/>
                            <a:pt x="1" y="6"/>
                          </a:cubicBezTo>
                          <a:cubicBezTo>
                            <a:pt x="2" y="4"/>
                            <a:pt x="3" y="3"/>
                            <a:pt x="4" y="1"/>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7" name="Freeform 169"/>
                    <p:cNvSpPr>
                      <a:spLocks/>
                    </p:cNvSpPr>
                    <p:nvPr/>
                  </p:nvSpPr>
                  <p:spPr bwMode="auto">
                    <a:xfrm>
                      <a:off x="1053" y="2470"/>
                      <a:ext cx="9" cy="10"/>
                    </a:xfrm>
                    <a:custGeom>
                      <a:avLst/>
                      <a:gdLst>
                        <a:gd name="T0" fmla="*/ 16 w 4"/>
                        <a:gd name="T1" fmla="*/ 0 h 4"/>
                        <a:gd name="T2" fmla="*/ 16 w 4"/>
                        <a:gd name="T3" fmla="*/ 0 h 4"/>
                        <a:gd name="T4" fmla="*/ 0 w 4"/>
                        <a:gd name="T5" fmla="*/ 12 h 4"/>
                        <a:gd name="T6" fmla="*/ 5 w 4"/>
                        <a:gd name="T7" fmla="*/ 25 h 4"/>
                        <a:gd name="T8" fmla="*/ 20 w 4"/>
                        <a:gd name="T9" fmla="*/ 12 h 4"/>
                        <a:gd name="T10" fmla="*/ 20 w 4"/>
                        <a:gd name="T11" fmla="*/ 7 h 4"/>
                        <a:gd name="T12" fmla="*/ 16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3" y="0"/>
                          </a:moveTo>
                          <a:cubicBezTo>
                            <a:pt x="3" y="0"/>
                            <a:pt x="3" y="0"/>
                            <a:pt x="3" y="0"/>
                          </a:cubicBezTo>
                          <a:cubicBezTo>
                            <a:pt x="2" y="1"/>
                            <a:pt x="1" y="2"/>
                            <a:pt x="0" y="2"/>
                          </a:cubicBezTo>
                          <a:cubicBezTo>
                            <a:pt x="1" y="4"/>
                            <a:pt x="1" y="4"/>
                            <a:pt x="1" y="4"/>
                          </a:cubicBezTo>
                          <a:cubicBezTo>
                            <a:pt x="2" y="3"/>
                            <a:pt x="3" y="2"/>
                            <a:pt x="4" y="2"/>
                          </a:cubicBezTo>
                          <a:cubicBezTo>
                            <a:pt x="4" y="1"/>
                            <a:pt x="4" y="1"/>
                            <a:pt x="4" y="1"/>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8" name="Freeform 170"/>
                    <p:cNvSpPr>
                      <a:spLocks/>
                    </p:cNvSpPr>
                    <p:nvPr/>
                  </p:nvSpPr>
                  <p:spPr bwMode="auto">
                    <a:xfrm>
                      <a:off x="1074" y="2414"/>
                      <a:ext cx="47" cy="47"/>
                    </a:xfrm>
                    <a:custGeom>
                      <a:avLst/>
                      <a:gdLst>
                        <a:gd name="T0" fmla="*/ 99 w 20"/>
                        <a:gd name="T1" fmla="*/ 0 h 20"/>
                        <a:gd name="T2" fmla="*/ 0 w 20"/>
                        <a:gd name="T3" fmla="*/ 106 h 20"/>
                        <a:gd name="T4" fmla="*/ 5 w 20"/>
                        <a:gd name="T5" fmla="*/ 110 h 20"/>
                        <a:gd name="T6" fmla="*/ 110 w 20"/>
                        <a:gd name="T7" fmla="*/ 5 h 20"/>
                        <a:gd name="T8" fmla="*/ 99 w 20"/>
                        <a:gd name="T9" fmla="*/ 0 h 20"/>
                        <a:gd name="T10" fmla="*/ 0 60000 65536"/>
                        <a:gd name="T11" fmla="*/ 0 60000 65536"/>
                        <a:gd name="T12" fmla="*/ 0 60000 65536"/>
                        <a:gd name="T13" fmla="*/ 0 60000 65536"/>
                        <a:gd name="T14" fmla="*/ 0 60000 65536"/>
                        <a:gd name="T15" fmla="*/ 0 w 20"/>
                        <a:gd name="T16" fmla="*/ 0 h 20"/>
                        <a:gd name="T17" fmla="*/ 20 w 20"/>
                        <a:gd name="T18" fmla="*/ 20 h 20"/>
                      </a:gdLst>
                      <a:ahLst/>
                      <a:cxnLst>
                        <a:cxn ang="T10">
                          <a:pos x="T0" y="T1"/>
                        </a:cxn>
                        <a:cxn ang="T11">
                          <a:pos x="T2" y="T3"/>
                        </a:cxn>
                        <a:cxn ang="T12">
                          <a:pos x="T4" y="T5"/>
                        </a:cxn>
                        <a:cxn ang="T13">
                          <a:pos x="T6" y="T7"/>
                        </a:cxn>
                        <a:cxn ang="T14">
                          <a:pos x="T8" y="T9"/>
                        </a:cxn>
                      </a:cxnLst>
                      <a:rect l="T15" t="T16" r="T17" b="T18"/>
                      <a:pathLst>
                        <a:path w="20" h="20">
                          <a:moveTo>
                            <a:pt x="18" y="0"/>
                          </a:moveTo>
                          <a:cubicBezTo>
                            <a:pt x="13" y="6"/>
                            <a:pt x="7" y="13"/>
                            <a:pt x="0" y="19"/>
                          </a:cubicBezTo>
                          <a:cubicBezTo>
                            <a:pt x="1" y="20"/>
                            <a:pt x="1" y="20"/>
                            <a:pt x="1" y="20"/>
                          </a:cubicBezTo>
                          <a:cubicBezTo>
                            <a:pt x="8" y="14"/>
                            <a:pt x="14" y="8"/>
                            <a:pt x="20" y="1"/>
                          </a:cubicBezTo>
                          <a:lnTo>
                            <a:pt x="1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49" name="Freeform 171"/>
                    <p:cNvSpPr>
                      <a:spLocks/>
                    </p:cNvSpPr>
                    <p:nvPr/>
                  </p:nvSpPr>
                  <p:spPr bwMode="auto">
                    <a:xfrm>
                      <a:off x="1164" y="2307"/>
                      <a:ext cx="7" cy="17"/>
                    </a:xfrm>
                    <a:custGeom>
                      <a:avLst/>
                      <a:gdLst>
                        <a:gd name="T0" fmla="*/ 5 w 3"/>
                        <a:gd name="T1" fmla="*/ 0 h 7"/>
                        <a:gd name="T2" fmla="*/ 0 w 3"/>
                        <a:gd name="T3" fmla="*/ 41 h 7"/>
                        <a:gd name="T4" fmla="*/ 12 w 3"/>
                        <a:gd name="T5" fmla="*/ 41 h 7"/>
                        <a:gd name="T6" fmla="*/ 16 w 3"/>
                        <a:gd name="T7" fmla="*/ 0 h 7"/>
                        <a:gd name="T8" fmla="*/ 5 w 3"/>
                        <a:gd name="T9" fmla="*/ 0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1" y="0"/>
                          </a:moveTo>
                          <a:cubicBezTo>
                            <a:pt x="1" y="3"/>
                            <a:pt x="1" y="5"/>
                            <a:pt x="0" y="7"/>
                          </a:cubicBezTo>
                          <a:cubicBezTo>
                            <a:pt x="2" y="7"/>
                            <a:pt x="2" y="7"/>
                            <a:pt x="2" y="7"/>
                          </a:cubicBezTo>
                          <a:cubicBezTo>
                            <a:pt x="3" y="5"/>
                            <a:pt x="3" y="3"/>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0" name="Freeform 172"/>
                    <p:cNvSpPr>
                      <a:spLocks/>
                    </p:cNvSpPr>
                    <p:nvPr/>
                  </p:nvSpPr>
                  <p:spPr bwMode="auto">
                    <a:xfrm>
                      <a:off x="1060" y="2458"/>
                      <a:ext cx="16" cy="15"/>
                    </a:xfrm>
                    <a:custGeom>
                      <a:avLst/>
                      <a:gdLst>
                        <a:gd name="T0" fmla="*/ 5 w 7"/>
                        <a:gd name="T1" fmla="*/ 37 h 6"/>
                        <a:gd name="T2" fmla="*/ 37 w 7"/>
                        <a:gd name="T3" fmla="*/ 8 h 6"/>
                        <a:gd name="T4" fmla="*/ 32 w 7"/>
                        <a:gd name="T5" fmla="*/ 0 h 6"/>
                        <a:gd name="T6" fmla="*/ 0 w 7"/>
                        <a:gd name="T7" fmla="*/ 32 h 6"/>
                        <a:gd name="T8" fmla="*/ 5 w 7"/>
                        <a:gd name="T9" fmla="*/ 37 h 6"/>
                        <a:gd name="T10" fmla="*/ 0 60000 65536"/>
                        <a:gd name="T11" fmla="*/ 0 60000 65536"/>
                        <a:gd name="T12" fmla="*/ 0 60000 65536"/>
                        <a:gd name="T13" fmla="*/ 0 60000 65536"/>
                        <a:gd name="T14" fmla="*/ 0 60000 65536"/>
                        <a:gd name="T15" fmla="*/ 0 w 7"/>
                        <a:gd name="T16" fmla="*/ 0 h 6"/>
                        <a:gd name="T17" fmla="*/ 7 w 7"/>
                        <a:gd name="T18" fmla="*/ 6 h 6"/>
                      </a:gdLst>
                      <a:ahLst/>
                      <a:cxnLst>
                        <a:cxn ang="T10">
                          <a:pos x="T0" y="T1"/>
                        </a:cxn>
                        <a:cxn ang="T11">
                          <a:pos x="T2" y="T3"/>
                        </a:cxn>
                        <a:cxn ang="T12">
                          <a:pos x="T4" y="T5"/>
                        </a:cxn>
                        <a:cxn ang="T13">
                          <a:pos x="T6" y="T7"/>
                        </a:cxn>
                        <a:cxn ang="T14">
                          <a:pos x="T8" y="T9"/>
                        </a:cxn>
                      </a:cxnLst>
                      <a:rect l="T15" t="T16" r="T17" b="T18"/>
                      <a:pathLst>
                        <a:path w="7" h="6">
                          <a:moveTo>
                            <a:pt x="1" y="6"/>
                          </a:moveTo>
                          <a:cubicBezTo>
                            <a:pt x="3" y="5"/>
                            <a:pt x="5" y="3"/>
                            <a:pt x="7" y="1"/>
                          </a:cubicBezTo>
                          <a:cubicBezTo>
                            <a:pt x="6" y="0"/>
                            <a:pt x="6" y="0"/>
                            <a:pt x="6" y="0"/>
                          </a:cubicBezTo>
                          <a:cubicBezTo>
                            <a:pt x="4" y="1"/>
                            <a:pt x="2" y="3"/>
                            <a:pt x="0" y="5"/>
                          </a:cubicBezTo>
                          <a:lnTo>
                            <a:pt x="1"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1" name="Freeform 173"/>
                    <p:cNvSpPr>
                      <a:spLocks/>
                    </p:cNvSpPr>
                    <p:nvPr/>
                  </p:nvSpPr>
                  <p:spPr bwMode="auto">
                    <a:xfrm>
                      <a:off x="1145" y="2366"/>
                      <a:ext cx="9" cy="12"/>
                    </a:xfrm>
                    <a:custGeom>
                      <a:avLst/>
                      <a:gdLst>
                        <a:gd name="T0" fmla="*/ 5 w 4"/>
                        <a:gd name="T1" fmla="*/ 29 h 5"/>
                        <a:gd name="T2" fmla="*/ 20 w 4"/>
                        <a:gd name="T3" fmla="*/ 5 h 5"/>
                        <a:gd name="T4" fmla="*/ 11 w 4"/>
                        <a:gd name="T5" fmla="*/ 0 h 5"/>
                        <a:gd name="T6" fmla="*/ 0 w 4"/>
                        <a:gd name="T7" fmla="*/ 24 h 5"/>
                        <a:gd name="T8" fmla="*/ 5 w 4"/>
                        <a:gd name="T9" fmla="*/ 2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1" y="5"/>
                          </a:moveTo>
                          <a:cubicBezTo>
                            <a:pt x="2" y="4"/>
                            <a:pt x="3" y="3"/>
                            <a:pt x="4" y="1"/>
                          </a:cubicBezTo>
                          <a:cubicBezTo>
                            <a:pt x="2" y="0"/>
                            <a:pt x="2" y="0"/>
                            <a:pt x="2" y="0"/>
                          </a:cubicBezTo>
                          <a:cubicBezTo>
                            <a:pt x="1" y="2"/>
                            <a:pt x="0" y="3"/>
                            <a:pt x="0" y="4"/>
                          </a:cubicBezTo>
                          <a:lnTo>
                            <a:pt x="1"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2" name="Freeform 174"/>
                    <p:cNvSpPr>
                      <a:spLocks/>
                    </p:cNvSpPr>
                    <p:nvPr/>
                  </p:nvSpPr>
                  <p:spPr bwMode="auto">
                    <a:xfrm>
                      <a:off x="1147" y="2432"/>
                      <a:ext cx="5" cy="5"/>
                    </a:xfrm>
                    <a:custGeom>
                      <a:avLst/>
                      <a:gdLst>
                        <a:gd name="T0" fmla="*/ 0 w 2"/>
                        <a:gd name="T1" fmla="*/ 0 h 2"/>
                        <a:gd name="T2" fmla="*/ 0 w 2"/>
                        <a:gd name="T3" fmla="*/ 12 h 2"/>
                        <a:gd name="T4" fmla="*/ 12 w 2"/>
                        <a:gd name="T5" fmla="*/ 12 h 2"/>
                        <a:gd name="T6" fmla="*/ 12 w 2"/>
                        <a:gd name="T7" fmla="*/ 0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1"/>
                            <a:pt x="0" y="2"/>
                            <a:pt x="0" y="2"/>
                          </a:cubicBezTo>
                          <a:cubicBezTo>
                            <a:pt x="2" y="2"/>
                            <a:pt x="2" y="2"/>
                            <a:pt x="2" y="2"/>
                          </a:cubicBezTo>
                          <a:cubicBezTo>
                            <a:pt x="2" y="1"/>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3" name="Freeform 175"/>
                    <p:cNvSpPr>
                      <a:spLocks/>
                    </p:cNvSpPr>
                    <p:nvPr/>
                  </p:nvSpPr>
                  <p:spPr bwMode="auto">
                    <a:xfrm>
                      <a:off x="1114" y="2343"/>
                      <a:ext cx="12" cy="14"/>
                    </a:xfrm>
                    <a:custGeom>
                      <a:avLst/>
                      <a:gdLst>
                        <a:gd name="T0" fmla="*/ 0 w 5"/>
                        <a:gd name="T1" fmla="*/ 5 h 6"/>
                        <a:gd name="T2" fmla="*/ 17 w 5"/>
                        <a:gd name="T3" fmla="*/ 33 h 6"/>
                        <a:gd name="T4" fmla="*/ 29 w 5"/>
                        <a:gd name="T5" fmla="*/ 28 h 6"/>
                        <a:gd name="T6" fmla="*/ 12 w 5"/>
                        <a:gd name="T7" fmla="*/ 0 h 6"/>
                        <a:gd name="T8" fmla="*/ 0 w 5"/>
                        <a:gd name="T9" fmla="*/ 5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0" y="1"/>
                          </a:moveTo>
                          <a:cubicBezTo>
                            <a:pt x="1" y="3"/>
                            <a:pt x="2" y="4"/>
                            <a:pt x="3" y="6"/>
                          </a:cubicBezTo>
                          <a:cubicBezTo>
                            <a:pt x="5" y="5"/>
                            <a:pt x="5" y="5"/>
                            <a:pt x="5" y="5"/>
                          </a:cubicBezTo>
                          <a:cubicBezTo>
                            <a:pt x="4" y="3"/>
                            <a:pt x="3" y="2"/>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4" name="Freeform 176"/>
                    <p:cNvSpPr>
                      <a:spLocks/>
                    </p:cNvSpPr>
                    <p:nvPr/>
                  </p:nvSpPr>
                  <p:spPr bwMode="auto">
                    <a:xfrm>
                      <a:off x="1147" y="2437"/>
                      <a:ext cx="7" cy="29"/>
                    </a:xfrm>
                    <a:custGeom>
                      <a:avLst/>
                      <a:gdLst>
                        <a:gd name="T0" fmla="*/ 12 w 3"/>
                        <a:gd name="T1" fmla="*/ 70 h 12"/>
                        <a:gd name="T2" fmla="*/ 12 w 3"/>
                        <a:gd name="T3" fmla="*/ 0 h 12"/>
                        <a:gd name="T4" fmla="*/ 0 w 3"/>
                        <a:gd name="T5" fmla="*/ 0 h 12"/>
                        <a:gd name="T6" fmla="*/ 0 w 3"/>
                        <a:gd name="T7" fmla="*/ 70 h 12"/>
                        <a:gd name="T8" fmla="*/ 12 w 3"/>
                        <a:gd name="T9" fmla="*/ 7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2" y="12"/>
                          </a:moveTo>
                          <a:cubicBezTo>
                            <a:pt x="3" y="8"/>
                            <a:pt x="3" y="4"/>
                            <a:pt x="2" y="0"/>
                          </a:cubicBezTo>
                          <a:cubicBezTo>
                            <a:pt x="0" y="0"/>
                            <a:pt x="0" y="0"/>
                            <a:pt x="0" y="0"/>
                          </a:cubicBezTo>
                          <a:cubicBezTo>
                            <a:pt x="1" y="4"/>
                            <a:pt x="1" y="8"/>
                            <a:pt x="0" y="12"/>
                          </a:cubicBezTo>
                          <a:lnTo>
                            <a:pt x="2"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5" name="Freeform 177"/>
                    <p:cNvSpPr>
                      <a:spLocks/>
                    </p:cNvSpPr>
                    <p:nvPr/>
                  </p:nvSpPr>
                  <p:spPr bwMode="auto">
                    <a:xfrm>
                      <a:off x="1140" y="2397"/>
                      <a:ext cx="12" cy="35"/>
                    </a:xfrm>
                    <a:custGeom>
                      <a:avLst/>
                      <a:gdLst>
                        <a:gd name="T0" fmla="*/ 0 w 5"/>
                        <a:gd name="T1" fmla="*/ 5 h 15"/>
                        <a:gd name="T2" fmla="*/ 17 w 5"/>
                        <a:gd name="T3" fmla="*/ 82 h 15"/>
                        <a:gd name="T4" fmla="*/ 29 w 5"/>
                        <a:gd name="T5" fmla="*/ 82 h 15"/>
                        <a:gd name="T6" fmla="*/ 12 w 5"/>
                        <a:gd name="T7" fmla="*/ 0 h 15"/>
                        <a:gd name="T8" fmla="*/ 0 w 5"/>
                        <a:gd name="T9" fmla="*/ 5 h 15"/>
                        <a:gd name="T10" fmla="*/ 0 60000 65536"/>
                        <a:gd name="T11" fmla="*/ 0 60000 65536"/>
                        <a:gd name="T12" fmla="*/ 0 60000 65536"/>
                        <a:gd name="T13" fmla="*/ 0 60000 65536"/>
                        <a:gd name="T14" fmla="*/ 0 60000 65536"/>
                        <a:gd name="T15" fmla="*/ 0 w 5"/>
                        <a:gd name="T16" fmla="*/ 0 h 15"/>
                        <a:gd name="T17" fmla="*/ 5 w 5"/>
                        <a:gd name="T18" fmla="*/ 15 h 15"/>
                      </a:gdLst>
                      <a:ahLst/>
                      <a:cxnLst>
                        <a:cxn ang="T10">
                          <a:pos x="T0" y="T1"/>
                        </a:cxn>
                        <a:cxn ang="T11">
                          <a:pos x="T2" y="T3"/>
                        </a:cxn>
                        <a:cxn ang="T12">
                          <a:pos x="T4" y="T5"/>
                        </a:cxn>
                        <a:cxn ang="T13">
                          <a:pos x="T6" y="T7"/>
                        </a:cxn>
                        <a:cxn ang="T14">
                          <a:pos x="T8" y="T9"/>
                        </a:cxn>
                      </a:cxnLst>
                      <a:rect l="T15" t="T16" r="T17" b="T18"/>
                      <a:pathLst>
                        <a:path w="5" h="15">
                          <a:moveTo>
                            <a:pt x="0" y="1"/>
                          </a:moveTo>
                          <a:cubicBezTo>
                            <a:pt x="1" y="6"/>
                            <a:pt x="2" y="10"/>
                            <a:pt x="3" y="15"/>
                          </a:cubicBezTo>
                          <a:cubicBezTo>
                            <a:pt x="5" y="15"/>
                            <a:pt x="5" y="15"/>
                            <a:pt x="5" y="15"/>
                          </a:cubicBezTo>
                          <a:cubicBezTo>
                            <a:pt x="4" y="10"/>
                            <a:pt x="3" y="5"/>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6" name="Freeform 178"/>
                    <p:cNvSpPr>
                      <a:spLocks/>
                    </p:cNvSpPr>
                    <p:nvPr/>
                  </p:nvSpPr>
                  <p:spPr bwMode="auto">
                    <a:xfrm>
                      <a:off x="1121" y="2354"/>
                      <a:ext cx="19" cy="36"/>
                    </a:xfrm>
                    <a:custGeom>
                      <a:avLst/>
                      <a:gdLst>
                        <a:gd name="T0" fmla="*/ 45 w 8"/>
                        <a:gd name="T1" fmla="*/ 82 h 15"/>
                        <a:gd name="T2" fmla="*/ 12 w 8"/>
                        <a:gd name="T3" fmla="*/ 0 h 15"/>
                        <a:gd name="T4" fmla="*/ 0 w 8"/>
                        <a:gd name="T5" fmla="*/ 5 h 15"/>
                        <a:gd name="T6" fmla="*/ 33 w 8"/>
                        <a:gd name="T7" fmla="*/ 86 h 15"/>
                        <a:gd name="T8" fmla="*/ 45 w 8"/>
                        <a:gd name="T9" fmla="*/ 82 h 15"/>
                        <a:gd name="T10" fmla="*/ 0 60000 65536"/>
                        <a:gd name="T11" fmla="*/ 0 60000 65536"/>
                        <a:gd name="T12" fmla="*/ 0 60000 65536"/>
                        <a:gd name="T13" fmla="*/ 0 60000 65536"/>
                        <a:gd name="T14" fmla="*/ 0 60000 65536"/>
                        <a:gd name="T15" fmla="*/ 0 w 8"/>
                        <a:gd name="T16" fmla="*/ 0 h 15"/>
                        <a:gd name="T17" fmla="*/ 8 w 8"/>
                        <a:gd name="T18" fmla="*/ 15 h 15"/>
                      </a:gdLst>
                      <a:ahLst/>
                      <a:cxnLst>
                        <a:cxn ang="T10">
                          <a:pos x="T0" y="T1"/>
                        </a:cxn>
                        <a:cxn ang="T11">
                          <a:pos x="T2" y="T3"/>
                        </a:cxn>
                        <a:cxn ang="T12">
                          <a:pos x="T4" y="T5"/>
                        </a:cxn>
                        <a:cxn ang="T13">
                          <a:pos x="T6" y="T7"/>
                        </a:cxn>
                        <a:cxn ang="T14">
                          <a:pos x="T8" y="T9"/>
                        </a:cxn>
                      </a:cxnLst>
                      <a:rect l="T15" t="T16" r="T17" b="T18"/>
                      <a:pathLst>
                        <a:path w="8" h="15">
                          <a:moveTo>
                            <a:pt x="8" y="14"/>
                          </a:moveTo>
                          <a:cubicBezTo>
                            <a:pt x="7" y="10"/>
                            <a:pt x="4" y="5"/>
                            <a:pt x="2" y="0"/>
                          </a:cubicBezTo>
                          <a:cubicBezTo>
                            <a:pt x="0" y="1"/>
                            <a:pt x="0" y="1"/>
                            <a:pt x="0" y="1"/>
                          </a:cubicBezTo>
                          <a:cubicBezTo>
                            <a:pt x="3" y="6"/>
                            <a:pt x="5" y="10"/>
                            <a:pt x="6" y="15"/>
                          </a:cubicBezTo>
                          <a:lnTo>
                            <a:pt x="8" y="1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7" name="Freeform 179"/>
                    <p:cNvSpPr>
                      <a:spLocks/>
                    </p:cNvSpPr>
                    <p:nvPr/>
                  </p:nvSpPr>
                  <p:spPr bwMode="auto">
                    <a:xfrm>
                      <a:off x="1147" y="2473"/>
                      <a:ext cx="5" cy="2"/>
                    </a:xfrm>
                    <a:custGeom>
                      <a:avLst/>
                      <a:gdLst>
                        <a:gd name="T0" fmla="*/ 7 w 2"/>
                        <a:gd name="T1" fmla="*/ 4 h 1"/>
                        <a:gd name="T2" fmla="*/ 12 w 2"/>
                        <a:gd name="T3" fmla="*/ 4 h 1"/>
                        <a:gd name="T4" fmla="*/ 12 w 2"/>
                        <a:gd name="T5" fmla="*/ 0 h 1"/>
                        <a:gd name="T6" fmla="*/ 0 w 2"/>
                        <a:gd name="T7" fmla="*/ 0 h 1"/>
                        <a:gd name="T8" fmla="*/ 0 w 2"/>
                        <a:gd name="T9" fmla="*/ 0 h 1"/>
                        <a:gd name="T10" fmla="*/ 0 w 2"/>
                        <a:gd name="T11" fmla="*/ 0 h 1"/>
                        <a:gd name="T12" fmla="*/ 7 w 2"/>
                        <a:gd name="T13" fmla="*/ 4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1"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lnTo>
                            <a:pt x="1"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8" name="Freeform 180"/>
                    <p:cNvSpPr>
                      <a:spLocks/>
                    </p:cNvSpPr>
                    <p:nvPr/>
                  </p:nvSpPr>
                  <p:spPr bwMode="auto">
                    <a:xfrm>
                      <a:off x="1147" y="2466"/>
                      <a:ext cx="5" cy="7"/>
                    </a:xfrm>
                    <a:custGeom>
                      <a:avLst/>
                      <a:gdLst>
                        <a:gd name="T0" fmla="*/ 0 w 2"/>
                        <a:gd name="T1" fmla="*/ 0 h 3"/>
                        <a:gd name="T2" fmla="*/ 0 w 2"/>
                        <a:gd name="T3" fmla="*/ 16 h 3"/>
                        <a:gd name="T4" fmla="*/ 12 w 2"/>
                        <a:gd name="T5" fmla="*/ 16 h 3"/>
                        <a:gd name="T6" fmla="*/ 12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59" name="Freeform 181"/>
                    <p:cNvSpPr>
                      <a:spLocks/>
                    </p:cNvSpPr>
                    <p:nvPr/>
                  </p:nvSpPr>
                  <p:spPr bwMode="auto">
                    <a:xfrm>
                      <a:off x="1135" y="2388"/>
                      <a:ext cx="10" cy="11"/>
                    </a:xfrm>
                    <a:custGeom>
                      <a:avLst/>
                      <a:gdLst>
                        <a:gd name="T0" fmla="*/ 25 w 4"/>
                        <a:gd name="T1" fmla="*/ 20 h 5"/>
                        <a:gd name="T2" fmla="*/ 12 w 4"/>
                        <a:gd name="T3" fmla="*/ 0 h 5"/>
                        <a:gd name="T4" fmla="*/ 0 w 4"/>
                        <a:gd name="T5" fmla="*/ 4 h 5"/>
                        <a:gd name="T6" fmla="*/ 12 w 4"/>
                        <a:gd name="T7" fmla="*/ 24 h 5"/>
                        <a:gd name="T8" fmla="*/ 25 w 4"/>
                        <a:gd name="T9" fmla="*/ 2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3" y="3"/>
                            <a:pt x="3" y="1"/>
                            <a:pt x="2" y="0"/>
                          </a:cubicBezTo>
                          <a:cubicBezTo>
                            <a:pt x="0" y="1"/>
                            <a:pt x="0" y="1"/>
                            <a:pt x="0" y="1"/>
                          </a:cubicBezTo>
                          <a:cubicBezTo>
                            <a:pt x="1" y="2"/>
                            <a:pt x="1" y="3"/>
                            <a:pt x="2" y="5"/>
                          </a:cubicBezTo>
                          <a:lnTo>
                            <a:pt x="4"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0" name="Freeform 182"/>
                    <p:cNvSpPr>
                      <a:spLocks/>
                    </p:cNvSpPr>
                    <p:nvPr/>
                  </p:nvSpPr>
                  <p:spPr bwMode="auto">
                    <a:xfrm>
                      <a:off x="1145" y="2260"/>
                      <a:ext cx="26" cy="50"/>
                    </a:xfrm>
                    <a:custGeom>
                      <a:avLst/>
                      <a:gdLst>
                        <a:gd name="T0" fmla="*/ 0 w 11"/>
                        <a:gd name="T1" fmla="*/ 5 h 21"/>
                        <a:gd name="T2" fmla="*/ 50 w 11"/>
                        <a:gd name="T3" fmla="*/ 119 h 21"/>
                        <a:gd name="T4" fmla="*/ 61 w 11"/>
                        <a:gd name="T5" fmla="*/ 114 h 21"/>
                        <a:gd name="T6" fmla="*/ 12 w 11"/>
                        <a:gd name="T7" fmla="*/ 0 h 21"/>
                        <a:gd name="T8" fmla="*/ 0 w 11"/>
                        <a:gd name="T9" fmla="*/ 5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0" y="1"/>
                          </a:moveTo>
                          <a:cubicBezTo>
                            <a:pt x="4" y="7"/>
                            <a:pt x="7" y="14"/>
                            <a:pt x="9" y="21"/>
                          </a:cubicBezTo>
                          <a:cubicBezTo>
                            <a:pt x="11" y="20"/>
                            <a:pt x="11" y="20"/>
                            <a:pt x="11" y="20"/>
                          </a:cubicBezTo>
                          <a:cubicBezTo>
                            <a:pt x="9" y="13"/>
                            <a:pt x="6" y="6"/>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1" name="Freeform 183"/>
                    <p:cNvSpPr>
                      <a:spLocks/>
                    </p:cNvSpPr>
                    <p:nvPr/>
                  </p:nvSpPr>
                  <p:spPr bwMode="auto">
                    <a:xfrm>
                      <a:off x="1166" y="2307"/>
                      <a:ext cx="12" cy="40"/>
                    </a:xfrm>
                    <a:custGeom>
                      <a:avLst/>
                      <a:gdLst>
                        <a:gd name="T0" fmla="*/ 0 w 5"/>
                        <a:gd name="T1" fmla="*/ 5 h 17"/>
                        <a:gd name="T2" fmla="*/ 17 w 5"/>
                        <a:gd name="T3" fmla="*/ 94 h 17"/>
                        <a:gd name="T4" fmla="*/ 29 w 5"/>
                        <a:gd name="T5" fmla="*/ 94 h 17"/>
                        <a:gd name="T6" fmla="*/ 12 w 5"/>
                        <a:gd name="T7" fmla="*/ 0 h 17"/>
                        <a:gd name="T8" fmla="*/ 0 w 5"/>
                        <a:gd name="T9" fmla="*/ 5 h 17"/>
                        <a:gd name="T10" fmla="*/ 0 60000 65536"/>
                        <a:gd name="T11" fmla="*/ 0 60000 65536"/>
                        <a:gd name="T12" fmla="*/ 0 60000 65536"/>
                        <a:gd name="T13" fmla="*/ 0 60000 65536"/>
                        <a:gd name="T14" fmla="*/ 0 60000 65536"/>
                        <a:gd name="T15" fmla="*/ 0 w 5"/>
                        <a:gd name="T16" fmla="*/ 0 h 17"/>
                        <a:gd name="T17" fmla="*/ 5 w 5"/>
                        <a:gd name="T18" fmla="*/ 17 h 17"/>
                      </a:gdLst>
                      <a:ahLst/>
                      <a:cxnLst>
                        <a:cxn ang="T10">
                          <a:pos x="T0" y="T1"/>
                        </a:cxn>
                        <a:cxn ang="T11">
                          <a:pos x="T2" y="T3"/>
                        </a:cxn>
                        <a:cxn ang="T12">
                          <a:pos x="T4" y="T5"/>
                        </a:cxn>
                        <a:cxn ang="T13">
                          <a:pos x="T6" y="T7"/>
                        </a:cxn>
                        <a:cxn ang="T14">
                          <a:pos x="T8" y="T9"/>
                        </a:cxn>
                      </a:cxnLst>
                      <a:rect l="T15" t="T16" r="T17" b="T18"/>
                      <a:pathLst>
                        <a:path w="5" h="17">
                          <a:moveTo>
                            <a:pt x="0" y="1"/>
                          </a:moveTo>
                          <a:cubicBezTo>
                            <a:pt x="2" y="6"/>
                            <a:pt x="3" y="12"/>
                            <a:pt x="3" y="17"/>
                          </a:cubicBezTo>
                          <a:cubicBezTo>
                            <a:pt x="5" y="17"/>
                            <a:pt x="5" y="17"/>
                            <a:pt x="5" y="17"/>
                          </a:cubicBezTo>
                          <a:cubicBezTo>
                            <a:pt x="5" y="11"/>
                            <a:pt x="4" y="6"/>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2" name="Freeform 184"/>
                    <p:cNvSpPr>
                      <a:spLocks/>
                    </p:cNvSpPr>
                    <p:nvPr/>
                  </p:nvSpPr>
                  <p:spPr bwMode="auto">
                    <a:xfrm>
                      <a:off x="1171" y="2359"/>
                      <a:ext cx="9" cy="50"/>
                    </a:xfrm>
                    <a:custGeom>
                      <a:avLst/>
                      <a:gdLst>
                        <a:gd name="T0" fmla="*/ 11 w 4"/>
                        <a:gd name="T1" fmla="*/ 119 h 21"/>
                        <a:gd name="T2" fmla="*/ 20 w 4"/>
                        <a:gd name="T3" fmla="*/ 0 h 21"/>
                        <a:gd name="T4" fmla="*/ 11 w 4"/>
                        <a:gd name="T5" fmla="*/ 0 h 21"/>
                        <a:gd name="T6" fmla="*/ 0 w 4"/>
                        <a:gd name="T7" fmla="*/ 119 h 21"/>
                        <a:gd name="T8" fmla="*/ 11 w 4"/>
                        <a:gd name="T9" fmla="*/ 119 h 21"/>
                        <a:gd name="T10" fmla="*/ 0 60000 65536"/>
                        <a:gd name="T11" fmla="*/ 0 60000 65536"/>
                        <a:gd name="T12" fmla="*/ 0 60000 65536"/>
                        <a:gd name="T13" fmla="*/ 0 60000 65536"/>
                        <a:gd name="T14" fmla="*/ 0 60000 65536"/>
                        <a:gd name="T15" fmla="*/ 0 w 4"/>
                        <a:gd name="T16" fmla="*/ 0 h 21"/>
                        <a:gd name="T17" fmla="*/ 4 w 4"/>
                        <a:gd name="T18" fmla="*/ 21 h 21"/>
                      </a:gdLst>
                      <a:ahLst/>
                      <a:cxnLst>
                        <a:cxn ang="T10">
                          <a:pos x="T0" y="T1"/>
                        </a:cxn>
                        <a:cxn ang="T11">
                          <a:pos x="T2" y="T3"/>
                        </a:cxn>
                        <a:cxn ang="T12">
                          <a:pos x="T4" y="T5"/>
                        </a:cxn>
                        <a:cxn ang="T13">
                          <a:pos x="T6" y="T7"/>
                        </a:cxn>
                        <a:cxn ang="T14">
                          <a:pos x="T8" y="T9"/>
                        </a:cxn>
                      </a:cxnLst>
                      <a:rect l="T15" t="T16" r="T17" b="T18"/>
                      <a:pathLst>
                        <a:path w="4" h="21">
                          <a:moveTo>
                            <a:pt x="2" y="21"/>
                          </a:moveTo>
                          <a:cubicBezTo>
                            <a:pt x="3" y="14"/>
                            <a:pt x="4" y="7"/>
                            <a:pt x="4" y="0"/>
                          </a:cubicBezTo>
                          <a:cubicBezTo>
                            <a:pt x="2" y="0"/>
                            <a:pt x="2" y="0"/>
                            <a:pt x="2" y="0"/>
                          </a:cubicBezTo>
                          <a:cubicBezTo>
                            <a:pt x="2" y="7"/>
                            <a:pt x="1" y="14"/>
                            <a:pt x="0" y="21"/>
                          </a:cubicBezTo>
                          <a:lnTo>
                            <a:pt x="2" y="2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3" name="Freeform 185"/>
                    <p:cNvSpPr>
                      <a:spLocks/>
                    </p:cNvSpPr>
                    <p:nvPr/>
                  </p:nvSpPr>
                  <p:spPr bwMode="auto">
                    <a:xfrm>
                      <a:off x="1173" y="2347"/>
                      <a:ext cx="7" cy="12"/>
                    </a:xfrm>
                    <a:custGeom>
                      <a:avLst/>
                      <a:gdLst>
                        <a:gd name="T0" fmla="*/ 16 w 3"/>
                        <a:gd name="T1" fmla="*/ 29 h 5"/>
                        <a:gd name="T2" fmla="*/ 12 w 3"/>
                        <a:gd name="T3" fmla="*/ 0 h 5"/>
                        <a:gd name="T4" fmla="*/ 0 w 3"/>
                        <a:gd name="T5" fmla="*/ 0 h 5"/>
                        <a:gd name="T6" fmla="*/ 5 w 3"/>
                        <a:gd name="T7" fmla="*/ 29 h 5"/>
                        <a:gd name="T8" fmla="*/ 16 w 3"/>
                        <a:gd name="T9" fmla="*/ 29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5"/>
                          </a:moveTo>
                          <a:cubicBezTo>
                            <a:pt x="3" y="3"/>
                            <a:pt x="3" y="2"/>
                            <a:pt x="2" y="0"/>
                          </a:cubicBezTo>
                          <a:cubicBezTo>
                            <a:pt x="0" y="0"/>
                            <a:pt x="0" y="0"/>
                            <a:pt x="0" y="0"/>
                          </a:cubicBezTo>
                          <a:cubicBezTo>
                            <a:pt x="1" y="2"/>
                            <a:pt x="1" y="3"/>
                            <a:pt x="1" y="5"/>
                          </a:cubicBezTo>
                          <a:lnTo>
                            <a:pt x="3"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4" name="Freeform 186"/>
                    <p:cNvSpPr>
                      <a:spLocks/>
                    </p:cNvSpPr>
                    <p:nvPr/>
                  </p:nvSpPr>
                  <p:spPr bwMode="auto">
                    <a:xfrm>
                      <a:off x="776" y="2593"/>
                      <a:ext cx="7" cy="7"/>
                    </a:xfrm>
                    <a:custGeom>
                      <a:avLst/>
                      <a:gdLst>
                        <a:gd name="T0" fmla="*/ 0 w 3"/>
                        <a:gd name="T1" fmla="*/ 12 h 3"/>
                        <a:gd name="T2" fmla="*/ 12 w 3"/>
                        <a:gd name="T3" fmla="*/ 16 h 3"/>
                        <a:gd name="T4" fmla="*/ 12 w 3"/>
                        <a:gd name="T5" fmla="*/ 16 h 3"/>
                        <a:gd name="T6" fmla="*/ 16 w 3"/>
                        <a:gd name="T7" fmla="*/ 5 h 3"/>
                        <a:gd name="T8" fmla="*/ 12 w 3"/>
                        <a:gd name="T9" fmla="*/ 5 h 3"/>
                        <a:gd name="T10" fmla="*/ 5 w 3"/>
                        <a:gd name="T11" fmla="*/ 0 h 3"/>
                        <a:gd name="T12" fmla="*/ 0 w 3"/>
                        <a:gd name="T13" fmla="*/ 1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cubicBezTo>
                            <a:pt x="1" y="2"/>
                            <a:pt x="1" y="2"/>
                            <a:pt x="2" y="3"/>
                          </a:cubicBezTo>
                          <a:cubicBezTo>
                            <a:pt x="2" y="3"/>
                            <a:pt x="2" y="3"/>
                            <a:pt x="2" y="3"/>
                          </a:cubicBezTo>
                          <a:cubicBezTo>
                            <a:pt x="3" y="1"/>
                            <a:pt x="3" y="1"/>
                            <a:pt x="3" y="1"/>
                          </a:cubicBezTo>
                          <a:cubicBezTo>
                            <a:pt x="2" y="1"/>
                            <a:pt x="2" y="1"/>
                            <a:pt x="2" y="1"/>
                          </a:cubicBezTo>
                          <a:cubicBezTo>
                            <a:pt x="2" y="1"/>
                            <a:pt x="2"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5" name="Freeform 187"/>
                    <p:cNvSpPr>
                      <a:spLocks/>
                    </p:cNvSpPr>
                    <p:nvPr/>
                  </p:nvSpPr>
                  <p:spPr bwMode="auto">
                    <a:xfrm>
                      <a:off x="741" y="2567"/>
                      <a:ext cx="38" cy="31"/>
                    </a:xfrm>
                    <a:custGeom>
                      <a:avLst/>
                      <a:gdLst>
                        <a:gd name="T0" fmla="*/ 0 w 16"/>
                        <a:gd name="T1" fmla="*/ 5 h 13"/>
                        <a:gd name="T2" fmla="*/ 85 w 16"/>
                        <a:gd name="T3" fmla="*/ 74 h 13"/>
                        <a:gd name="T4" fmla="*/ 90 w 16"/>
                        <a:gd name="T5" fmla="*/ 62 h 13"/>
                        <a:gd name="T6" fmla="*/ 5 w 16"/>
                        <a:gd name="T7" fmla="*/ 0 h 13"/>
                        <a:gd name="T8" fmla="*/ 0 w 16"/>
                        <a:gd name="T9" fmla="*/ 5 h 13"/>
                        <a:gd name="T10" fmla="*/ 0 60000 65536"/>
                        <a:gd name="T11" fmla="*/ 0 60000 65536"/>
                        <a:gd name="T12" fmla="*/ 0 60000 65536"/>
                        <a:gd name="T13" fmla="*/ 0 60000 65536"/>
                        <a:gd name="T14" fmla="*/ 0 60000 65536"/>
                        <a:gd name="T15" fmla="*/ 0 w 16"/>
                        <a:gd name="T16" fmla="*/ 0 h 13"/>
                        <a:gd name="T17" fmla="*/ 16 w 16"/>
                        <a:gd name="T18" fmla="*/ 13 h 13"/>
                      </a:gdLst>
                      <a:ahLst/>
                      <a:cxnLst>
                        <a:cxn ang="T10">
                          <a:pos x="T0" y="T1"/>
                        </a:cxn>
                        <a:cxn ang="T11">
                          <a:pos x="T2" y="T3"/>
                        </a:cxn>
                        <a:cxn ang="T12">
                          <a:pos x="T4" y="T5"/>
                        </a:cxn>
                        <a:cxn ang="T13">
                          <a:pos x="T6" y="T7"/>
                        </a:cxn>
                        <a:cxn ang="T14">
                          <a:pos x="T8" y="T9"/>
                        </a:cxn>
                      </a:cxnLst>
                      <a:rect l="T15" t="T16" r="T17" b="T18"/>
                      <a:pathLst>
                        <a:path w="16" h="13">
                          <a:moveTo>
                            <a:pt x="0" y="1"/>
                          </a:moveTo>
                          <a:cubicBezTo>
                            <a:pt x="4" y="6"/>
                            <a:pt x="10" y="10"/>
                            <a:pt x="15" y="13"/>
                          </a:cubicBezTo>
                          <a:cubicBezTo>
                            <a:pt x="16" y="11"/>
                            <a:pt x="16" y="11"/>
                            <a:pt x="16" y="11"/>
                          </a:cubicBezTo>
                          <a:cubicBezTo>
                            <a:pt x="11" y="8"/>
                            <a:pt x="6" y="4"/>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6" name="Freeform 188"/>
                    <p:cNvSpPr>
                      <a:spLocks/>
                    </p:cNvSpPr>
                    <p:nvPr/>
                  </p:nvSpPr>
                  <p:spPr bwMode="auto">
                    <a:xfrm>
                      <a:off x="781" y="2596"/>
                      <a:ext cx="5" cy="4"/>
                    </a:xfrm>
                    <a:custGeom>
                      <a:avLst/>
                      <a:gdLst>
                        <a:gd name="T0" fmla="*/ 0 w 2"/>
                        <a:gd name="T1" fmla="*/ 8 h 2"/>
                        <a:gd name="T2" fmla="*/ 7 w 2"/>
                        <a:gd name="T3" fmla="*/ 8 h 2"/>
                        <a:gd name="T4" fmla="*/ 7 w 2"/>
                        <a:gd name="T5" fmla="*/ 8 h 2"/>
                        <a:gd name="T6" fmla="*/ 12 w 2"/>
                        <a:gd name="T7" fmla="*/ 4 h 2"/>
                        <a:gd name="T8" fmla="*/ 12 w 2"/>
                        <a:gd name="T9" fmla="*/ 0 h 2"/>
                        <a:gd name="T10" fmla="*/ 7 w 2"/>
                        <a:gd name="T11" fmla="*/ 0 h 2"/>
                        <a:gd name="T12" fmla="*/ 0 w 2"/>
                        <a:gd name="T13" fmla="*/ 8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1" y="2"/>
                            <a:pt x="1" y="2"/>
                            <a:pt x="1" y="2"/>
                          </a:cubicBezTo>
                          <a:cubicBezTo>
                            <a:pt x="1" y="2"/>
                            <a:pt x="1" y="2"/>
                            <a:pt x="1" y="2"/>
                          </a:cubicBezTo>
                          <a:cubicBezTo>
                            <a:pt x="2" y="1"/>
                            <a:pt x="2" y="1"/>
                            <a:pt x="2" y="1"/>
                          </a:cubicBezTo>
                          <a:cubicBezTo>
                            <a:pt x="2" y="1"/>
                            <a:pt x="2" y="0"/>
                            <a:pt x="2"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7" name="Freeform 189"/>
                    <p:cNvSpPr>
                      <a:spLocks/>
                    </p:cNvSpPr>
                    <p:nvPr/>
                  </p:nvSpPr>
                  <p:spPr bwMode="auto">
                    <a:xfrm>
                      <a:off x="783" y="2598"/>
                      <a:ext cx="5" cy="5"/>
                    </a:xfrm>
                    <a:custGeom>
                      <a:avLst/>
                      <a:gdLst>
                        <a:gd name="T0" fmla="*/ 0 w 2"/>
                        <a:gd name="T1" fmla="*/ 7 h 2"/>
                        <a:gd name="T2" fmla="*/ 0 w 2"/>
                        <a:gd name="T3" fmla="*/ 12 h 2"/>
                        <a:gd name="T4" fmla="*/ 7 w 2"/>
                        <a:gd name="T5" fmla="*/ 12 h 2"/>
                        <a:gd name="T6" fmla="*/ 12 w 2"/>
                        <a:gd name="T7" fmla="*/ 0 h 2"/>
                        <a:gd name="T8" fmla="*/ 7 w 2"/>
                        <a:gd name="T9" fmla="*/ 0 h 2"/>
                        <a:gd name="T10" fmla="*/ 7 w 2"/>
                        <a:gd name="T11" fmla="*/ 0 h 2"/>
                        <a:gd name="T12" fmla="*/ 0 w 2"/>
                        <a:gd name="T13" fmla="*/ 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2"/>
                            <a:pt x="0" y="2"/>
                            <a:pt x="0" y="2"/>
                          </a:cubicBezTo>
                          <a:cubicBezTo>
                            <a:pt x="0" y="2"/>
                            <a:pt x="1" y="2"/>
                            <a:pt x="1" y="2"/>
                          </a:cubicBezTo>
                          <a:cubicBezTo>
                            <a:pt x="2" y="0"/>
                            <a:pt x="2" y="0"/>
                            <a:pt x="2" y="0"/>
                          </a:cubicBezTo>
                          <a:cubicBezTo>
                            <a:pt x="1" y="0"/>
                            <a:pt x="1" y="0"/>
                            <a:pt x="1" y="0"/>
                          </a:cubicBezTo>
                          <a:cubicBezTo>
                            <a:pt x="1" y="0"/>
                            <a:pt x="1" y="0"/>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8" name="Freeform 190"/>
                    <p:cNvSpPr>
                      <a:spLocks/>
                    </p:cNvSpPr>
                    <p:nvPr/>
                  </p:nvSpPr>
                  <p:spPr bwMode="auto">
                    <a:xfrm>
                      <a:off x="786" y="2598"/>
                      <a:ext cx="7" cy="7"/>
                    </a:xfrm>
                    <a:custGeom>
                      <a:avLst/>
                      <a:gdLst>
                        <a:gd name="T0" fmla="*/ 0 w 7"/>
                        <a:gd name="T1" fmla="*/ 5 h 7"/>
                        <a:gd name="T2" fmla="*/ 2 w 7"/>
                        <a:gd name="T3" fmla="*/ 5 h 7"/>
                        <a:gd name="T4" fmla="*/ 4 w 7"/>
                        <a:gd name="T5" fmla="*/ 7 h 7"/>
                        <a:gd name="T6" fmla="*/ 7 w 7"/>
                        <a:gd name="T7" fmla="*/ 2 h 7"/>
                        <a:gd name="T8" fmla="*/ 4 w 7"/>
                        <a:gd name="T9" fmla="*/ 2 h 7"/>
                        <a:gd name="T10" fmla="*/ 2 w 7"/>
                        <a:gd name="T11" fmla="*/ 0 h 7"/>
                        <a:gd name="T12" fmla="*/ 0 w 7"/>
                        <a:gd name="T13" fmla="*/ 5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5"/>
                          </a:moveTo>
                          <a:lnTo>
                            <a:pt x="2" y="5"/>
                          </a:lnTo>
                          <a:lnTo>
                            <a:pt x="4" y="7"/>
                          </a:lnTo>
                          <a:lnTo>
                            <a:pt x="7" y="2"/>
                          </a:lnTo>
                          <a:lnTo>
                            <a:pt x="4" y="2"/>
                          </a:lnTo>
                          <a:lnTo>
                            <a:pt x="2" y="0"/>
                          </a:lnTo>
                          <a:lnTo>
                            <a:pt x="0"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69" name="Freeform 191"/>
                    <p:cNvSpPr>
                      <a:spLocks/>
                    </p:cNvSpPr>
                    <p:nvPr/>
                  </p:nvSpPr>
                  <p:spPr bwMode="auto">
                    <a:xfrm>
                      <a:off x="786" y="2598"/>
                      <a:ext cx="2" cy="5"/>
                    </a:xfrm>
                    <a:custGeom>
                      <a:avLst/>
                      <a:gdLst>
                        <a:gd name="T0" fmla="*/ 4 w 1"/>
                        <a:gd name="T1" fmla="*/ 0 h 2"/>
                        <a:gd name="T2" fmla="*/ 4 w 1"/>
                        <a:gd name="T3" fmla="*/ 0 h 2"/>
                        <a:gd name="T4" fmla="*/ 4 w 1"/>
                        <a:gd name="T5" fmla="*/ 0 h 2"/>
                        <a:gd name="T6" fmla="*/ 0 w 1"/>
                        <a:gd name="T7" fmla="*/ 12 h 2"/>
                        <a:gd name="T8" fmla="*/ 0 w 1"/>
                        <a:gd name="T9" fmla="*/ 12 h 2"/>
                        <a:gd name="T10" fmla="*/ 0 w 1"/>
                        <a:gd name="T11" fmla="*/ 12 h 2"/>
                        <a:gd name="T12" fmla="*/ 4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0" name="Freeform 192"/>
                    <p:cNvSpPr>
                      <a:spLocks/>
                    </p:cNvSpPr>
                    <p:nvPr/>
                  </p:nvSpPr>
                  <p:spPr bwMode="auto">
                    <a:xfrm>
                      <a:off x="776" y="2593"/>
                      <a:ext cx="5" cy="5"/>
                    </a:xfrm>
                    <a:custGeom>
                      <a:avLst/>
                      <a:gdLst>
                        <a:gd name="T0" fmla="*/ 12 w 2"/>
                        <a:gd name="T1" fmla="*/ 0 h 2"/>
                        <a:gd name="T2" fmla="*/ 7 w 2"/>
                        <a:gd name="T3" fmla="*/ 0 h 2"/>
                        <a:gd name="T4" fmla="*/ 7 w 2"/>
                        <a:gd name="T5" fmla="*/ 0 h 2"/>
                        <a:gd name="T6" fmla="*/ 7 w 2"/>
                        <a:gd name="T7" fmla="*/ 12 h 2"/>
                        <a:gd name="T8" fmla="*/ 0 w 2"/>
                        <a:gd name="T9" fmla="*/ 12 h 2"/>
                        <a:gd name="T10" fmla="*/ 1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1" y="0"/>
                            <a:pt x="1" y="0"/>
                            <a:pt x="1" y="0"/>
                          </a:cubicBezTo>
                          <a:cubicBezTo>
                            <a:pt x="1"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1" name="Freeform 193"/>
                    <p:cNvSpPr>
                      <a:spLocks/>
                    </p:cNvSpPr>
                    <p:nvPr/>
                  </p:nvSpPr>
                  <p:spPr bwMode="auto">
                    <a:xfrm>
                      <a:off x="783" y="2598"/>
                      <a:ext cx="5" cy="5"/>
                    </a:xfrm>
                    <a:custGeom>
                      <a:avLst/>
                      <a:gdLst>
                        <a:gd name="T0" fmla="*/ 12 w 2"/>
                        <a:gd name="T1" fmla="*/ 0 h 2"/>
                        <a:gd name="T2" fmla="*/ 12 w 2"/>
                        <a:gd name="T3" fmla="*/ 0 h 2"/>
                        <a:gd name="T4" fmla="*/ 7 w 2"/>
                        <a:gd name="T5" fmla="*/ 0 h 2"/>
                        <a:gd name="T6" fmla="*/ 7 w 2"/>
                        <a:gd name="T7" fmla="*/ 12 h 2"/>
                        <a:gd name="T8" fmla="*/ 0 w 2"/>
                        <a:gd name="T9" fmla="*/ 12 h 2"/>
                        <a:gd name="T10" fmla="*/ 12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2" y="0"/>
                          </a:moveTo>
                          <a:cubicBezTo>
                            <a:pt x="2" y="0"/>
                            <a:pt x="2" y="0"/>
                            <a:pt x="2" y="0"/>
                          </a:cubicBezTo>
                          <a:cubicBezTo>
                            <a:pt x="2" y="0"/>
                            <a:pt x="1" y="0"/>
                            <a:pt x="1" y="0"/>
                          </a:cubicBezTo>
                          <a:cubicBezTo>
                            <a:pt x="1" y="2"/>
                            <a:pt x="1" y="2"/>
                            <a:pt x="1" y="2"/>
                          </a:cubicBezTo>
                          <a:cubicBezTo>
                            <a:pt x="0" y="2"/>
                            <a:pt x="0" y="2"/>
                            <a:pt x="0" y="2"/>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2" name="Freeform 194"/>
                    <p:cNvSpPr>
                      <a:spLocks/>
                    </p:cNvSpPr>
                    <p:nvPr/>
                  </p:nvSpPr>
                  <p:spPr bwMode="auto">
                    <a:xfrm>
                      <a:off x="705" y="2527"/>
                      <a:ext cx="12" cy="12"/>
                    </a:xfrm>
                    <a:custGeom>
                      <a:avLst/>
                      <a:gdLst>
                        <a:gd name="T0" fmla="*/ 0 w 5"/>
                        <a:gd name="T1" fmla="*/ 5 h 5"/>
                        <a:gd name="T2" fmla="*/ 17 w 5"/>
                        <a:gd name="T3" fmla="*/ 29 h 5"/>
                        <a:gd name="T4" fmla="*/ 29 w 5"/>
                        <a:gd name="T5" fmla="*/ 24 h 5"/>
                        <a:gd name="T6" fmla="*/ 12 w 5"/>
                        <a:gd name="T7" fmla="*/ 0 h 5"/>
                        <a:gd name="T8" fmla="*/ 0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0" y="1"/>
                          </a:moveTo>
                          <a:cubicBezTo>
                            <a:pt x="1" y="2"/>
                            <a:pt x="2" y="3"/>
                            <a:pt x="3" y="5"/>
                          </a:cubicBezTo>
                          <a:cubicBezTo>
                            <a:pt x="5" y="4"/>
                            <a:pt x="5" y="4"/>
                            <a:pt x="5" y="4"/>
                          </a:cubicBezTo>
                          <a:cubicBezTo>
                            <a:pt x="4" y="2"/>
                            <a:pt x="3" y="1"/>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3" name="Freeform 195"/>
                    <p:cNvSpPr>
                      <a:spLocks/>
                    </p:cNvSpPr>
                    <p:nvPr/>
                  </p:nvSpPr>
                  <p:spPr bwMode="auto">
                    <a:xfrm>
                      <a:off x="790" y="2600"/>
                      <a:ext cx="5" cy="5"/>
                    </a:xfrm>
                    <a:custGeom>
                      <a:avLst/>
                      <a:gdLst>
                        <a:gd name="T0" fmla="*/ 0 w 5"/>
                        <a:gd name="T1" fmla="*/ 5 h 5"/>
                        <a:gd name="T2" fmla="*/ 0 w 5"/>
                        <a:gd name="T3" fmla="*/ 5 h 5"/>
                        <a:gd name="T4" fmla="*/ 3 w 5"/>
                        <a:gd name="T5" fmla="*/ 5 h 5"/>
                        <a:gd name="T6" fmla="*/ 5 w 5"/>
                        <a:gd name="T7" fmla="*/ 0 h 5"/>
                        <a:gd name="T8" fmla="*/ 3 w 5"/>
                        <a:gd name="T9" fmla="*/ 0 h 5"/>
                        <a:gd name="T10" fmla="*/ 3 w 5"/>
                        <a:gd name="T11" fmla="*/ 0 h 5"/>
                        <a:gd name="T12" fmla="*/ 0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0" y="5"/>
                          </a:moveTo>
                          <a:lnTo>
                            <a:pt x="0" y="5"/>
                          </a:lnTo>
                          <a:lnTo>
                            <a:pt x="3" y="5"/>
                          </a:lnTo>
                          <a:lnTo>
                            <a:pt x="5" y="0"/>
                          </a:lnTo>
                          <a:lnTo>
                            <a:pt x="3" y="0"/>
                          </a:lnTo>
                          <a:lnTo>
                            <a:pt x="0"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4" name="Freeform 196"/>
                    <p:cNvSpPr>
                      <a:spLocks/>
                    </p:cNvSpPr>
                    <p:nvPr/>
                  </p:nvSpPr>
                  <p:spPr bwMode="auto">
                    <a:xfrm>
                      <a:off x="712" y="2536"/>
                      <a:ext cx="31" cy="34"/>
                    </a:xfrm>
                    <a:custGeom>
                      <a:avLst/>
                      <a:gdLst>
                        <a:gd name="T0" fmla="*/ 74 w 13"/>
                        <a:gd name="T1" fmla="*/ 78 h 14"/>
                        <a:gd name="T2" fmla="*/ 12 w 13"/>
                        <a:gd name="T3" fmla="*/ 0 h 14"/>
                        <a:gd name="T4" fmla="*/ 0 w 13"/>
                        <a:gd name="T5" fmla="*/ 5 h 14"/>
                        <a:gd name="T6" fmla="*/ 69 w 13"/>
                        <a:gd name="T7" fmla="*/ 83 h 14"/>
                        <a:gd name="T8" fmla="*/ 74 w 13"/>
                        <a:gd name="T9" fmla="*/ 78 h 14"/>
                        <a:gd name="T10" fmla="*/ 0 60000 65536"/>
                        <a:gd name="T11" fmla="*/ 0 60000 65536"/>
                        <a:gd name="T12" fmla="*/ 0 60000 65536"/>
                        <a:gd name="T13" fmla="*/ 0 60000 65536"/>
                        <a:gd name="T14" fmla="*/ 0 60000 65536"/>
                        <a:gd name="T15" fmla="*/ 0 w 13"/>
                        <a:gd name="T16" fmla="*/ 0 h 14"/>
                        <a:gd name="T17" fmla="*/ 13 w 13"/>
                        <a:gd name="T18" fmla="*/ 14 h 14"/>
                      </a:gdLst>
                      <a:ahLst/>
                      <a:cxnLst>
                        <a:cxn ang="T10">
                          <a:pos x="T0" y="T1"/>
                        </a:cxn>
                        <a:cxn ang="T11">
                          <a:pos x="T2" y="T3"/>
                        </a:cxn>
                        <a:cxn ang="T12">
                          <a:pos x="T4" y="T5"/>
                        </a:cxn>
                        <a:cxn ang="T13">
                          <a:pos x="T6" y="T7"/>
                        </a:cxn>
                        <a:cxn ang="T14">
                          <a:pos x="T8" y="T9"/>
                        </a:cxn>
                      </a:cxnLst>
                      <a:rect l="T15" t="T16" r="T17" b="T18"/>
                      <a:pathLst>
                        <a:path w="13" h="14">
                          <a:moveTo>
                            <a:pt x="13" y="13"/>
                          </a:moveTo>
                          <a:cubicBezTo>
                            <a:pt x="9" y="9"/>
                            <a:pt x="5" y="5"/>
                            <a:pt x="2" y="0"/>
                          </a:cubicBezTo>
                          <a:cubicBezTo>
                            <a:pt x="0" y="1"/>
                            <a:pt x="0" y="1"/>
                            <a:pt x="0" y="1"/>
                          </a:cubicBezTo>
                          <a:cubicBezTo>
                            <a:pt x="3" y="6"/>
                            <a:pt x="7" y="10"/>
                            <a:pt x="12" y="14"/>
                          </a:cubicBezTo>
                          <a:lnTo>
                            <a:pt x="13" y="1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5" name="Freeform 197"/>
                    <p:cNvSpPr>
                      <a:spLocks/>
                    </p:cNvSpPr>
                    <p:nvPr/>
                  </p:nvSpPr>
                  <p:spPr bwMode="auto">
                    <a:xfrm>
                      <a:off x="769" y="2489"/>
                      <a:ext cx="5" cy="5"/>
                    </a:xfrm>
                    <a:custGeom>
                      <a:avLst/>
                      <a:gdLst>
                        <a:gd name="T0" fmla="*/ 12 w 2"/>
                        <a:gd name="T1" fmla="*/ 12 h 2"/>
                        <a:gd name="T2" fmla="*/ 12 w 2"/>
                        <a:gd name="T3" fmla="*/ 7 h 2"/>
                        <a:gd name="T4" fmla="*/ 12 w 2"/>
                        <a:gd name="T5" fmla="*/ 7 h 2"/>
                        <a:gd name="T6" fmla="*/ 0 w 2"/>
                        <a:gd name="T7" fmla="*/ 0 h 2"/>
                        <a:gd name="T8" fmla="*/ 0 w 2"/>
                        <a:gd name="T9" fmla="*/ 0 h 2"/>
                        <a:gd name="T10" fmla="*/ 0 w 2"/>
                        <a:gd name="T11" fmla="*/ 7 h 2"/>
                        <a:gd name="T12" fmla="*/ 12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1"/>
                            <a:pt x="2" y="1"/>
                          </a:cubicBezTo>
                          <a:cubicBezTo>
                            <a:pt x="2" y="1"/>
                            <a:pt x="2" y="1"/>
                            <a:pt x="2" y="1"/>
                          </a:cubicBezTo>
                          <a:cubicBezTo>
                            <a:pt x="0" y="0"/>
                            <a:pt x="0" y="0"/>
                            <a:pt x="0" y="0"/>
                          </a:cubicBezTo>
                          <a:cubicBezTo>
                            <a:pt x="0" y="0"/>
                            <a:pt x="0" y="0"/>
                            <a:pt x="0" y="0"/>
                          </a:cubicBezTo>
                          <a:cubicBezTo>
                            <a:pt x="0" y="1"/>
                            <a:pt x="0" y="1"/>
                            <a:pt x="0" y="1"/>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6" name="Freeform 198"/>
                    <p:cNvSpPr>
                      <a:spLocks/>
                    </p:cNvSpPr>
                    <p:nvPr/>
                  </p:nvSpPr>
                  <p:spPr bwMode="auto">
                    <a:xfrm>
                      <a:off x="781" y="2596"/>
                      <a:ext cx="2" cy="4"/>
                    </a:xfrm>
                    <a:custGeom>
                      <a:avLst/>
                      <a:gdLst>
                        <a:gd name="T0" fmla="*/ 0 w 1"/>
                        <a:gd name="T1" fmla="*/ 8 h 2"/>
                        <a:gd name="T2" fmla="*/ 0 w 1"/>
                        <a:gd name="T3" fmla="*/ 8 h 2"/>
                        <a:gd name="T4" fmla="*/ 0 w 1"/>
                        <a:gd name="T5" fmla="*/ 8 h 2"/>
                        <a:gd name="T6" fmla="*/ 4 w 1"/>
                        <a:gd name="T7" fmla="*/ 0 h 2"/>
                        <a:gd name="T8" fmla="*/ 4 w 1"/>
                        <a:gd name="T9" fmla="*/ 0 h 2"/>
                        <a:gd name="T10" fmla="*/ 4 w 1"/>
                        <a:gd name="T11" fmla="*/ 0 h 2"/>
                        <a:gd name="T12" fmla="*/ 0 w 1"/>
                        <a:gd name="T13" fmla="*/ 8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7" name="Freeform 199"/>
                    <p:cNvSpPr>
                      <a:spLocks/>
                    </p:cNvSpPr>
                    <p:nvPr/>
                  </p:nvSpPr>
                  <p:spPr bwMode="auto">
                    <a:xfrm>
                      <a:off x="781" y="2596"/>
                      <a:ext cx="5" cy="4"/>
                    </a:xfrm>
                    <a:custGeom>
                      <a:avLst/>
                      <a:gdLst>
                        <a:gd name="T0" fmla="*/ 7 w 2"/>
                        <a:gd name="T1" fmla="*/ 0 h 2"/>
                        <a:gd name="T2" fmla="*/ 7 w 2"/>
                        <a:gd name="T3" fmla="*/ 0 h 2"/>
                        <a:gd name="T4" fmla="*/ 12 w 2"/>
                        <a:gd name="T5" fmla="*/ 4 h 2"/>
                        <a:gd name="T6" fmla="*/ 0 w 2"/>
                        <a:gd name="T7" fmla="*/ 8 h 2"/>
                        <a:gd name="T8" fmla="*/ 0 w 2"/>
                        <a:gd name="T9" fmla="*/ 8 h 2"/>
                        <a:gd name="T10" fmla="*/ 7 w 2"/>
                        <a:gd name="T11" fmla="*/ 8 h 2"/>
                        <a:gd name="T12" fmla="*/ 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2" y="1"/>
                            <a:pt x="2" y="1"/>
                            <a:pt x="2" y="1"/>
                          </a:cubicBezTo>
                          <a:cubicBezTo>
                            <a:pt x="0" y="2"/>
                            <a:pt x="0" y="2"/>
                            <a:pt x="0" y="2"/>
                          </a:cubicBezTo>
                          <a:cubicBezTo>
                            <a:pt x="0" y="2"/>
                            <a:pt x="0" y="2"/>
                            <a:pt x="0" y="2"/>
                          </a:cubicBezTo>
                          <a:cubicBezTo>
                            <a:pt x="0"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8" name="Freeform 200"/>
                    <p:cNvSpPr>
                      <a:spLocks/>
                    </p:cNvSpPr>
                    <p:nvPr/>
                  </p:nvSpPr>
                  <p:spPr bwMode="auto">
                    <a:xfrm>
                      <a:off x="781" y="2596"/>
                      <a:ext cx="5" cy="4"/>
                    </a:xfrm>
                    <a:custGeom>
                      <a:avLst/>
                      <a:gdLst>
                        <a:gd name="T0" fmla="*/ 0 w 2"/>
                        <a:gd name="T1" fmla="*/ 8 h 2"/>
                        <a:gd name="T2" fmla="*/ 0 w 2"/>
                        <a:gd name="T3" fmla="*/ 8 h 2"/>
                        <a:gd name="T4" fmla="*/ 12 w 2"/>
                        <a:gd name="T5" fmla="*/ 0 h 2"/>
                        <a:gd name="T6" fmla="*/ 7 w 2"/>
                        <a:gd name="T7" fmla="*/ 0 h 2"/>
                        <a:gd name="T8" fmla="*/ 7 w 2"/>
                        <a:gd name="T9" fmla="*/ 0 h 2"/>
                        <a:gd name="T10" fmla="*/ 0 w 2"/>
                        <a:gd name="T11" fmla="*/ 8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2"/>
                          </a:moveTo>
                          <a:cubicBezTo>
                            <a:pt x="0" y="2"/>
                            <a:pt x="0" y="2"/>
                            <a:pt x="0" y="2"/>
                          </a:cubicBezTo>
                          <a:cubicBezTo>
                            <a:pt x="2" y="0"/>
                            <a:pt x="2" y="0"/>
                            <a:pt x="2"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79" name="Freeform 201"/>
                    <p:cNvSpPr>
                      <a:spLocks/>
                    </p:cNvSpPr>
                    <p:nvPr/>
                  </p:nvSpPr>
                  <p:spPr bwMode="auto">
                    <a:xfrm>
                      <a:off x="909" y="2487"/>
                      <a:ext cx="37" cy="21"/>
                    </a:xfrm>
                    <a:custGeom>
                      <a:avLst/>
                      <a:gdLst>
                        <a:gd name="T0" fmla="*/ 5 w 16"/>
                        <a:gd name="T1" fmla="*/ 49 h 9"/>
                        <a:gd name="T2" fmla="*/ 86 w 16"/>
                        <a:gd name="T3" fmla="*/ 12 h 9"/>
                        <a:gd name="T4" fmla="*/ 81 w 16"/>
                        <a:gd name="T5" fmla="*/ 0 h 9"/>
                        <a:gd name="T6" fmla="*/ 0 w 16"/>
                        <a:gd name="T7" fmla="*/ 44 h 9"/>
                        <a:gd name="T8" fmla="*/ 5 w 16"/>
                        <a:gd name="T9" fmla="*/ 49 h 9"/>
                        <a:gd name="T10" fmla="*/ 0 60000 65536"/>
                        <a:gd name="T11" fmla="*/ 0 60000 65536"/>
                        <a:gd name="T12" fmla="*/ 0 60000 65536"/>
                        <a:gd name="T13" fmla="*/ 0 60000 65536"/>
                        <a:gd name="T14" fmla="*/ 0 60000 65536"/>
                        <a:gd name="T15" fmla="*/ 0 w 16"/>
                        <a:gd name="T16" fmla="*/ 0 h 9"/>
                        <a:gd name="T17" fmla="*/ 16 w 16"/>
                        <a:gd name="T18" fmla="*/ 9 h 9"/>
                      </a:gdLst>
                      <a:ahLst/>
                      <a:cxnLst>
                        <a:cxn ang="T10">
                          <a:pos x="T0" y="T1"/>
                        </a:cxn>
                        <a:cxn ang="T11">
                          <a:pos x="T2" y="T3"/>
                        </a:cxn>
                        <a:cxn ang="T12">
                          <a:pos x="T4" y="T5"/>
                        </a:cxn>
                        <a:cxn ang="T13">
                          <a:pos x="T6" y="T7"/>
                        </a:cxn>
                        <a:cxn ang="T14">
                          <a:pos x="T8" y="T9"/>
                        </a:cxn>
                      </a:cxnLst>
                      <a:rect l="T15" t="T16" r="T17" b="T18"/>
                      <a:pathLst>
                        <a:path w="16" h="9">
                          <a:moveTo>
                            <a:pt x="1" y="9"/>
                          </a:moveTo>
                          <a:cubicBezTo>
                            <a:pt x="6" y="7"/>
                            <a:pt x="11" y="5"/>
                            <a:pt x="16" y="2"/>
                          </a:cubicBezTo>
                          <a:cubicBezTo>
                            <a:pt x="15" y="0"/>
                            <a:pt x="15" y="0"/>
                            <a:pt x="15" y="0"/>
                          </a:cubicBezTo>
                          <a:cubicBezTo>
                            <a:pt x="11" y="3"/>
                            <a:pt x="5" y="5"/>
                            <a:pt x="0" y="8"/>
                          </a:cubicBezTo>
                          <a:lnTo>
                            <a:pt x="1"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0" name="Freeform 202"/>
                    <p:cNvSpPr>
                      <a:spLocks/>
                    </p:cNvSpPr>
                    <p:nvPr/>
                  </p:nvSpPr>
                  <p:spPr bwMode="auto">
                    <a:xfrm>
                      <a:off x="944" y="2444"/>
                      <a:ext cx="71" cy="48"/>
                    </a:xfrm>
                    <a:custGeom>
                      <a:avLst/>
                      <a:gdLst>
                        <a:gd name="T0" fmla="*/ 163 w 30"/>
                        <a:gd name="T1" fmla="*/ 0 h 20"/>
                        <a:gd name="T2" fmla="*/ 0 w 30"/>
                        <a:gd name="T3" fmla="*/ 103 h 20"/>
                        <a:gd name="T4" fmla="*/ 5 w 30"/>
                        <a:gd name="T5" fmla="*/ 115 h 20"/>
                        <a:gd name="T6" fmla="*/ 168 w 30"/>
                        <a:gd name="T7" fmla="*/ 12 h 20"/>
                        <a:gd name="T8" fmla="*/ 163 w 30"/>
                        <a:gd name="T9" fmla="*/ 0 h 20"/>
                        <a:gd name="T10" fmla="*/ 0 60000 65536"/>
                        <a:gd name="T11" fmla="*/ 0 60000 65536"/>
                        <a:gd name="T12" fmla="*/ 0 60000 65536"/>
                        <a:gd name="T13" fmla="*/ 0 60000 65536"/>
                        <a:gd name="T14" fmla="*/ 0 60000 65536"/>
                        <a:gd name="T15" fmla="*/ 0 w 30"/>
                        <a:gd name="T16" fmla="*/ 0 h 20"/>
                        <a:gd name="T17" fmla="*/ 30 w 30"/>
                        <a:gd name="T18" fmla="*/ 20 h 20"/>
                      </a:gdLst>
                      <a:ahLst/>
                      <a:cxnLst>
                        <a:cxn ang="T10">
                          <a:pos x="T0" y="T1"/>
                        </a:cxn>
                        <a:cxn ang="T11">
                          <a:pos x="T2" y="T3"/>
                        </a:cxn>
                        <a:cxn ang="T12">
                          <a:pos x="T4" y="T5"/>
                        </a:cxn>
                        <a:cxn ang="T13">
                          <a:pos x="T6" y="T7"/>
                        </a:cxn>
                        <a:cxn ang="T14">
                          <a:pos x="T8" y="T9"/>
                        </a:cxn>
                      </a:cxnLst>
                      <a:rect l="T15" t="T16" r="T17" b="T18"/>
                      <a:pathLst>
                        <a:path w="30" h="20">
                          <a:moveTo>
                            <a:pt x="29" y="0"/>
                          </a:moveTo>
                          <a:cubicBezTo>
                            <a:pt x="20" y="7"/>
                            <a:pt x="10" y="13"/>
                            <a:pt x="0" y="18"/>
                          </a:cubicBezTo>
                          <a:cubicBezTo>
                            <a:pt x="1" y="20"/>
                            <a:pt x="1" y="20"/>
                            <a:pt x="1" y="20"/>
                          </a:cubicBezTo>
                          <a:cubicBezTo>
                            <a:pt x="11" y="15"/>
                            <a:pt x="21" y="9"/>
                            <a:pt x="30" y="2"/>
                          </a:cubicBezTo>
                          <a:lnTo>
                            <a:pt x="2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1" name="Freeform 203"/>
                    <p:cNvSpPr>
                      <a:spLocks/>
                    </p:cNvSpPr>
                    <p:nvPr/>
                  </p:nvSpPr>
                  <p:spPr bwMode="auto">
                    <a:xfrm>
                      <a:off x="814" y="2522"/>
                      <a:ext cx="50" cy="17"/>
                    </a:xfrm>
                    <a:custGeom>
                      <a:avLst/>
                      <a:gdLst>
                        <a:gd name="T0" fmla="*/ 114 w 21"/>
                        <a:gd name="T1" fmla="*/ 0 h 7"/>
                        <a:gd name="T2" fmla="*/ 0 w 21"/>
                        <a:gd name="T3" fmla="*/ 29 h 7"/>
                        <a:gd name="T4" fmla="*/ 5 w 21"/>
                        <a:gd name="T5" fmla="*/ 41 h 7"/>
                        <a:gd name="T6" fmla="*/ 119 w 21"/>
                        <a:gd name="T7" fmla="*/ 12 h 7"/>
                        <a:gd name="T8" fmla="*/ 114 w 21"/>
                        <a:gd name="T9" fmla="*/ 0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0" y="0"/>
                          </a:moveTo>
                          <a:cubicBezTo>
                            <a:pt x="13" y="3"/>
                            <a:pt x="7" y="4"/>
                            <a:pt x="0" y="5"/>
                          </a:cubicBezTo>
                          <a:cubicBezTo>
                            <a:pt x="1" y="7"/>
                            <a:pt x="1" y="7"/>
                            <a:pt x="1" y="7"/>
                          </a:cubicBezTo>
                          <a:cubicBezTo>
                            <a:pt x="7" y="6"/>
                            <a:pt x="14" y="5"/>
                            <a:pt x="21" y="2"/>
                          </a:cubicBezTo>
                          <a:lnTo>
                            <a:pt x="2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2" name="Freeform 204"/>
                    <p:cNvSpPr>
                      <a:spLocks/>
                    </p:cNvSpPr>
                    <p:nvPr/>
                  </p:nvSpPr>
                  <p:spPr bwMode="auto">
                    <a:xfrm>
                      <a:off x="708" y="2525"/>
                      <a:ext cx="4" cy="7"/>
                    </a:xfrm>
                    <a:custGeom>
                      <a:avLst/>
                      <a:gdLst>
                        <a:gd name="T0" fmla="*/ 8 w 2"/>
                        <a:gd name="T1" fmla="*/ 5 h 3"/>
                        <a:gd name="T2" fmla="*/ 8 w 2"/>
                        <a:gd name="T3" fmla="*/ 5 h 3"/>
                        <a:gd name="T4" fmla="*/ 4 w 2"/>
                        <a:gd name="T5" fmla="*/ 0 h 3"/>
                        <a:gd name="T6" fmla="*/ 0 w 2"/>
                        <a:gd name="T7" fmla="*/ 12 h 3"/>
                        <a:gd name="T8" fmla="*/ 4 w 2"/>
                        <a:gd name="T9" fmla="*/ 16 h 3"/>
                        <a:gd name="T10" fmla="*/ 8 w 2"/>
                        <a:gd name="T11" fmla="*/ 16 h 3"/>
                        <a:gd name="T12" fmla="*/ 8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2" y="1"/>
                            <a:pt x="2" y="1"/>
                            <a:pt x="2" y="1"/>
                          </a:cubicBezTo>
                          <a:cubicBezTo>
                            <a:pt x="2" y="1"/>
                            <a:pt x="1" y="1"/>
                            <a:pt x="1" y="0"/>
                          </a:cubicBezTo>
                          <a:cubicBezTo>
                            <a:pt x="0" y="2"/>
                            <a:pt x="0" y="2"/>
                            <a:pt x="0" y="2"/>
                          </a:cubicBezTo>
                          <a:cubicBezTo>
                            <a:pt x="0" y="2"/>
                            <a:pt x="1" y="3"/>
                            <a:pt x="1" y="3"/>
                          </a:cubicBezTo>
                          <a:cubicBezTo>
                            <a:pt x="2" y="3"/>
                            <a:pt x="2" y="3"/>
                            <a:pt x="2" y="3"/>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3" name="Freeform 205"/>
                    <p:cNvSpPr>
                      <a:spLocks/>
                    </p:cNvSpPr>
                    <p:nvPr/>
                  </p:nvSpPr>
                  <p:spPr bwMode="auto">
                    <a:xfrm>
                      <a:off x="712" y="2527"/>
                      <a:ext cx="31" cy="14"/>
                    </a:xfrm>
                    <a:custGeom>
                      <a:avLst/>
                      <a:gdLst>
                        <a:gd name="T0" fmla="*/ 74 w 13"/>
                        <a:gd name="T1" fmla="*/ 21 h 6"/>
                        <a:gd name="T2" fmla="*/ 0 w 13"/>
                        <a:gd name="T3" fmla="*/ 0 h 6"/>
                        <a:gd name="T4" fmla="*/ 0 w 13"/>
                        <a:gd name="T5" fmla="*/ 12 h 6"/>
                        <a:gd name="T6" fmla="*/ 74 w 13"/>
                        <a:gd name="T7" fmla="*/ 33 h 6"/>
                        <a:gd name="T8" fmla="*/ 74 w 13"/>
                        <a:gd name="T9" fmla="*/ 21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4"/>
                            <a:pt x="4" y="2"/>
                            <a:pt x="0" y="0"/>
                          </a:cubicBezTo>
                          <a:cubicBezTo>
                            <a:pt x="0" y="2"/>
                            <a:pt x="0" y="2"/>
                            <a:pt x="0" y="2"/>
                          </a:cubicBezTo>
                          <a:cubicBezTo>
                            <a:pt x="3" y="4"/>
                            <a:pt x="8" y="5"/>
                            <a:pt x="13" y="6"/>
                          </a:cubicBezTo>
                          <a:lnTo>
                            <a:pt x="13"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4" name="Freeform 206"/>
                    <p:cNvSpPr>
                      <a:spLocks/>
                    </p:cNvSpPr>
                    <p:nvPr/>
                  </p:nvSpPr>
                  <p:spPr bwMode="auto">
                    <a:xfrm>
                      <a:off x="861" y="2508"/>
                      <a:ext cx="43" cy="19"/>
                    </a:xfrm>
                    <a:custGeom>
                      <a:avLst/>
                      <a:gdLst>
                        <a:gd name="T0" fmla="*/ 98 w 18"/>
                        <a:gd name="T1" fmla="*/ 0 h 8"/>
                        <a:gd name="T2" fmla="*/ 0 w 18"/>
                        <a:gd name="T3" fmla="*/ 33 h 8"/>
                        <a:gd name="T4" fmla="*/ 5 w 18"/>
                        <a:gd name="T5" fmla="*/ 45 h 8"/>
                        <a:gd name="T6" fmla="*/ 103 w 18"/>
                        <a:gd name="T7" fmla="*/ 12 h 8"/>
                        <a:gd name="T8" fmla="*/ 98 w 18"/>
                        <a:gd name="T9" fmla="*/ 0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7" y="0"/>
                          </a:moveTo>
                          <a:cubicBezTo>
                            <a:pt x="11" y="3"/>
                            <a:pt x="5" y="5"/>
                            <a:pt x="0" y="6"/>
                          </a:cubicBezTo>
                          <a:cubicBezTo>
                            <a:pt x="1" y="8"/>
                            <a:pt x="1" y="8"/>
                            <a:pt x="1" y="8"/>
                          </a:cubicBezTo>
                          <a:cubicBezTo>
                            <a:pt x="6" y="7"/>
                            <a:pt x="12" y="4"/>
                            <a:pt x="18" y="2"/>
                          </a:cubicBezTo>
                          <a:lnTo>
                            <a:pt x="1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5" name="Freeform 207"/>
                    <p:cNvSpPr>
                      <a:spLocks/>
                    </p:cNvSpPr>
                    <p:nvPr/>
                  </p:nvSpPr>
                  <p:spPr bwMode="auto">
                    <a:xfrm>
                      <a:off x="743" y="2536"/>
                      <a:ext cx="12" cy="8"/>
                    </a:xfrm>
                    <a:custGeom>
                      <a:avLst/>
                      <a:gdLst>
                        <a:gd name="T0" fmla="*/ 0 w 5"/>
                        <a:gd name="T1" fmla="*/ 13 h 3"/>
                        <a:gd name="T2" fmla="*/ 29 w 5"/>
                        <a:gd name="T3" fmla="*/ 21 h 3"/>
                        <a:gd name="T4" fmla="*/ 29 w 5"/>
                        <a:gd name="T5" fmla="*/ 8 h 3"/>
                        <a:gd name="T6" fmla="*/ 0 w 5"/>
                        <a:gd name="T7" fmla="*/ 0 h 3"/>
                        <a:gd name="T8" fmla="*/ 0 w 5"/>
                        <a:gd name="T9" fmla="*/ 13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2"/>
                          </a:moveTo>
                          <a:cubicBezTo>
                            <a:pt x="1" y="3"/>
                            <a:pt x="3" y="3"/>
                            <a:pt x="5" y="3"/>
                          </a:cubicBezTo>
                          <a:cubicBezTo>
                            <a:pt x="5" y="1"/>
                            <a:pt x="5" y="1"/>
                            <a:pt x="5" y="1"/>
                          </a:cubicBezTo>
                          <a:cubicBezTo>
                            <a:pt x="3" y="1"/>
                            <a:pt x="2" y="1"/>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6" name="Freeform 208"/>
                    <p:cNvSpPr>
                      <a:spLocks/>
                    </p:cNvSpPr>
                    <p:nvPr/>
                  </p:nvSpPr>
                  <p:spPr bwMode="auto">
                    <a:xfrm>
                      <a:off x="755" y="2539"/>
                      <a:ext cx="40" cy="5"/>
                    </a:xfrm>
                    <a:custGeom>
                      <a:avLst/>
                      <a:gdLst>
                        <a:gd name="T0" fmla="*/ 94 w 17"/>
                        <a:gd name="T1" fmla="*/ 0 h 2"/>
                        <a:gd name="T2" fmla="*/ 0 w 17"/>
                        <a:gd name="T3" fmla="*/ 0 h 2"/>
                        <a:gd name="T4" fmla="*/ 0 w 17"/>
                        <a:gd name="T5" fmla="*/ 12 h 2"/>
                        <a:gd name="T6" fmla="*/ 94 w 17"/>
                        <a:gd name="T7" fmla="*/ 12 h 2"/>
                        <a:gd name="T8" fmla="*/ 94 w 17"/>
                        <a:gd name="T9" fmla="*/ 0 h 2"/>
                        <a:gd name="T10" fmla="*/ 0 60000 65536"/>
                        <a:gd name="T11" fmla="*/ 0 60000 65536"/>
                        <a:gd name="T12" fmla="*/ 0 60000 65536"/>
                        <a:gd name="T13" fmla="*/ 0 60000 65536"/>
                        <a:gd name="T14" fmla="*/ 0 60000 65536"/>
                        <a:gd name="T15" fmla="*/ 0 w 17"/>
                        <a:gd name="T16" fmla="*/ 0 h 2"/>
                        <a:gd name="T17" fmla="*/ 17 w 17"/>
                        <a:gd name="T18" fmla="*/ 2 h 2"/>
                      </a:gdLst>
                      <a:ahLst/>
                      <a:cxnLst>
                        <a:cxn ang="T10">
                          <a:pos x="T0" y="T1"/>
                        </a:cxn>
                        <a:cxn ang="T11">
                          <a:pos x="T2" y="T3"/>
                        </a:cxn>
                        <a:cxn ang="T12">
                          <a:pos x="T4" y="T5"/>
                        </a:cxn>
                        <a:cxn ang="T13">
                          <a:pos x="T6" y="T7"/>
                        </a:cxn>
                        <a:cxn ang="T14">
                          <a:pos x="T8" y="T9"/>
                        </a:cxn>
                      </a:cxnLst>
                      <a:rect l="T15" t="T16" r="T17" b="T18"/>
                      <a:pathLst>
                        <a:path w="17" h="2">
                          <a:moveTo>
                            <a:pt x="17" y="0"/>
                          </a:moveTo>
                          <a:cubicBezTo>
                            <a:pt x="11" y="0"/>
                            <a:pt x="5" y="0"/>
                            <a:pt x="0" y="0"/>
                          </a:cubicBezTo>
                          <a:cubicBezTo>
                            <a:pt x="0" y="2"/>
                            <a:pt x="0" y="2"/>
                            <a:pt x="0" y="2"/>
                          </a:cubicBezTo>
                          <a:cubicBezTo>
                            <a:pt x="5" y="2"/>
                            <a:pt x="11" y="2"/>
                            <a:pt x="17" y="2"/>
                          </a:cubicBezTo>
                          <a:lnTo>
                            <a:pt x="1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7" name="Freeform 209"/>
                    <p:cNvSpPr>
                      <a:spLocks/>
                    </p:cNvSpPr>
                    <p:nvPr/>
                  </p:nvSpPr>
                  <p:spPr bwMode="auto">
                    <a:xfrm>
                      <a:off x="1012" y="2432"/>
                      <a:ext cx="19" cy="17"/>
                    </a:xfrm>
                    <a:custGeom>
                      <a:avLst/>
                      <a:gdLst>
                        <a:gd name="T0" fmla="*/ 5 w 8"/>
                        <a:gd name="T1" fmla="*/ 41 h 7"/>
                        <a:gd name="T2" fmla="*/ 45 w 8"/>
                        <a:gd name="T3" fmla="*/ 12 h 7"/>
                        <a:gd name="T4" fmla="*/ 33 w 8"/>
                        <a:gd name="T5" fmla="*/ 0 h 7"/>
                        <a:gd name="T6" fmla="*/ 0 w 8"/>
                        <a:gd name="T7" fmla="*/ 29 h 7"/>
                        <a:gd name="T8" fmla="*/ 5 w 8"/>
                        <a:gd name="T9" fmla="*/ 41 h 7"/>
                        <a:gd name="T10" fmla="*/ 0 60000 65536"/>
                        <a:gd name="T11" fmla="*/ 0 60000 65536"/>
                        <a:gd name="T12" fmla="*/ 0 60000 65536"/>
                        <a:gd name="T13" fmla="*/ 0 60000 65536"/>
                        <a:gd name="T14" fmla="*/ 0 60000 65536"/>
                        <a:gd name="T15" fmla="*/ 0 w 8"/>
                        <a:gd name="T16" fmla="*/ 0 h 7"/>
                        <a:gd name="T17" fmla="*/ 8 w 8"/>
                        <a:gd name="T18" fmla="*/ 7 h 7"/>
                      </a:gdLst>
                      <a:ahLst/>
                      <a:cxnLst>
                        <a:cxn ang="T10">
                          <a:pos x="T0" y="T1"/>
                        </a:cxn>
                        <a:cxn ang="T11">
                          <a:pos x="T2" y="T3"/>
                        </a:cxn>
                        <a:cxn ang="T12">
                          <a:pos x="T4" y="T5"/>
                        </a:cxn>
                        <a:cxn ang="T13">
                          <a:pos x="T6" y="T7"/>
                        </a:cxn>
                        <a:cxn ang="T14">
                          <a:pos x="T8" y="T9"/>
                        </a:cxn>
                      </a:cxnLst>
                      <a:rect l="T15" t="T16" r="T17" b="T18"/>
                      <a:pathLst>
                        <a:path w="8" h="7">
                          <a:moveTo>
                            <a:pt x="1" y="7"/>
                          </a:moveTo>
                          <a:cubicBezTo>
                            <a:pt x="4" y="5"/>
                            <a:pt x="6" y="3"/>
                            <a:pt x="8" y="2"/>
                          </a:cubicBezTo>
                          <a:cubicBezTo>
                            <a:pt x="6" y="0"/>
                            <a:pt x="6" y="0"/>
                            <a:pt x="6" y="0"/>
                          </a:cubicBezTo>
                          <a:cubicBezTo>
                            <a:pt x="5" y="2"/>
                            <a:pt x="2" y="3"/>
                            <a:pt x="0" y="5"/>
                          </a:cubicBezTo>
                          <a:lnTo>
                            <a:pt x="1"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8" name="Freeform 210"/>
                    <p:cNvSpPr>
                      <a:spLocks/>
                    </p:cNvSpPr>
                    <p:nvPr/>
                  </p:nvSpPr>
                  <p:spPr bwMode="auto">
                    <a:xfrm>
                      <a:off x="795" y="2534"/>
                      <a:ext cx="21" cy="10"/>
                    </a:xfrm>
                    <a:custGeom>
                      <a:avLst/>
                      <a:gdLst>
                        <a:gd name="T0" fmla="*/ 0 w 9"/>
                        <a:gd name="T1" fmla="*/ 25 h 4"/>
                        <a:gd name="T2" fmla="*/ 49 w 9"/>
                        <a:gd name="T3" fmla="*/ 12 h 4"/>
                        <a:gd name="T4" fmla="*/ 44 w 9"/>
                        <a:gd name="T5" fmla="*/ 0 h 4"/>
                        <a:gd name="T6" fmla="*/ 0 w 9"/>
                        <a:gd name="T7" fmla="*/ 12 h 4"/>
                        <a:gd name="T8" fmla="*/ 0 w 9"/>
                        <a:gd name="T9" fmla="*/ 25 h 4"/>
                        <a:gd name="T10" fmla="*/ 0 60000 65536"/>
                        <a:gd name="T11" fmla="*/ 0 60000 65536"/>
                        <a:gd name="T12" fmla="*/ 0 60000 65536"/>
                        <a:gd name="T13" fmla="*/ 0 60000 65536"/>
                        <a:gd name="T14" fmla="*/ 0 60000 65536"/>
                        <a:gd name="T15" fmla="*/ 0 w 9"/>
                        <a:gd name="T16" fmla="*/ 0 h 4"/>
                        <a:gd name="T17" fmla="*/ 9 w 9"/>
                        <a:gd name="T18" fmla="*/ 4 h 4"/>
                      </a:gdLst>
                      <a:ahLst/>
                      <a:cxnLst>
                        <a:cxn ang="T10">
                          <a:pos x="T0" y="T1"/>
                        </a:cxn>
                        <a:cxn ang="T11">
                          <a:pos x="T2" y="T3"/>
                        </a:cxn>
                        <a:cxn ang="T12">
                          <a:pos x="T4" y="T5"/>
                        </a:cxn>
                        <a:cxn ang="T13">
                          <a:pos x="T6" y="T7"/>
                        </a:cxn>
                        <a:cxn ang="T14">
                          <a:pos x="T8" y="T9"/>
                        </a:cxn>
                      </a:cxnLst>
                      <a:rect l="T15" t="T16" r="T17" b="T18"/>
                      <a:pathLst>
                        <a:path w="9" h="4">
                          <a:moveTo>
                            <a:pt x="0" y="4"/>
                          </a:moveTo>
                          <a:cubicBezTo>
                            <a:pt x="3" y="3"/>
                            <a:pt x="6" y="3"/>
                            <a:pt x="9" y="2"/>
                          </a:cubicBezTo>
                          <a:cubicBezTo>
                            <a:pt x="8" y="0"/>
                            <a:pt x="8" y="0"/>
                            <a:pt x="8" y="0"/>
                          </a:cubicBezTo>
                          <a:cubicBezTo>
                            <a:pt x="5" y="1"/>
                            <a:pt x="3" y="1"/>
                            <a:pt x="0" y="2"/>
                          </a:cubicBezTo>
                          <a:lnTo>
                            <a:pt x="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89" name="Freeform 211"/>
                    <p:cNvSpPr>
                      <a:spLocks/>
                    </p:cNvSpPr>
                    <p:nvPr/>
                  </p:nvSpPr>
                  <p:spPr bwMode="auto">
                    <a:xfrm>
                      <a:off x="901" y="2506"/>
                      <a:ext cx="10" cy="7"/>
                    </a:xfrm>
                    <a:custGeom>
                      <a:avLst/>
                      <a:gdLst>
                        <a:gd name="T0" fmla="*/ 7 w 4"/>
                        <a:gd name="T1" fmla="*/ 16 h 3"/>
                        <a:gd name="T2" fmla="*/ 25 w 4"/>
                        <a:gd name="T3" fmla="*/ 5 h 3"/>
                        <a:gd name="T4" fmla="*/ 17 w 4"/>
                        <a:gd name="T5" fmla="*/ 0 h 3"/>
                        <a:gd name="T6" fmla="*/ 0 w 4"/>
                        <a:gd name="T7" fmla="*/ 5 h 3"/>
                        <a:gd name="T8" fmla="*/ 7 w 4"/>
                        <a:gd name="T9" fmla="*/ 16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1" y="3"/>
                          </a:moveTo>
                          <a:cubicBezTo>
                            <a:pt x="2" y="2"/>
                            <a:pt x="3" y="2"/>
                            <a:pt x="4" y="1"/>
                          </a:cubicBezTo>
                          <a:cubicBezTo>
                            <a:pt x="3" y="0"/>
                            <a:pt x="3" y="0"/>
                            <a:pt x="3" y="0"/>
                          </a:cubicBezTo>
                          <a:cubicBezTo>
                            <a:pt x="2" y="0"/>
                            <a:pt x="1" y="1"/>
                            <a:pt x="0" y="1"/>
                          </a:cubicBezTo>
                          <a:lnTo>
                            <a:pt x="1"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0" name="Freeform 212"/>
                    <p:cNvSpPr>
                      <a:spLocks/>
                    </p:cNvSpPr>
                    <p:nvPr/>
                  </p:nvSpPr>
                  <p:spPr bwMode="auto">
                    <a:xfrm>
                      <a:off x="906" y="2390"/>
                      <a:ext cx="90" cy="59"/>
                    </a:xfrm>
                    <a:custGeom>
                      <a:avLst/>
                      <a:gdLst>
                        <a:gd name="T0" fmla="*/ 5 w 38"/>
                        <a:gd name="T1" fmla="*/ 139 h 25"/>
                        <a:gd name="T2" fmla="*/ 213 w 38"/>
                        <a:gd name="T3" fmla="*/ 5 h 25"/>
                        <a:gd name="T4" fmla="*/ 208 w 38"/>
                        <a:gd name="T5" fmla="*/ 0 h 25"/>
                        <a:gd name="T6" fmla="*/ 0 w 38"/>
                        <a:gd name="T7" fmla="*/ 127 h 25"/>
                        <a:gd name="T8" fmla="*/ 5 w 38"/>
                        <a:gd name="T9" fmla="*/ 139 h 25"/>
                        <a:gd name="T10" fmla="*/ 0 60000 65536"/>
                        <a:gd name="T11" fmla="*/ 0 60000 65536"/>
                        <a:gd name="T12" fmla="*/ 0 60000 65536"/>
                        <a:gd name="T13" fmla="*/ 0 60000 65536"/>
                        <a:gd name="T14" fmla="*/ 0 60000 65536"/>
                        <a:gd name="T15" fmla="*/ 0 w 38"/>
                        <a:gd name="T16" fmla="*/ 0 h 25"/>
                        <a:gd name="T17" fmla="*/ 38 w 38"/>
                        <a:gd name="T18" fmla="*/ 25 h 25"/>
                      </a:gdLst>
                      <a:ahLst/>
                      <a:cxnLst>
                        <a:cxn ang="T10">
                          <a:pos x="T0" y="T1"/>
                        </a:cxn>
                        <a:cxn ang="T11">
                          <a:pos x="T2" y="T3"/>
                        </a:cxn>
                        <a:cxn ang="T12">
                          <a:pos x="T4" y="T5"/>
                        </a:cxn>
                        <a:cxn ang="T13">
                          <a:pos x="T6" y="T7"/>
                        </a:cxn>
                        <a:cxn ang="T14">
                          <a:pos x="T8" y="T9"/>
                        </a:cxn>
                      </a:cxnLst>
                      <a:rect l="T15" t="T16" r="T17" b="T18"/>
                      <a:pathLst>
                        <a:path w="38" h="25">
                          <a:moveTo>
                            <a:pt x="1" y="25"/>
                          </a:moveTo>
                          <a:cubicBezTo>
                            <a:pt x="14" y="18"/>
                            <a:pt x="26" y="10"/>
                            <a:pt x="38" y="1"/>
                          </a:cubicBezTo>
                          <a:cubicBezTo>
                            <a:pt x="37" y="0"/>
                            <a:pt x="37" y="0"/>
                            <a:pt x="37" y="0"/>
                          </a:cubicBezTo>
                          <a:cubicBezTo>
                            <a:pt x="25" y="9"/>
                            <a:pt x="13" y="17"/>
                            <a:pt x="0" y="23"/>
                          </a:cubicBezTo>
                          <a:lnTo>
                            <a:pt x="1" y="2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1" name="Freeform 213"/>
                    <p:cNvSpPr>
                      <a:spLocks/>
                    </p:cNvSpPr>
                    <p:nvPr/>
                  </p:nvSpPr>
                  <p:spPr bwMode="auto">
                    <a:xfrm>
                      <a:off x="996" y="2385"/>
                      <a:ext cx="5" cy="5"/>
                    </a:xfrm>
                    <a:custGeom>
                      <a:avLst/>
                      <a:gdLst>
                        <a:gd name="T0" fmla="*/ 7 w 2"/>
                        <a:gd name="T1" fmla="*/ 12 h 2"/>
                        <a:gd name="T2" fmla="*/ 12 w 2"/>
                        <a:gd name="T3" fmla="*/ 12 h 2"/>
                        <a:gd name="T4" fmla="*/ 12 w 2"/>
                        <a:gd name="T5" fmla="*/ 7 h 2"/>
                        <a:gd name="T6" fmla="*/ 0 w 2"/>
                        <a:gd name="T7" fmla="*/ 7 h 2"/>
                        <a:gd name="T8" fmla="*/ 7 w 2"/>
                        <a:gd name="T9" fmla="*/ 0 h 2"/>
                        <a:gd name="T10" fmla="*/ 7 w 2"/>
                        <a:gd name="T11" fmla="*/ 1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2" y="2"/>
                            <a:pt x="2" y="2"/>
                            <a:pt x="2" y="2"/>
                          </a:cubicBezTo>
                          <a:cubicBezTo>
                            <a:pt x="2" y="2"/>
                            <a:pt x="2" y="1"/>
                            <a:pt x="2" y="1"/>
                          </a:cubicBezTo>
                          <a:cubicBezTo>
                            <a:pt x="0" y="1"/>
                            <a:pt x="0" y="1"/>
                            <a:pt x="0" y="1"/>
                          </a:cubicBezTo>
                          <a:cubicBezTo>
                            <a:pt x="1" y="0"/>
                            <a:pt x="1" y="0"/>
                            <a:pt x="1"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2" name="Freeform 214"/>
                    <p:cNvSpPr>
                      <a:spLocks/>
                    </p:cNvSpPr>
                    <p:nvPr/>
                  </p:nvSpPr>
                  <p:spPr bwMode="auto">
                    <a:xfrm>
                      <a:off x="684" y="2477"/>
                      <a:ext cx="31" cy="15"/>
                    </a:xfrm>
                    <a:custGeom>
                      <a:avLst/>
                      <a:gdLst>
                        <a:gd name="T0" fmla="*/ 74 w 13"/>
                        <a:gd name="T1" fmla="*/ 25 h 6"/>
                        <a:gd name="T2" fmla="*/ 5 w 13"/>
                        <a:gd name="T3" fmla="*/ 0 h 6"/>
                        <a:gd name="T4" fmla="*/ 0 w 13"/>
                        <a:gd name="T5" fmla="*/ 8 h 6"/>
                        <a:gd name="T6" fmla="*/ 69 w 13"/>
                        <a:gd name="T7" fmla="*/ 37 h 6"/>
                        <a:gd name="T8" fmla="*/ 74 w 13"/>
                        <a:gd name="T9" fmla="*/ 25 h 6"/>
                        <a:gd name="T10" fmla="*/ 0 60000 65536"/>
                        <a:gd name="T11" fmla="*/ 0 60000 65536"/>
                        <a:gd name="T12" fmla="*/ 0 60000 65536"/>
                        <a:gd name="T13" fmla="*/ 0 60000 65536"/>
                        <a:gd name="T14" fmla="*/ 0 60000 65536"/>
                        <a:gd name="T15" fmla="*/ 0 w 13"/>
                        <a:gd name="T16" fmla="*/ 0 h 6"/>
                        <a:gd name="T17" fmla="*/ 13 w 13"/>
                        <a:gd name="T18" fmla="*/ 6 h 6"/>
                      </a:gdLst>
                      <a:ahLst/>
                      <a:cxnLst>
                        <a:cxn ang="T10">
                          <a:pos x="T0" y="T1"/>
                        </a:cxn>
                        <a:cxn ang="T11">
                          <a:pos x="T2" y="T3"/>
                        </a:cxn>
                        <a:cxn ang="T12">
                          <a:pos x="T4" y="T5"/>
                        </a:cxn>
                        <a:cxn ang="T13">
                          <a:pos x="T6" y="T7"/>
                        </a:cxn>
                        <a:cxn ang="T14">
                          <a:pos x="T8" y="T9"/>
                        </a:cxn>
                      </a:cxnLst>
                      <a:rect l="T15" t="T16" r="T17" b="T18"/>
                      <a:pathLst>
                        <a:path w="13" h="6">
                          <a:moveTo>
                            <a:pt x="13" y="4"/>
                          </a:moveTo>
                          <a:cubicBezTo>
                            <a:pt x="8" y="3"/>
                            <a:pt x="4" y="2"/>
                            <a:pt x="1" y="0"/>
                          </a:cubicBezTo>
                          <a:cubicBezTo>
                            <a:pt x="0" y="1"/>
                            <a:pt x="0" y="1"/>
                            <a:pt x="0" y="1"/>
                          </a:cubicBezTo>
                          <a:cubicBezTo>
                            <a:pt x="4" y="3"/>
                            <a:pt x="8" y="5"/>
                            <a:pt x="12" y="6"/>
                          </a:cubicBezTo>
                          <a:lnTo>
                            <a:pt x="13"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3" name="Freeform 215"/>
                    <p:cNvSpPr>
                      <a:spLocks/>
                    </p:cNvSpPr>
                    <p:nvPr/>
                  </p:nvSpPr>
                  <p:spPr bwMode="auto">
                    <a:xfrm>
                      <a:off x="883" y="2444"/>
                      <a:ext cx="26" cy="17"/>
                    </a:xfrm>
                    <a:custGeom>
                      <a:avLst/>
                      <a:gdLst>
                        <a:gd name="T0" fmla="*/ 0 w 11"/>
                        <a:gd name="T1" fmla="*/ 41 h 7"/>
                        <a:gd name="T2" fmla="*/ 61 w 11"/>
                        <a:gd name="T3" fmla="*/ 12 h 7"/>
                        <a:gd name="T4" fmla="*/ 57 w 11"/>
                        <a:gd name="T5" fmla="*/ 0 h 7"/>
                        <a:gd name="T6" fmla="*/ 0 w 11"/>
                        <a:gd name="T7" fmla="*/ 29 h 7"/>
                        <a:gd name="T8" fmla="*/ 0 w 11"/>
                        <a:gd name="T9" fmla="*/ 41 h 7"/>
                        <a:gd name="T10" fmla="*/ 0 60000 65536"/>
                        <a:gd name="T11" fmla="*/ 0 60000 65536"/>
                        <a:gd name="T12" fmla="*/ 0 60000 65536"/>
                        <a:gd name="T13" fmla="*/ 0 60000 65536"/>
                        <a:gd name="T14" fmla="*/ 0 60000 65536"/>
                        <a:gd name="T15" fmla="*/ 0 w 11"/>
                        <a:gd name="T16" fmla="*/ 0 h 7"/>
                        <a:gd name="T17" fmla="*/ 11 w 11"/>
                        <a:gd name="T18" fmla="*/ 7 h 7"/>
                      </a:gdLst>
                      <a:ahLst/>
                      <a:cxnLst>
                        <a:cxn ang="T10">
                          <a:pos x="T0" y="T1"/>
                        </a:cxn>
                        <a:cxn ang="T11">
                          <a:pos x="T2" y="T3"/>
                        </a:cxn>
                        <a:cxn ang="T12">
                          <a:pos x="T4" y="T5"/>
                        </a:cxn>
                        <a:cxn ang="T13">
                          <a:pos x="T6" y="T7"/>
                        </a:cxn>
                        <a:cxn ang="T14">
                          <a:pos x="T8" y="T9"/>
                        </a:cxn>
                      </a:cxnLst>
                      <a:rect l="T15" t="T16" r="T17" b="T18"/>
                      <a:pathLst>
                        <a:path w="11" h="7">
                          <a:moveTo>
                            <a:pt x="0" y="7"/>
                          </a:moveTo>
                          <a:cubicBezTo>
                            <a:pt x="4" y="5"/>
                            <a:pt x="7" y="4"/>
                            <a:pt x="11" y="2"/>
                          </a:cubicBezTo>
                          <a:cubicBezTo>
                            <a:pt x="10" y="0"/>
                            <a:pt x="10" y="0"/>
                            <a:pt x="10" y="0"/>
                          </a:cubicBezTo>
                          <a:cubicBezTo>
                            <a:pt x="6" y="2"/>
                            <a:pt x="3" y="4"/>
                            <a:pt x="0" y="5"/>
                          </a:cubicBezTo>
                          <a:lnTo>
                            <a:pt x="0"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4" name="Freeform 216"/>
                    <p:cNvSpPr>
                      <a:spLocks/>
                    </p:cNvSpPr>
                    <p:nvPr/>
                  </p:nvSpPr>
                  <p:spPr bwMode="auto">
                    <a:xfrm>
                      <a:off x="684" y="2477"/>
                      <a:ext cx="2" cy="5"/>
                    </a:xfrm>
                    <a:custGeom>
                      <a:avLst/>
                      <a:gdLst>
                        <a:gd name="T0" fmla="*/ 0 w 1"/>
                        <a:gd name="T1" fmla="*/ 12 h 2"/>
                        <a:gd name="T2" fmla="*/ 0 w 1"/>
                        <a:gd name="T3" fmla="*/ 12 h 2"/>
                        <a:gd name="T4" fmla="*/ 0 w 1"/>
                        <a:gd name="T5" fmla="*/ 12 h 2"/>
                        <a:gd name="T6" fmla="*/ 0 w 1"/>
                        <a:gd name="T7" fmla="*/ 7 h 2"/>
                        <a:gd name="T8" fmla="*/ 4 w 1"/>
                        <a:gd name="T9" fmla="*/ 0 h 2"/>
                        <a:gd name="T10" fmla="*/ 4 w 1"/>
                        <a:gd name="T11" fmla="*/ 0 h 2"/>
                        <a:gd name="T12" fmla="*/ 4 w 1"/>
                        <a:gd name="T13" fmla="*/ 0 h 2"/>
                        <a:gd name="T14" fmla="*/ 0 w 1"/>
                        <a:gd name="T15" fmla="*/ 1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cubicBezTo>
                            <a:pt x="0" y="2"/>
                            <a:pt x="0" y="2"/>
                            <a:pt x="0" y="2"/>
                          </a:cubicBezTo>
                          <a:cubicBezTo>
                            <a:pt x="0" y="2"/>
                            <a:pt x="0" y="2"/>
                            <a:pt x="0" y="2"/>
                          </a:cubicBezTo>
                          <a:cubicBezTo>
                            <a:pt x="0" y="1"/>
                            <a:pt x="0" y="1"/>
                            <a:pt x="0" y="1"/>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5" name="Freeform 217"/>
                    <p:cNvSpPr>
                      <a:spLocks/>
                    </p:cNvSpPr>
                    <p:nvPr/>
                  </p:nvSpPr>
                  <p:spPr bwMode="auto">
                    <a:xfrm>
                      <a:off x="797" y="2463"/>
                      <a:ext cx="71" cy="26"/>
                    </a:xfrm>
                    <a:custGeom>
                      <a:avLst/>
                      <a:gdLst>
                        <a:gd name="T0" fmla="*/ 163 w 30"/>
                        <a:gd name="T1" fmla="*/ 0 h 11"/>
                        <a:gd name="T2" fmla="*/ 0 w 30"/>
                        <a:gd name="T3" fmla="*/ 50 h 11"/>
                        <a:gd name="T4" fmla="*/ 5 w 30"/>
                        <a:gd name="T5" fmla="*/ 61 h 11"/>
                        <a:gd name="T6" fmla="*/ 168 w 30"/>
                        <a:gd name="T7" fmla="*/ 12 h 11"/>
                        <a:gd name="T8" fmla="*/ 163 w 30"/>
                        <a:gd name="T9" fmla="*/ 0 h 11"/>
                        <a:gd name="T10" fmla="*/ 0 60000 65536"/>
                        <a:gd name="T11" fmla="*/ 0 60000 65536"/>
                        <a:gd name="T12" fmla="*/ 0 60000 65536"/>
                        <a:gd name="T13" fmla="*/ 0 60000 65536"/>
                        <a:gd name="T14" fmla="*/ 0 60000 65536"/>
                        <a:gd name="T15" fmla="*/ 0 w 30"/>
                        <a:gd name="T16" fmla="*/ 0 h 11"/>
                        <a:gd name="T17" fmla="*/ 30 w 30"/>
                        <a:gd name="T18" fmla="*/ 11 h 11"/>
                      </a:gdLst>
                      <a:ahLst/>
                      <a:cxnLst>
                        <a:cxn ang="T10">
                          <a:pos x="T0" y="T1"/>
                        </a:cxn>
                        <a:cxn ang="T11">
                          <a:pos x="T2" y="T3"/>
                        </a:cxn>
                        <a:cxn ang="T12">
                          <a:pos x="T4" y="T5"/>
                        </a:cxn>
                        <a:cxn ang="T13">
                          <a:pos x="T6" y="T7"/>
                        </a:cxn>
                        <a:cxn ang="T14">
                          <a:pos x="T8" y="T9"/>
                        </a:cxn>
                      </a:cxnLst>
                      <a:rect l="T15" t="T16" r="T17" b="T18"/>
                      <a:pathLst>
                        <a:path w="30" h="11">
                          <a:moveTo>
                            <a:pt x="29" y="0"/>
                          </a:moveTo>
                          <a:cubicBezTo>
                            <a:pt x="19" y="4"/>
                            <a:pt x="10" y="7"/>
                            <a:pt x="0" y="9"/>
                          </a:cubicBezTo>
                          <a:cubicBezTo>
                            <a:pt x="1" y="11"/>
                            <a:pt x="1" y="11"/>
                            <a:pt x="1" y="11"/>
                          </a:cubicBezTo>
                          <a:cubicBezTo>
                            <a:pt x="10" y="9"/>
                            <a:pt x="20" y="6"/>
                            <a:pt x="30" y="2"/>
                          </a:cubicBezTo>
                          <a:lnTo>
                            <a:pt x="2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6" name="Freeform 218"/>
                    <p:cNvSpPr>
                      <a:spLocks/>
                    </p:cNvSpPr>
                    <p:nvPr/>
                  </p:nvSpPr>
                  <p:spPr bwMode="auto">
                    <a:xfrm>
                      <a:off x="994" y="2385"/>
                      <a:ext cx="7" cy="7"/>
                    </a:xfrm>
                    <a:custGeom>
                      <a:avLst/>
                      <a:gdLst>
                        <a:gd name="T0" fmla="*/ 5 w 3"/>
                        <a:gd name="T1" fmla="*/ 0 h 3"/>
                        <a:gd name="T2" fmla="*/ 5 w 3"/>
                        <a:gd name="T3" fmla="*/ 5 h 3"/>
                        <a:gd name="T4" fmla="*/ 0 w 3"/>
                        <a:gd name="T5" fmla="*/ 12 h 3"/>
                        <a:gd name="T6" fmla="*/ 5 w 3"/>
                        <a:gd name="T7" fmla="*/ 16 h 3"/>
                        <a:gd name="T8" fmla="*/ 12 w 3"/>
                        <a:gd name="T9" fmla="*/ 16 h 3"/>
                        <a:gd name="T10" fmla="*/ 16 w 3"/>
                        <a:gd name="T11" fmla="*/ 12 h 3"/>
                        <a:gd name="T12" fmla="*/ 5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cubicBezTo>
                            <a:pt x="1" y="1"/>
                            <a:pt x="1" y="1"/>
                            <a:pt x="1" y="1"/>
                          </a:cubicBezTo>
                          <a:cubicBezTo>
                            <a:pt x="0" y="1"/>
                            <a:pt x="0" y="2"/>
                            <a:pt x="0" y="2"/>
                          </a:cubicBezTo>
                          <a:cubicBezTo>
                            <a:pt x="1" y="3"/>
                            <a:pt x="1" y="3"/>
                            <a:pt x="1" y="3"/>
                          </a:cubicBezTo>
                          <a:cubicBezTo>
                            <a:pt x="1" y="3"/>
                            <a:pt x="1" y="3"/>
                            <a:pt x="2" y="3"/>
                          </a:cubicBezTo>
                          <a:cubicBezTo>
                            <a:pt x="2" y="2"/>
                            <a:pt x="2" y="2"/>
                            <a:pt x="3"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7" name="Freeform 219"/>
                    <p:cNvSpPr>
                      <a:spLocks/>
                    </p:cNvSpPr>
                    <p:nvPr/>
                  </p:nvSpPr>
                  <p:spPr bwMode="auto">
                    <a:xfrm>
                      <a:off x="769" y="2489"/>
                      <a:ext cx="2" cy="5"/>
                    </a:xfrm>
                    <a:custGeom>
                      <a:avLst/>
                      <a:gdLst>
                        <a:gd name="T0" fmla="*/ 4 w 1"/>
                        <a:gd name="T1" fmla="*/ 12 h 2"/>
                        <a:gd name="T2" fmla="*/ 4 w 1"/>
                        <a:gd name="T3" fmla="*/ 12 h 2"/>
                        <a:gd name="T4" fmla="*/ 4 w 1"/>
                        <a:gd name="T5" fmla="*/ 12 h 2"/>
                        <a:gd name="T6" fmla="*/ 4 w 1"/>
                        <a:gd name="T7" fmla="*/ 0 h 2"/>
                        <a:gd name="T8" fmla="*/ 4 w 1"/>
                        <a:gd name="T9" fmla="*/ 0 h 2"/>
                        <a:gd name="T10" fmla="*/ 0 w 1"/>
                        <a:gd name="T11" fmla="*/ 0 h 2"/>
                        <a:gd name="T12" fmla="*/ 4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2"/>
                            <a:pt x="1" y="2"/>
                            <a:pt x="1" y="2"/>
                          </a:cubicBezTo>
                          <a:cubicBezTo>
                            <a:pt x="1" y="0"/>
                            <a:pt x="1" y="0"/>
                            <a:pt x="1" y="0"/>
                          </a:cubicBezTo>
                          <a:cubicBezTo>
                            <a:pt x="1" y="0"/>
                            <a:pt x="1" y="0"/>
                            <a:pt x="1" y="0"/>
                          </a:cubicBezTo>
                          <a:cubicBezTo>
                            <a:pt x="0" y="0"/>
                            <a:pt x="0" y="0"/>
                            <a:pt x="0"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8" name="Freeform 220"/>
                    <p:cNvSpPr>
                      <a:spLocks/>
                    </p:cNvSpPr>
                    <p:nvPr/>
                  </p:nvSpPr>
                  <p:spPr bwMode="auto">
                    <a:xfrm>
                      <a:off x="771" y="2484"/>
                      <a:ext cx="29" cy="10"/>
                    </a:xfrm>
                    <a:custGeom>
                      <a:avLst/>
                      <a:gdLst>
                        <a:gd name="T0" fmla="*/ 0 w 12"/>
                        <a:gd name="T1" fmla="*/ 25 h 4"/>
                        <a:gd name="T2" fmla="*/ 70 w 12"/>
                        <a:gd name="T3" fmla="*/ 12 h 4"/>
                        <a:gd name="T4" fmla="*/ 65 w 12"/>
                        <a:gd name="T5" fmla="*/ 0 h 4"/>
                        <a:gd name="T6" fmla="*/ 0 w 12"/>
                        <a:gd name="T7" fmla="*/ 12 h 4"/>
                        <a:gd name="T8" fmla="*/ 0 w 12"/>
                        <a:gd name="T9" fmla="*/ 25 h 4"/>
                        <a:gd name="T10" fmla="*/ 0 60000 65536"/>
                        <a:gd name="T11" fmla="*/ 0 60000 65536"/>
                        <a:gd name="T12" fmla="*/ 0 60000 65536"/>
                        <a:gd name="T13" fmla="*/ 0 60000 65536"/>
                        <a:gd name="T14" fmla="*/ 0 60000 65536"/>
                        <a:gd name="T15" fmla="*/ 0 w 12"/>
                        <a:gd name="T16" fmla="*/ 0 h 4"/>
                        <a:gd name="T17" fmla="*/ 12 w 12"/>
                        <a:gd name="T18" fmla="*/ 4 h 4"/>
                      </a:gdLst>
                      <a:ahLst/>
                      <a:cxnLst>
                        <a:cxn ang="T10">
                          <a:pos x="T0" y="T1"/>
                        </a:cxn>
                        <a:cxn ang="T11">
                          <a:pos x="T2" y="T3"/>
                        </a:cxn>
                        <a:cxn ang="T12">
                          <a:pos x="T4" y="T5"/>
                        </a:cxn>
                        <a:cxn ang="T13">
                          <a:pos x="T6" y="T7"/>
                        </a:cxn>
                        <a:cxn ang="T14">
                          <a:pos x="T8" y="T9"/>
                        </a:cxn>
                      </a:cxnLst>
                      <a:rect l="T15" t="T16" r="T17" b="T18"/>
                      <a:pathLst>
                        <a:path w="12" h="4">
                          <a:moveTo>
                            <a:pt x="0" y="4"/>
                          </a:moveTo>
                          <a:cubicBezTo>
                            <a:pt x="4" y="3"/>
                            <a:pt x="8" y="3"/>
                            <a:pt x="12" y="2"/>
                          </a:cubicBezTo>
                          <a:cubicBezTo>
                            <a:pt x="11" y="0"/>
                            <a:pt x="11" y="0"/>
                            <a:pt x="11" y="0"/>
                          </a:cubicBezTo>
                          <a:cubicBezTo>
                            <a:pt x="7" y="1"/>
                            <a:pt x="4" y="1"/>
                            <a:pt x="0" y="2"/>
                          </a:cubicBezTo>
                          <a:lnTo>
                            <a:pt x="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899" name="Freeform 221"/>
                    <p:cNvSpPr>
                      <a:spLocks/>
                    </p:cNvSpPr>
                    <p:nvPr/>
                  </p:nvSpPr>
                  <p:spPr bwMode="auto">
                    <a:xfrm>
                      <a:off x="712" y="2487"/>
                      <a:ext cx="59" cy="9"/>
                    </a:xfrm>
                    <a:custGeom>
                      <a:avLst/>
                      <a:gdLst>
                        <a:gd name="T0" fmla="*/ 0 w 25"/>
                        <a:gd name="T1" fmla="*/ 11 h 4"/>
                        <a:gd name="T2" fmla="*/ 139 w 25"/>
                        <a:gd name="T3" fmla="*/ 16 h 4"/>
                        <a:gd name="T4" fmla="*/ 135 w 25"/>
                        <a:gd name="T5" fmla="*/ 5 h 4"/>
                        <a:gd name="T6" fmla="*/ 5 w 25"/>
                        <a:gd name="T7" fmla="*/ 0 h 4"/>
                        <a:gd name="T8" fmla="*/ 0 w 25"/>
                        <a:gd name="T9" fmla="*/ 11 h 4"/>
                        <a:gd name="T10" fmla="*/ 0 60000 65536"/>
                        <a:gd name="T11" fmla="*/ 0 60000 65536"/>
                        <a:gd name="T12" fmla="*/ 0 60000 65536"/>
                        <a:gd name="T13" fmla="*/ 0 60000 65536"/>
                        <a:gd name="T14" fmla="*/ 0 60000 65536"/>
                        <a:gd name="T15" fmla="*/ 0 w 25"/>
                        <a:gd name="T16" fmla="*/ 0 h 4"/>
                        <a:gd name="T17" fmla="*/ 25 w 25"/>
                        <a:gd name="T18" fmla="*/ 4 h 4"/>
                      </a:gdLst>
                      <a:ahLst/>
                      <a:cxnLst>
                        <a:cxn ang="T10">
                          <a:pos x="T0" y="T1"/>
                        </a:cxn>
                        <a:cxn ang="T11">
                          <a:pos x="T2" y="T3"/>
                        </a:cxn>
                        <a:cxn ang="T12">
                          <a:pos x="T4" y="T5"/>
                        </a:cxn>
                        <a:cxn ang="T13">
                          <a:pos x="T6" y="T7"/>
                        </a:cxn>
                        <a:cxn ang="T14">
                          <a:pos x="T8" y="T9"/>
                        </a:cxn>
                      </a:cxnLst>
                      <a:rect l="T15" t="T16" r="T17" b="T18"/>
                      <a:pathLst>
                        <a:path w="25" h="4">
                          <a:moveTo>
                            <a:pt x="0" y="2"/>
                          </a:moveTo>
                          <a:cubicBezTo>
                            <a:pt x="7" y="4"/>
                            <a:pt x="16" y="4"/>
                            <a:pt x="25" y="3"/>
                          </a:cubicBezTo>
                          <a:cubicBezTo>
                            <a:pt x="24" y="1"/>
                            <a:pt x="24" y="1"/>
                            <a:pt x="24" y="1"/>
                          </a:cubicBezTo>
                          <a:cubicBezTo>
                            <a:pt x="16" y="2"/>
                            <a:pt x="8" y="2"/>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0" name="Freeform 222"/>
                    <p:cNvSpPr>
                      <a:spLocks/>
                    </p:cNvSpPr>
                    <p:nvPr/>
                  </p:nvSpPr>
                  <p:spPr bwMode="auto">
                    <a:xfrm>
                      <a:off x="866" y="2456"/>
                      <a:ext cx="17" cy="12"/>
                    </a:xfrm>
                    <a:custGeom>
                      <a:avLst/>
                      <a:gdLst>
                        <a:gd name="T0" fmla="*/ 41 w 7"/>
                        <a:gd name="T1" fmla="*/ 0 h 5"/>
                        <a:gd name="T2" fmla="*/ 0 w 7"/>
                        <a:gd name="T3" fmla="*/ 17 h 5"/>
                        <a:gd name="T4" fmla="*/ 5 w 7"/>
                        <a:gd name="T5" fmla="*/ 29 h 5"/>
                        <a:gd name="T6" fmla="*/ 41 w 7"/>
                        <a:gd name="T7" fmla="*/ 12 h 5"/>
                        <a:gd name="T8" fmla="*/ 41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7" y="0"/>
                          </a:moveTo>
                          <a:cubicBezTo>
                            <a:pt x="4" y="1"/>
                            <a:pt x="2" y="2"/>
                            <a:pt x="0" y="3"/>
                          </a:cubicBezTo>
                          <a:cubicBezTo>
                            <a:pt x="1" y="5"/>
                            <a:pt x="1" y="5"/>
                            <a:pt x="1" y="5"/>
                          </a:cubicBezTo>
                          <a:cubicBezTo>
                            <a:pt x="3" y="4"/>
                            <a:pt x="5" y="3"/>
                            <a:pt x="7" y="2"/>
                          </a:cubicBezTo>
                          <a:lnTo>
                            <a:pt x="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1" name="Freeform 223"/>
                    <p:cNvSpPr>
                      <a:spLocks/>
                    </p:cNvSpPr>
                    <p:nvPr/>
                  </p:nvSpPr>
                  <p:spPr bwMode="auto">
                    <a:xfrm>
                      <a:off x="738" y="2435"/>
                      <a:ext cx="7" cy="5"/>
                    </a:xfrm>
                    <a:custGeom>
                      <a:avLst/>
                      <a:gdLst>
                        <a:gd name="T0" fmla="*/ 0 w 3"/>
                        <a:gd name="T1" fmla="*/ 12 h 2"/>
                        <a:gd name="T2" fmla="*/ 16 w 3"/>
                        <a:gd name="T3" fmla="*/ 12 h 2"/>
                        <a:gd name="T4" fmla="*/ 12 w 3"/>
                        <a:gd name="T5" fmla="*/ 0 h 2"/>
                        <a:gd name="T6" fmla="*/ 0 w 3"/>
                        <a:gd name="T7" fmla="*/ 0 h 2"/>
                        <a:gd name="T8" fmla="*/ 0 w 3"/>
                        <a:gd name="T9" fmla="*/ 12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cubicBezTo>
                            <a:pt x="1" y="2"/>
                            <a:pt x="2" y="2"/>
                            <a:pt x="3" y="2"/>
                          </a:cubicBezTo>
                          <a:cubicBezTo>
                            <a:pt x="2" y="0"/>
                            <a:pt x="2" y="0"/>
                            <a:pt x="2" y="0"/>
                          </a:cubicBezTo>
                          <a:cubicBezTo>
                            <a:pt x="2" y="0"/>
                            <a:pt x="1"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2" name="Freeform 224"/>
                    <p:cNvSpPr>
                      <a:spLocks/>
                    </p:cNvSpPr>
                    <p:nvPr/>
                  </p:nvSpPr>
                  <p:spPr bwMode="auto">
                    <a:xfrm>
                      <a:off x="672" y="2423"/>
                      <a:ext cx="5" cy="5"/>
                    </a:xfrm>
                    <a:custGeom>
                      <a:avLst/>
                      <a:gdLst>
                        <a:gd name="T0" fmla="*/ 7 w 2"/>
                        <a:gd name="T1" fmla="*/ 12 h 2"/>
                        <a:gd name="T2" fmla="*/ 0 w 2"/>
                        <a:gd name="T3" fmla="*/ 7 h 2"/>
                        <a:gd name="T4" fmla="*/ 0 w 2"/>
                        <a:gd name="T5" fmla="*/ 7 h 2"/>
                        <a:gd name="T6" fmla="*/ 0 w 2"/>
                        <a:gd name="T7" fmla="*/ 7 h 2"/>
                        <a:gd name="T8" fmla="*/ 7 w 2"/>
                        <a:gd name="T9" fmla="*/ 0 h 2"/>
                        <a:gd name="T10" fmla="*/ 12 w 2"/>
                        <a:gd name="T11" fmla="*/ 0 h 2"/>
                        <a:gd name="T12" fmla="*/ 7 w 2"/>
                        <a:gd name="T13" fmla="*/ 0 h 2"/>
                        <a:gd name="T14" fmla="*/ 7 w 2"/>
                        <a:gd name="T15" fmla="*/ 0 h 2"/>
                        <a:gd name="T16" fmla="*/ 7 w 2"/>
                        <a:gd name="T17" fmla="*/ 1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0" y="1"/>
                            <a:pt x="0" y="1"/>
                            <a:pt x="0" y="1"/>
                          </a:cubicBezTo>
                          <a:cubicBezTo>
                            <a:pt x="0" y="1"/>
                            <a:pt x="0" y="1"/>
                            <a:pt x="0" y="1"/>
                          </a:cubicBezTo>
                          <a:cubicBezTo>
                            <a:pt x="0" y="1"/>
                            <a:pt x="0" y="1"/>
                            <a:pt x="0" y="1"/>
                          </a:cubicBezTo>
                          <a:cubicBezTo>
                            <a:pt x="1" y="0"/>
                            <a:pt x="1" y="0"/>
                            <a:pt x="1" y="0"/>
                          </a:cubicBezTo>
                          <a:cubicBezTo>
                            <a:pt x="2" y="0"/>
                            <a:pt x="2" y="0"/>
                            <a:pt x="2" y="0"/>
                          </a:cubicBezTo>
                          <a:cubicBezTo>
                            <a:pt x="1" y="0"/>
                            <a:pt x="1" y="0"/>
                            <a:pt x="1" y="0"/>
                          </a:cubicBezTo>
                          <a:cubicBezTo>
                            <a:pt x="1" y="0"/>
                            <a:pt x="1" y="0"/>
                            <a:pt x="1"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3" name="Freeform 225"/>
                    <p:cNvSpPr>
                      <a:spLocks/>
                    </p:cNvSpPr>
                    <p:nvPr/>
                  </p:nvSpPr>
                  <p:spPr bwMode="auto">
                    <a:xfrm>
                      <a:off x="753" y="2414"/>
                      <a:ext cx="80" cy="23"/>
                    </a:xfrm>
                    <a:custGeom>
                      <a:avLst/>
                      <a:gdLst>
                        <a:gd name="T0" fmla="*/ 0 w 34"/>
                        <a:gd name="T1" fmla="*/ 53 h 10"/>
                        <a:gd name="T2" fmla="*/ 188 w 34"/>
                        <a:gd name="T3" fmla="*/ 12 h 10"/>
                        <a:gd name="T4" fmla="*/ 184 w 34"/>
                        <a:gd name="T5" fmla="*/ 0 h 10"/>
                        <a:gd name="T6" fmla="*/ 0 w 34"/>
                        <a:gd name="T7" fmla="*/ 41 h 10"/>
                        <a:gd name="T8" fmla="*/ 0 w 34"/>
                        <a:gd name="T9" fmla="*/ 53 h 10"/>
                        <a:gd name="T10" fmla="*/ 0 60000 65536"/>
                        <a:gd name="T11" fmla="*/ 0 60000 65536"/>
                        <a:gd name="T12" fmla="*/ 0 60000 65536"/>
                        <a:gd name="T13" fmla="*/ 0 60000 65536"/>
                        <a:gd name="T14" fmla="*/ 0 60000 65536"/>
                        <a:gd name="T15" fmla="*/ 0 w 34"/>
                        <a:gd name="T16" fmla="*/ 0 h 10"/>
                        <a:gd name="T17" fmla="*/ 34 w 34"/>
                        <a:gd name="T18" fmla="*/ 10 h 10"/>
                      </a:gdLst>
                      <a:ahLst/>
                      <a:cxnLst>
                        <a:cxn ang="T10">
                          <a:pos x="T0" y="T1"/>
                        </a:cxn>
                        <a:cxn ang="T11">
                          <a:pos x="T2" y="T3"/>
                        </a:cxn>
                        <a:cxn ang="T12">
                          <a:pos x="T4" y="T5"/>
                        </a:cxn>
                        <a:cxn ang="T13">
                          <a:pos x="T6" y="T7"/>
                        </a:cxn>
                        <a:cxn ang="T14">
                          <a:pos x="T8" y="T9"/>
                        </a:cxn>
                      </a:cxnLst>
                      <a:rect l="T15" t="T16" r="T17" b="T18"/>
                      <a:pathLst>
                        <a:path w="34" h="10">
                          <a:moveTo>
                            <a:pt x="0" y="10"/>
                          </a:moveTo>
                          <a:cubicBezTo>
                            <a:pt x="11" y="9"/>
                            <a:pt x="22" y="6"/>
                            <a:pt x="34" y="2"/>
                          </a:cubicBezTo>
                          <a:cubicBezTo>
                            <a:pt x="33" y="0"/>
                            <a:pt x="33" y="0"/>
                            <a:pt x="33" y="0"/>
                          </a:cubicBezTo>
                          <a:cubicBezTo>
                            <a:pt x="21" y="4"/>
                            <a:pt x="10" y="7"/>
                            <a:pt x="0" y="8"/>
                          </a:cubicBezTo>
                          <a:lnTo>
                            <a:pt x="0"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4" name="Freeform 226"/>
                    <p:cNvSpPr>
                      <a:spLocks/>
                    </p:cNvSpPr>
                    <p:nvPr/>
                  </p:nvSpPr>
                  <p:spPr bwMode="auto">
                    <a:xfrm>
                      <a:off x="831" y="2404"/>
                      <a:ext cx="26" cy="14"/>
                    </a:xfrm>
                    <a:custGeom>
                      <a:avLst/>
                      <a:gdLst>
                        <a:gd name="T0" fmla="*/ 5 w 11"/>
                        <a:gd name="T1" fmla="*/ 33 h 6"/>
                        <a:gd name="T2" fmla="*/ 61 w 11"/>
                        <a:gd name="T3" fmla="*/ 12 h 6"/>
                        <a:gd name="T4" fmla="*/ 61 w 11"/>
                        <a:gd name="T5" fmla="*/ 0 h 6"/>
                        <a:gd name="T6" fmla="*/ 0 w 11"/>
                        <a:gd name="T7" fmla="*/ 21 h 6"/>
                        <a:gd name="T8" fmla="*/ 5 w 11"/>
                        <a:gd name="T9" fmla="*/ 33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1" y="6"/>
                          </a:moveTo>
                          <a:cubicBezTo>
                            <a:pt x="4" y="5"/>
                            <a:pt x="8" y="3"/>
                            <a:pt x="11" y="2"/>
                          </a:cubicBezTo>
                          <a:cubicBezTo>
                            <a:pt x="11" y="0"/>
                            <a:pt x="11" y="0"/>
                            <a:pt x="11" y="0"/>
                          </a:cubicBezTo>
                          <a:cubicBezTo>
                            <a:pt x="7" y="1"/>
                            <a:pt x="3" y="3"/>
                            <a:pt x="0" y="4"/>
                          </a:cubicBezTo>
                          <a:lnTo>
                            <a:pt x="1"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5" name="Freeform 227"/>
                    <p:cNvSpPr>
                      <a:spLocks/>
                    </p:cNvSpPr>
                    <p:nvPr/>
                  </p:nvSpPr>
                  <p:spPr bwMode="auto">
                    <a:xfrm>
                      <a:off x="857" y="2399"/>
                      <a:ext cx="11" cy="10"/>
                    </a:xfrm>
                    <a:custGeom>
                      <a:avLst/>
                      <a:gdLst>
                        <a:gd name="T0" fmla="*/ 20 w 5"/>
                        <a:gd name="T1" fmla="*/ 0 h 4"/>
                        <a:gd name="T2" fmla="*/ 0 w 5"/>
                        <a:gd name="T3" fmla="*/ 12 h 4"/>
                        <a:gd name="T4" fmla="*/ 0 w 5"/>
                        <a:gd name="T5" fmla="*/ 25 h 4"/>
                        <a:gd name="T6" fmla="*/ 24 w 5"/>
                        <a:gd name="T7" fmla="*/ 7 h 4"/>
                        <a:gd name="T8" fmla="*/ 20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0"/>
                            <a:pt x="1" y="1"/>
                            <a:pt x="0" y="2"/>
                          </a:cubicBezTo>
                          <a:cubicBezTo>
                            <a:pt x="0" y="4"/>
                            <a:pt x="0" y="4"/>
                            <a:pt x="0" y="4"/>
                          </a:cubicBezTo>
                          <a:cubicBezTo>
                            <a:pt x="2" y="3"/>
                            <a:pt x="3" y="2"/>
                            <a:pt x="5" y="1"/>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6" name="Freeform 228"/>
                    <p:cNvSpPr>
                      <a:spLocks/>
                    </p:cNvSpPr>
                    <p:nvPr/>
                  </p:nvSpPr>
                  <p:spPr bwMode="auto">
                    <a:xfrm>
                      <a:off x="866" y="2338"/>
                      <a:ext cx="99" cy="64"/>
                    </a:xfrm>
                    <a:custGeom>
                      <a:avLst/>
                      <a:gdLst>
                        <a:gd name="T0" fmla="*/ 5 w 42"/>
                        <a:gd name="T1" fmla="*/ 152 h 27"/>
                        <a:gd name="T2" fmla="*/ 233 w 42"/>
                        <a:gd name="T3" fmla="*/ 12 h 27"/>
                        <a:gd name="T4" fmla="*/ 222 w 42"/>
                        <a:gd name="T5" fmla="*/ 0 h 27"/>
                        <a:gd name="T6" fmla="*/ 0 w 42"/>
                        <a:gd name="T7" fmla="*/ 147 h 27"/>
                        <a:gd name="T8" fmla="*/ 5 w 42"/>
                        <a:gd name="T9" fmla="*/ 152 h 27"/>
                        <a:gd name="T10" fmla="*/ 0 60000 65536"/>
                        <a:gd name="T11" fmla="*/ 0 60000 65536"/>
                        <a:gd name="T12" fmla="*/ 0 60000 65536"/>
                        <a:gd name="T13" fmla="*/ 0 60000 65536"/>
                        <a:gd name="T14" fmla="*/ 0 60000 65536"/>
                        <a:gd name="T15" fmla="*/ 0 w 42"/>
                        <a:gd name="T16" fmla="*/ 0 h 27"/>
                        <a:gd name="T17" fmla="*/ 42 w 42"/>
                        <a:gd name="T18" fmla="*/ 27 h 27"/>
                      </a:gdLst>
                      <a:ahLst/>
                      <a:cxnLst>
                        <a:cxn ang="T10">
                          <a:pos x="T0" y="T1"/>
                        </a:cxn>
                        <a:cxn ang="T11">
                          <a:pos x="T2" y="T3"/>
                        </a:cxn>
                        <a:cxn ang="T12">
                          <a:pos x="T4" y="T5"/>
                        </a:cxn>
                        <a:cxn ang="T13">
                          <a:pos x="T6" y="T7"/>
                        </a:cxn>
                        <a:cxn ang="T14">
                          <a:pos x="T8" y="T9"/>
                        </a:cxn>
                      </a:cxnLst>
                      <a:rect l="T15" t="T16" r="T17" b="T18"/>
                      <a:pathLst>
                        <a:path w="42" h="27">
                          <a:moveTo>
                            <a:pt x="1" y="27"/>
                          </a:moveTo>
                          <a:cubicBezTo>
                            <a:pt x="16" y="20"/>
                            <a:pt x="29" y="12"/>
                            <a:pt x="42" y="2"/>
                          </a:cubicBezTo>
                          <a:cubicBezTo>
                            <a:pt x="40" y="0"/>
                            <a:pt x="40" y="0"/>
                            <a:pt x="40" y="0"/>
                          </a:cubicBezTo>
                          <a:cubicBezTo>
                            <a:pt x="28" y="10"/>
                            <a:pt x="15" y="19"/>
                            <a:pt x="0" y="26"/>
                          </a:cubicBezTo>
                          <a:lnTo>
                            <a:pt x="1" y="2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7" name="Freeform 229"/>
                    <p:cNvSpPr>
                      <a:spLocks/>
                    </p:cNvSpPr>
                    <p:nvPr/>
                  </p:nvSpPr>
                  <p:spPr bwMode="auto">
                    <a:xfrm>
                      <a:off x="743" y="2432"/>
                      <a:ext cx="10" cy="8"/>
                    </a:xfrm>
                    <a:custGeom>
                      <a:avLst/>
                      <a:gdLst>
                        <a:gd name="T0" fmla="*/ 25 w 4"/>
                        <a:gd name="T1" fmla="*/ 0 h 3"/>
                        <a:gd name="T2" fmla="*/ 0 w 4"/>
                        <a:gd name="T3" fmla="*/ 8 h 3"/>
                        <a:gd name="T4" fmla="*/ 7 w 4"/>
                        <a:gd name="T5" fmla="*/ 21 h 3"/>
                        <a:gd name="T6" fmla="*/ 25 w 4"/>
                        <a:gd name="T7" fmla="*/ 13 h 3"/>
                        <a:gd name="T8" fmla="*/ 25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0"/>
                          </a:moveTo>
                          <a:cubicBezTo>
                            <a:pt x="3" y="0"/>
                            <a:pt x="1" y="1"/>
                            <a:pt x="0" y="1"/>
                          </a:cubicBezTo>
                          <a:cubicBezTo>
                            <a:pt x="1" y="3"/>
                            <a:pt x="1" y="3"/>
                            <a:pt x="1" y="3"/>
                          </a:cubicBezTo>
                          <a:cubicBezTo>
                            <a:pt x="2" y="3"/>
                            <a:pt x="3" y="2"/>
                            <a:pt x="4" y="2"/>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8" name="Freeform 230"/>
                    <p:cNvSpPr>
                      <a:spLocks/>
                    </p:cNvSpPr>
                    <p:nvPr/>
                  </p:nvSpPr>
                  <p:spPr bwMode="auto">
                    <a:xfrm>
                      <a:off x="684" y="2428"/>
                      <a:ext cx="54" cy="12"/>
                    </a:xfrm>
                    <a:custGeom>
                      <a:avLst/>
                      <a:gdLst>
                        <a:gd name="T0" fmla="*/ 127 w 23"/>
                        <a:gd name="T1" fmla="*/ 17 h 5"/>
                        <a:gd name="T2" fmla="*/ 5 w 23"/>
                        <a:gd name="T3" fmla="*/ 0 h 5"/>
                        <a:gd name="T4" fmla="*/ 0 w 23"/>
                        <a:gd name="T5" fmla="*/ 12 h 5"/>
                        <a:gd name="T6" fmla="*/ 127 w 23"/>
                        <a:gd name="T7" fmla="*/ 29 h 5"/>
                        <a:gd name="T8" fmla="*/ 127 w 23"/>
                        <a:gd name="T9" fmla="*/ 17 h 5"/>
                        <a:gd name="T10" fmla="*/ 0 60000 65536"/>
                        <a:gd name="T11" fmla="*/ 0 60000 65536"/>
                        <a:gd name="T12" fmla="*/ 0 60000 65536"/>
                        <a:gd name="T13" fmla="*/ 0 60000 65536"/>
                        <a:gd name="T14" fmla="*/ 0 60000 65536"/>
                        <a:gd name="T15" fmla="*/ 0 w 23"/>
                        <a:gd name="T16" fmla="*/ 0 h 5"/>
                        <a:gd name="T17" fmla="*/ 23 w 23"/>
                        <a:gd name="T18" fmla="*/ 5 h 5"/>
                      </a:gdLst>
                      <a:ahLst/>
                      <a:cxnLst>
                        <a:cxn ang="T10">
                          <a:pos x="T0" y="T1"/>
                        </a:cxn>
                        <a:cxn ang="T11">
                          <a:pos x="T2" y="T3"/>
                        </a:cxn>
                        <a:cxn ang="T12">
                          <a:pos x="T4" y="T5"/>
                        </a:cxn>
                        <a:cxn ang="T13">
                          <a:pos x="T6" y="T7"/>
                        </a:cxn>
                        <a:cxn ang="T14">
                          <a:pos x="T8" y="T9"/>
                        </a:cxn>
                      </a:cxnLst>
                      <a:rect l="T15" t="T16" r="T17" b="T18"/>
                      <a:pathLst>
                        <a:path w="23" h="5">
                          <a:moveTo>
                            <a:pt x="23" y="3"/>
                          </a:moveTo>
                          <a:cubicBezTo>
                            <a:pt x="14" y="3"/>
                            <a:pt x="7" y="2"/>
                            <a:pt x="1" y="0"/>
                          </a:cubicBezTo>
                          <a:cubicBezTo>
                            <a:pt x="0" y="2"/>
                            <a:pt x="0" y="2"/>
                            <a:pt x="0" y="2"/>
                          </a:cubicBezTo>
                          <a:cubicBezTo>
                            <a:pt x="6" y="4"/>
                            <a:pt x="14" y="5"/>
                            <a:pt x="23" y="5"/>
                          </a:cubicBezTo>
                          <a:lnTo>
                            <a:pt x="23"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09" name="Freeform 231"/>
                    <p:cNvSpPr>
                      <a:spLocks/>
                    </p:cNvSpPr>
                    <p:nvPr/>
                  </p:nvSpPr>
                  <p:spPr bwMode="auto">
                    <a:xfrm>
                      <a:off x="672" y="2423"/>
                      <a:ext cx="14" cy="9"/>
                    </a:xfrm>
                    <a:custGeom>
                      <a:avLst/>
                      <a:gdLst>
                        <a:gd name="T0" fmla="*/ 0 w 6"/>
                        <a:gd name="T1" fmla="*/ 5 h 4"/>
                        <a:gd name="T2" fmla="*/ 28 w 6"/>
                        <a:gd name="T3" fmla="*/ 20 h 4"/>
                        <a:gd name="T4" fmla="*/ 33 w 6"/>
                        <a:gd name="T5" fmla="*/ 11 h 4"/>
                        <a:gd name="T6" fmla="*/ 5 w 6"/>
                        <a:gd name="T7" fmla="*/ 0 h 4"/>
                        <a:gd name="T8" fmla="*/ 0 w 6"/>
                        <a:gd name="T9" fmla="*/ 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0" y="1"/>
                          </a:moveTo>
                          <a:cubicBezTo>
                            <a:pt x="2" y="2"/>
                            <a:pt x="3" y="3"/>
                            <a:pt x="5" y="4"/>
                          </a:cubicBezTo>
                          <a:cubicBezTo>
                            <a:pt x="6" y="2"/>
                            <a:pt x="6" y="2"/>
                            <a:pt x="6" y="2"/>
                          </a:cubicBezTo>
                          <a:cubicBezTo>
                            <a:pt x="4" y="1"/>
                            <a:pt x="3" y="0"/>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0" name="Freeform 232"/>
                    <p:cNvSpPr>
                      <a:spLocks/>
                    </p:cNvSpPr>
                    <p:nvPr/>
                  </p:nvSpPr>
                  <p:spPr bwMode="auto">
                    <a:xfrm>
                      <a:off x="793" y="2539"/>
                      <a:ext cx="4" cy="5"/>
                    </a:xfrm>
                    <a:custGeom>
                      <a:avLst/>
                      <a:gdLst>
                        <a:gd name="T0" fmla="*/ 4 w 2"/>
                        <a:gd name="T1" fmla="*/ 12 h 2"/>
                        <a:gd name="T2" fmla="*/ 0 w 2"/>
                        <a:gd name="T3" fmla="*/ 7 h 2"/>
                        <a:gd name="T4" fmla="*/ 8 w 2"/>
                        <a:gd name="T5" fmla="*/ 7 h 2"/>
                        <a:gd name="T6" fmla="*/ 8 w 2"/>
                        <a:gd name="T7" fmla="*/ 0 h 2"/>
                        <a:gd name="T8" fmla="*/ 8 w 2"/>
                        <a:gd name="T9" fmla="*/ 0 h 2"/>
                        <a:gd name="T10" fmla="*/ 4 w 2"/>
                        <a:gd name="T11" fmla="*/ 12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2"/>
                          </a:moveTo>
                          <a:cubicBezTo>
                            <a:pt x="0" y="1"/>
                            <a:pt x="0" y="1"/>
                            <a:pt x="0" y="1"/>
                          </a:cubicBezTo>
                          <a:cubicBezTo>
                            <a:pt x="2" y="1"/>
                            <a:pt x="2" y="1"/>
                            <a:pt x="2" y="1"/>
                          </a:cubicBezTo>
                          <a:cubicBezTo>
                            <a:pt x="2" y="0"/>
                            <a:pt x="2" y="0"/>
                            <a:pt x="2" y="0"/>
                          </a:cubicBezTo>
                          <a:cubicBezTo>
                            <a:pt x="2" y="0"/>
                            <a:pt x="2" y="0"/>
                            <a:pt x="2"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1" name="Freeform 233"/>
                    <p:cNvSpPr>
                      <a:spLocks/>
                    </p:cNvSpPr>
                    <p:nvPr/>
                  </p:nvSpPr>
                  <p:spPr bwMode="auto">
                    <a:xfrm>
                      <a:off x="741" y="2376"/>
                      <a:ext cx="12" cy="45"/>
                    </a:xfrm>
                    <a:custGeom>
                      <a:avLst/>
                      <a:gdLst>
                        <a:gd name="T0" fmla="*/ 29 w 5"/>
                        <a:gd name="T1" fmla="*/ 102 h 19"/>
                        <a:gd name="T2" fmla="*/ 12 w 5"/>
                        <a:gd name="T3" fmla="*/ 0 h 19"/>
                        <a:gd name="T4" fmla="*/ 0 w 5"/>
                        <a:gd name="T5" fmla="*/ 0 h 19"/>
                        <a:gd name="T6" fmla="*/ 17 w 5"/>
                        <a:gd name="T7" fmla="*/ 107 h 19"/>
                        <a:gd name="T8" fmla="*/ 29 w 5"/>
                        <a:gd name="T9" fmla="*/ 102 h 19"/>
                        <a:gd name="T10" fmla="*/ 0 60000 65536"/>
                        <a:gd name="T11" fmla="*/ 0 60000 65536"/>
                        <a:gd name="T12" fmla="*/ 0 60000 65536"/>
                        <a:gd name="T13" fmla="*/ 0 60000 65536"/>
                        <a:gd name="T14" fmla="*/ 0 60000 65536"/>
                        <a:gd name="T15" fmla="*/ 0 w 5"/>
                        <a:gd name="T16" fmla="*/ 0 h 19"/>
                        <a:gd name="T17" fmla="*/ 5 w 5"/>
                        <a:gd name="T18" fmla="*/ 19 h 19"/>
                      </a:gdLst>
                      <a:ahLst/>
                      <a:cxnLst>
                        <a:cxn ang="T10">
                          <a:pos x="T0" y="T1"/>
                        </a:cxn>
                        <a:cxn ang="T11">
                          <a:pos x="T2" y="T3"/>
                        </a:cxn>
                        <a:cxn ang="T12">
                          <a:pos x="T4" y="T5"/>
                        </a:cxn>
                        <a:cxn ang="T13">
                          <a:pos x="T6" y="T7"/>
                        </a:cxn>
                        <a:cxn ang="T14">
                          <a:pos x="T8" y="T9"/>
                        </a:cxn>
                      </a:cxnLst>
                      <a:rect l="T15" t="T16" r="T17" b="T18"/>
                      <a:pathLst>
                        <a:path w="5" h="19">
                          <a:moveTo>
                            <a:pt x="5" y="18"/>
                          </a:moveTo>
                          <a:cubicBezTo>
                            <a:pt x="3" y="12"/>
                            <a:pt x="3" y="6"/>
                            <a:pt x="2" y="0"/>
                          </a:cubicBezTo>
                          <a:cubicBezTo>
                            <a:pt x="0" y="0"/>
                            <a:pt x="0" y="0"/>
                            <a:pt x="0" y="0"/>
                          </a:cubicBezTo>
                          <a:cubicBezTo>
                            <a:pt x="1" y="6"/>
                            <a:pt x="1" y="13"/>
                            <a:pt x="3" y="19"/>
                          </a:cubicBezTo>
                          <a:lnTo>
                            <a:pt x="5" y="1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2" name="Freeform 234"/>
                    <p:cNvSpPr>
                      <a:spLocks/>
                    </p:cNvSpPr>
                    <p:nvPr/>
                  </p:nvSpPr>
                  <p:spPr bwMode="auto">
                    <a:xfrm>
                      <a:off x="769" y="2492"/>
                      <a:ext cx="28" cy="49"/>
                    </a:xfrm>
                    <a:custGeom>
                      <a:avLst/>
                      <a:gdLst>
                        <a:gd name="T0" fmla="*/ 0 w 12"/>
                        <a:gd name="T1" fmla="*/ 5 h 21"/>
                        <a:gd name="T2" fmla="*/ 54 w 12"/>
                        <a:gd name="T3" fmla="*/ 114 h 21"/>
                        <a:gd name="T4" fmla="*/ 65 w 12"/>
                        <a:gd name="T5" fmla="*/ 110 h 21"/>
                        <a:gd name="T6" fmla="*/ 12 w 12"/>
                        <a:gd name="T7" fmla="*/ 0 h 21"/>
                        <a:gd name="T8" fmla="*/ 0 w 12"/>
                        <a:gd name="T9" fmla="*/ 5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6"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3" name="Freeform 235"/>
                    <p:cNvSpPr>
                      <a:spLocks/>
                    </p:cNvSpPr>
                    <p:nvPr/>
                  </p:nvSpPr>
                  <p:spPr bwMode="auto">
                    <a:xfrm>
                      <a:off x="750" y="2435"/>
                      <a:ext cx="10" cy="14"/>
                    </a:xfrm>
                    <a:custGeom>
                      <a:avLst/>
                      <a:gdLst>
                        <a:gd name="T0" fmla="*/ 25 w 4"/>
                        <a:gd name="T1" fmla="*/ 33 h 6"/>
                        <a:gd name="T2" fmla="*/ 12 w 4"/>
                        <a:gd name="T3" fmla="*/ 0 h 6"/>
                        <a:gd name="T4" fmla="*/ 0 w 4"/>
                        <a:gd name="T5" fmla="*/ 5 h 6"/>
                        <a:gd name="T6" fmla="*/ 12 w 4"/>
                        <a:gd name="T7" fmla="*/ 33 h 6"/>
                        <a:gd name="T8" fmla="*/ 25 w 4"/>
                        <a:gd name="T9" fmla="*/ 33 h 6"/>
                        <a:gd name="T10" fmla="*/ 0 60000 65536"/>
                        <a:gd name="T11" fmla="*/ 0 60000 65536"/>
                        <a:gd name="T12" fmla="*/ 0 60000 65536"/>
                        <a:gd name="T13" fmla="*/ 0 60000 65536"/>
                        <a:gd name="T14" fmla="*/ 0 60000 65536"/>
                        <a:gd name="T15" fmla="*/ 0 w 4"/>
                        <a:gd name="T16" fmla="*/ 0 h 6"/>
                        <a:gd name="T17" fmla="*/ 4 w 4"/>
                        <a:gd name="T18" fmla="*/ 6 h 6"/>
                      </a:gdLst>
                      <a:ahLst/>
                      <a:cxnLst>
                        <a:cxn ang="T10">
                          <a:pos x="T0" y="T1"/>
                        </a:cxn>
                        <a:cxn ang="T11">
                          <a:pos x="T2" y="T3"/>
                        </a:cxn>
                        <a:cxn ang="T12">
                          <a:pos x="T4" y="T5"/>
                        </a:cxn>
                        <a:cxn ang="T13">
                          <a:pos x="T6" y="T7"/>
                        </a:cxn>
                        <a:cxn ang="T14">
                          <a:pos x="T8" y="T9"/>
                        </a:cxn>
                      </a:cxnLst>
                      <a:rect l="T15" t="T16" r="T17" b="T18"/>
                      <a:pathLst>
                        <a:path w="4" h="6">
                          <a:moveTo>
                            <a:pt x="4" y="6"/>
                          </a:moveTo>
                          <a:cubicBezTo>
                            <a:pt x="3" y="4"/>
                            <a:pt x="2" y="2"/>
                            <a:pt x="2" y="0"/>
                          </a:cubicBezTo>
                          <a:cubicBezTo>
                            <a:pt x="0" y="1"/>
                            <a:pt x="0" y="1"/>
                            <a:pt x="0" y="1"/>
                          </a:cubicBezTo>
                          <a:cubicBezTo>
                            <a:pt x="1" y="2"/>
                            <a:pt x="1" y="4"/>
                            <a:pt x="2" y="6"/>
                          </a:cubicBezTo>
                          <a:lnTo>
                            <a:pt x="4"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4" name="Freeform 236"/>
                    <p:cNvSpPr>
                      <a:spLocks/>
                    </p:cNvSpPr>
                    <p:nvPr/>
                  </p:nvSpPr>
                  <p:spPr bwMode="auto">
                    <a:xfrm>
                      <a:off x="769" y="2489"/>
                      <a:ext cx="5" cy="5"/>
                    </a:xfrm>
                    <a:custGeom>
                      <a:avLst/>
                      <a:gdLst>
                        <a:gd name="T0" fmla="*/ 0 w 2"/>
                        <a:gd name="T1" fmla="*/ 7 h 2"/>
                        <a:gd name="T2" fmla="*/ 0 w 2"/>
                        <a:gd name="T3" fmla="*/ 7 h 2"/>
                        <a:gd name="T4" fmla="*/ 0 w 2"/>
                        <a:gd name="T5" fmla="*/ 12 h 2"/>
                        <a:gd name="T6" fmla="*/ 12 w 2"/>
                        <a:gd name="T7" fmla="*/ 7 h 2"/>
                        <a:gd name="T8" fmla="*/ 12 w 2"/>
                        <a:gd name="T9" fmla="*/ 7 h 2"/>
                        <a:gd name="T10" fmla="*/ 7 w 2"/>
                        <a:gd name="T11" fmla="*/ 0 h 2"/>
                        <a:gd name="T12" fmla="*/ 0 w 2"/>
                        <a:gd name="T13" fmla="*/ 7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cubicBezTo>
                            <a:pt x="0" y="1"/>
                            <a:pt x="0" y="1"/>
                            <a:pt x="0" y="1"/>
                          </a:cubicBezTo>
                          <a:cubicBezTo>
                            <a:pt x="0" y="2"/>
                            <a:pt x="0" y="2"/>
                            <a:pt x="0" y="2"/>
                          </a:cubicBezTo>
                          <a:cubicBezTo>
                            <a:pt x="2" y="1"/>
                            <a:pt x="2" y="1"/>
                            <a:pt x="2" y="1"/>
                          </a:cubicBezTo>
                          <a:cubicBezTo>
                            <a:pt x="2" y="1"/>
                            <a:pt x="2" y="1"/>
                            <a:pt x="2" y="1"/>
                          </a:cubicBezTo>
                          <a:cubicBezTo>
                            <a:pt x="2" y="1"/>
                            <a:pt x="2" y="0"/>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5" name="Freeform 237"/>
                    <p:cNvSpPr>
                      <a:spLocks/>
                    </p:cNvSpPr>
                    <p:nvPr/>
                  </p:nvSpPr>
                  <p:spPr bwMode="auto">
                    <a:xfrm>
                      <a:off x="748" y="2418"/>
                      <a:ext cx="7" cy="19"/>
                    </a:xfrm>
                    <a:custGeom>
                      <a:avLst/>
                      <a:gdLst>
                        <a:gd name="T0" fmla="*/ 16 w 3"/>
                        <a:gd name="T1" fmla="*/ 40 h 8"/>
                        <a:gd name="T2" fmla="*/ 12 w 3"/>
                        <a:gd name="T3" fmla="*/ 0 h 8"/>
                        <a:gd name="T4" fmla="*/ 0 w 3"/>
                        <a:gd name="T5" fmla="*/ 5 h 8"/>
                        <a:gd name="T6" fmla="*/ 5 w 3"/>
                        <a:gd name="T7" fmla="*/ 45 h 8"/>
                        <a:gd name="T8" fmla="*/ 16 w 3"/>
                        <a:gd name="T9" fmla="*/ 40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3" y="7"/>
                          </a:moveTo>
                          <a:cubicBezTo>
                            <a:pt x="3" y="5"/>
                            <a:pt x="2" y="3"/>
                            <a:pt x="2" y="0"/>
                          </a:cubicBezTo>
                          <a:cubicBezTo>
                            <a:pt x="0" y="1"/>
                            <a:pt x="0" y="1"/>
                            <a:pt x="0" y="1"/>
                          </a:cubicBezTo>
                          <a:cubicBezTo>
                            <a:pt x="0" y="3"/>
                            <a:pt x="1" y="5"/>
                            <a:pt x="1" y="8"/>
                          </a:cubicBezTo>
                          <a:lnTo>
                            <a:pt x="3"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6" name="Freeform 238"/>
                    <p:cNvSpPr>
                      <a:spLocks/>
                    </p:cNvSpPr>
                    <p:nvPr/>
                  </p:nvSpPr>
                  <p:spPr bwMode="auto">
                    <a:xfrm>
                      <a:off x="755" y="2449"/>
                      <a:ext cx="16" cy="43"/>
                    </a:xfrm>
                    <a:custGeom>
                      <a:avLst/>
                      <a:gdLst>
                        <a:gd name="T0" fmla="*/ 37 w 7"/>
                        <a:gd name="T1" fmla="*/ 98 h 18"/>
                        <a:gd name="T2" fmla="*/ 11 w 7"/>
                        <a:gd name="T3" fmla="*/ 0 h 18"/>
                        <a:gd name="T4" fmla="*/ 0 w 7"/>
                        <a:gd name="T5" fmla="*/ 0 h 18"/>
                        <a:gd name="T6" fmla="*/ 32 w 7"/>
                        <a:gd name="T7" fmla="*/ 103 h 18"/>
                        <a:gd name="T8" fmla="*/ 37 w 7"/>
                        <a:gd name="T9" fmla="*/ 98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7" y="17"/>
                          </a:moveTo>
                          <a:cubicBezTo>
                            <a:pt x="5" y="12"/>
                            <a:pt x="3" y="6"/>
                            <a:pt x="2" y="0"/>
                          </a:cubicBezTo>
                          <a:cubicBezTo>
                            <a:pt x="0" y="0"/>
                            <a:pt x="0" y="0"/>
                            <a:pt x="0" y="0"/>
                          </a:cubicBezTo>
                          <a:cubicBezTo>
                            <a:pt x="1" y="6"/>
                            <a:pt x="3" y="12"/>
                            <a:pt x="6" y="18"/>
                          </a:cubicBezTo>
                          <a:lnTo>
                            <a:pt x="7" y="1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7" name="Freeform 239"/>
                    <p:cNvSpPr>
                      <a:spLocks/>
                    </p:cNvSpPr>
                    <p:nvPr/>
                  </p:nvSpPr>
                  <p:spPr bwMode="auto">
                    <a:xfrm>
                      <a:off x="854" y="2404"/>
                      <a:ext cx="29" cy="50"/>
                    </a:xfrm>
                    <a:custGeom>
                      <a:avLst/>
                      <a:gdLst>
                        <a:gd name="T0" fmla="*/ 0 w 12"/>
                        <a:gd name="T1" fmla="*/ 5 h 21"/>
                        <a:gd name="T2" fmla="*/ 58 w 12"/>
                        <a:gd name="T3" fmla="*/ 119 h 21"/>
                        <a:gd name="T4" fmla="*/ 70 w 12"/>
                        <a:gd name="T5" fmla="*/ 114 h 21"/>
                        <a:gd name="T6" fmla="*/ 12 w 12"/>
                        <a:gd name="T7" fmla="*/ 0 h 21"/>
                        <a:gd name="T8" fmla="*/ 0 w 12"/>
                        <a:gd name="T9" fmla="*/ 5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1"/>
                          </a:moveTo>
                          <a:cubicBezTo>
                            <a:pt x="3" y="8"/>
                            <a:pt x="7" y="15"/>
                            <a:pt x="10" y="21"/>
                          </a:cubicBezTo>
                          <a:cubicBezTo>
                            <a:pt x="12" y="20"/>
                            <a:pt x="12" y="20"/>
                            <a:pt x="12" y="20"/>
                          </a:cubicBezTo>
                          <a:cubicBezTo>
                            <a:pt x="8" y="14"/>
                            <a:pt x="5" y="7"/>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8" name="Freeform 240"/>
                    <p:cNvSpPr>
                      <a:spLocks/>
                    </p:cNvSpPr>
                    <p:nvPr/>
                  </p:nvSpPr>
                  <p:spPr bwMode="auto">
                    <a:xfrm>
                      <a:off x="831" y="2350"/>
                      <a:ext cx="7" cy="12"/>
                    </a:xfrm>
                    <a:custGeom>
                      <a:avLst/>
                      <a:gdLst>
                        <a:gd name="T0" fmla="*/ 0 w 7"/>
                        <a:gd name="T1" fmla="*/ 2 h 12"/>
                        <a:gd name="T2" fmla="*/ 4 w 7"/>
                        <a:gd name="T3" fmla="*/ 12 h 12"/>
                        <a:gd name="T4" fmla="*/ 7 w 7"/>
                        <a:gd name="T5" fmla="*/ 9 h 12"/>
                        <a:gd name="T6" fmla="*/ 4 w 7"/>
                        <a:gd name="T7" fmla="*/ 0 h 12"/>
                        <a:gd name="T8" fmla="*/ 0 w 7"/>
                        <a:gd name="T9" fmla="*/ 2 h 12"/>
                        <a:gd name="T10" fmla="*/ 0 60000 65536"/>
                        <a:gd name="T11" fmla="*/ 0 60000 65536"/>
                        <a:gd name="T12" fmla="*/ 0 60000 65536"/>
                        <a:gd name="T13" fmla="*/ 0 60000 65536"/>
                        <a:gd name="T14" fmla="*/ 0 60000 65536"/>
                        <a:gd name="T15" fmla="*/ 0 w 7"/>
                        <a:gd name="T16" fmla="*/ 0 h 12"/>
                        <a:gd name="T17" fmla="*/ 7 w 7"/>
                        <a:gd name="T18" fmla="*/ 12 h 12"/>
                      </a:gdLst>
                      <a:ahLst/>
                      <a:cxnLst>
                        <a:cxn ang="T10">
                          <a:pos x="T0" y="T1"/>
                        </a:cxn>
                        <a:cxn ang="T11">
                          <a:pos x="T2" y="T3"/>
                        </a:cxn>
                        <a:cxn ang="T12">
                          <a:pos x="T4" y="T5"/>
                        </a:cxn>
                        <a:cxn ang="T13">
                          <a:pos x="T6" y="T7"/>
                        </a:cxn>
                        <a:cxn ang="T14">
                          <a:pos x="T8" y="T9"/>
                        </a:cxn>
                      </a:cxnLst>
                      <a:rect l="T15" t="T16" r="T17" b="T18"/>
                      <a:pathLst>
                        <a:path w="7" h="12">
                          <a:moveTo>
                            <a:pt x="0" y="2"/>
                          </a:moveTo>
                          <a:lnTo>
                            <a:pt x="4" y="12"/>
                          </a:lnTo>
                          <a:lnTo>
                            <a:pt x="7" y="9"/>
                          </a:lnTo>
                          <a:lnTo>
                            <a:pt x="4" y="0"/>
                          </a:ln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19" name="Freeform 241"/>
                    <p:cNvSpPr>
                      <a:spLocks/>
                    </p:cNvSpPr>
                    <p:nvPr/>
                  </p:nvSpPr>
                  <p:spPr bwMode="auto">
                    <a:xfrm>
                      <a:off x="835" y="2359"/>
                      <a:ext cx="19" cy="38"/>
                    </a:xfrm>
                    <a:custGeom>
                      <a:avLst/>
                      <a:gdLst>
                        <a:gd name="T0" fmla="*/ 0 w 8"/>
                        <a:gd name="T1" fmla="*/ 5 h 16"/>
                        <a:gd name="T2" fmla="*/ 33 w 8"/>
                        <a:gd name="T3" fmla="*/ 90 h 16"/>
                        <a:gd name="T4" fmla="*/ 45 w 8"/>
                        <a:gd name="T5" fmla="*/ 90 h 16"/>
                        <a:gd name="T6" fmla="*/ 5 w 8"/>
                        <a:gd name="T7" fmla="*/ 0 h 16"/>
                        <a:gd name="T8" fmla="*/ 0 w 8"/>
                        <a:gd name="T9" fmla="*/ 5 h 16"/>
                        <a:gd name="T10" fmla="*/ 0 60000 65536"/>
                        <a:gd name="T11" fmla="*/ 0 60000 65536"/>
                        <a:gd name="T12" fmla="*/ 0 60000 65536"/>
                        <a:gd name="T13" fmla="*/ 0 60000 65536"/>
                        <a:gd name="T14" fmla="*/ 0 60000 65536"/>
                        <a:gd name="T15" fmla="*/ 0 w 8"/>
                        <a:gd name="T16" fmla="*/ 0 h 16"/>
                        <a:gd name="T17" fmla="*/ 8 w 8"/>
                        <a:gd name="T18" fmla="*/ 16 h 16"/>
                      </a:gdLst>
                      <a:ahLst/>
                      <a:cxnLst>
                        <a:cxn ang="T10">
                          <a:pos x="T0" y="T1"/>
                        </a:cxn>
                        <a:cxn ang="T11">
                          <a:pos x="T2" y="T3"/>
                        </a:cxn>
                        <a:cxn ang="T12">
                          <a:pos x="T4" y="T5"/>
                        </a:cxn>
                        <a:cxn ang="T13">
                          <a:pos x="T6" y="T7"/>
                        </a:cxn>
                        <a:cxn ang="T14">
                          <a:pos x="T8" y="T9"/>
                        </a:cxn>
                      </a:cxnLst>
                      <a:rect l="T15" t="T16" r="T17" b="T18"/>
                      <a:pathLst>
                        <a:path w="8" h="16">
                          <a:moveTo>
                            <a:pt x="0" y="1"/>
                          </a:moveTo>
                          <a:cubicBezTo>
                            <a:pt x="2" y="6"/>
                            <a:pt x="4" y="11"/>
                            <a:pt x="6" y="16"/>
                          </a:cubicBezTo>
                          <a:cubicBezTo>
                            <a:pt x="8" y="16"/>
                            <a:pt x="8" y="16"/>
                            <a:pt x="8" y="16"/>
                          </a:cubicBezTo>
                          <a:cubicBezTo>
                            <a:pt x="6" y="10"/>
                            <a:pt x="4" y="5"/>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0" name="Freeform 242"/>
                    <p:cNvSpPr>
                      <a:spLocks/>
                    </p:cNvSpPr>
                    <p:nvPr/>
                  </p:nvSpPr>
                  <p:spPr bwMode="auto">
                    <a:xfrm>
                      <a:off x="880" y="2458"/>
                      <a:ext cx="31" cy="48"/>
                    </a:xfrm>
                    <a:custGeom>
                      <a:avLst/>
                      <a:gdLst>
                        <a:gd name="T0" fmla="*/ 0 w 13"/>
                        <a:gd name="T1" fmla="*/ 0 h 20"/>
                        <a:gd name="T2" fmla="*/ 62 w 13"/>
                        <a:gd name="T3" fmla="*/ 115 h 20"/>
                        <a:gd name="T4" fmla="*/ 74 w 13"/>
                        <a:gd name="T5" fmla="*/ 110 h 20"/>
                        <a:gd name="T6" fmla="*/ 12 w 13"/>
                        <a:gd name="T7" fmla="*/ 0 h 20"/>
                        <a:gd name="T8" fmla="*/ 0 w 13"/>
                        <a:gd name="T9" fmla="*/ 0 h 20"/>
                        <a:gd name="T10" fmla="*/ 0 60000 65536"/>
                        <a:gd name="T11" fmla="*/ 0 60000 65536"/>
                        <a:gd name="T12" fmla="*/ 0 60000 65536"/>
                        <a:gd name="T13" fmla="*/ 0 60000 65536"/>
                        <a:gd name="T14" fmla="*/ 0 60000 65536"/>
                        <a:gd name="T15" fmla="*/ 0 w 13"/>
                        <a:gd name="T16" fmla="*/ 0 h 20"/>
                        <a:gd name="T17" fmla="*/ 13 w 13"/>
                        <a:gd name="T18" fmla="*/ 20 h 20"/>
                      </a:gdLst>
                      <a:ahLst/>
                      <a:cxnLst>
                        <a:cxn ang="T10">
                          <a:pos x="T0" y="T1"/>
                        </a:cxn>
                        <a:cxn ang="T11">
                          <a:pos x="T2" y="T3"/>
                        </a:cxn>
                        <a:cxn ang="T12">
                          <a:pos x="T4" y="T5"/>
                        </a:cxn>
                        <a:cxn ang="T13">
                          <a:pos x="T6" y="T7"/>
                        </a:cxn>
                        <a:cxn ang="T14">
                          <a:pos x="T8" y="T9"/>
                        </a:cxn>
                      </a:cxnLst>
                      <a:rect l="T15" t="T16" r="T17" b="T18"/>
                      <a:pathLst>
                        <a:path w="13" h="20">
                          <a:moveTo>
                            <a:pt x="0" y="0"/>
                          </a:moveTo>
                          <a:cubicBezTo>
                            <a:pt x="4" y="7"/>
                            <a:pt x="7" y="14"/>
                            <a:pt x="11" y="20"/>
                          </a:cubicBezTo>
                          <a:cubicBezTo>
                            <a:pt x="13" y="19"/>
                            <a:pt x="13" y="19"/>
                            <a:pt x="13" y="19"/>
                          </a:cubicBezTo>
                          <a:cubicBezTo>
                            <a:pt x="9" y="13"/>
                            <a:pt x="6" y="6"/>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1" name="Freeform 243"/>
                    <p:cNvSpPr>
                      <a:spLocks/>
                    </p:cNvSpPr>
                    <p:nvPr/>
                  </p:nvSpPr>
                  <p:spPr bwMode="auto">
                    <a:xfrm>
                      <a:off x="909" y="2506"/>
                      <a:ext cx="4" cy="2"/>
                    </a:xfrm>
                    <a:custGeom>
                      <a:avLst/>
                      <a:gdLst>
                        <a:gd name="T0" fmla="*/ 0 w 2"/>
                        <a:gd name="T1" fmla="*/ 4 h 1"/>
                        <a:gd name="T2" fmla="*/ 0 w 2"/>
                        <a:gd name="T3" fmla="*/ 4 h 1"/>
                        <a:gd name="T4" fmla="*/ 0 w 2"/>
                        <a:gd name="T5" fmla="*/ 0 h 1"/>
                        <a:gd name="T6" fmla="*/ 8 w 2"/>
                        <a:gd name="T7" fmla="*/ 0 h 1"/>
                        <a:gd name="T8" fmla="*/ 8 w 2"/>
                        <a:gd name="T9" fmla="*/ 0 h 1"/>
                        <a:gd name="T10" fmla="*/ 4 w 2"/>
                        <a:gd name="T11" fmla="*/ 0 h 1"/>
                        <a:gd name="T12" fmla="*/ 0 w 2"/>
                        <a:gd name="T13" fmla="*/ 4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cubicBezTo>
                            <a:pt x="0" y="1"/>
                            <a:pt x="0" y="1"/>
                            <a:pt x="0" y="1"/>
                          </a:cubicBez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2" name="Freeform 244"/>
                    <p:cNvSpPr>
                      <a:spLocks/>
                    </p:cNvSpPr>
                    <p:nvPr/>
                  </p:nvSpPr>
                  <p:spPr bwMode="auto">
                    <a:xfrm>
                      <a:off x="878" y="2451"/>
                      <a:ext cx="7" cy="7"/>
                    </a:xfrm>
                    <a:custGeom>
                      <a:avLst/>
                      <a:gdLst>
                        <a:gd name="T0" fmla="*/ 7 w 7"/>
                        <a:gd name="T1" fmla="*/ 7 h 7"/>
                        <a:gd name="T2" fmla="*/ 7 w 7"/>
                        <a:gd name="T3" fmla="*/ 5 h 7"/>
                        <a:gd name="T4" fmla="*/ 5 w 7"/>
                        <a:gd name="T5" fmla="*/ 0 h 7"/>
                        <a:gd name="T6" fmla="*/ 0 w 7"/>
                        <a:gd name="T7" fmla="*/ 3 h 7"/>
                        <a:gd name="T8" fmla="*/ 2 w 7"/>
                        <a:gd name="T9" fmla="*/ 7 h 7"/>
                        <a:gd name="T10" fmla="*/ 2 w 7"/>
                        <a:gd name="T11" fmla="*/ 7 h 7"/>
                        <a:gd name="T12" fmla="*/ 7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7"/>
                          </a:moveTo>
                          <a:lnTo>
                            <a:pt x="7" y="5"/>
                          </a:lnTo>
                          <a:lnTo>
                            <a:pt x="5" y="0"/>
                          </a:lnTo>
                          <a:lnTo>
                            <a:pt x="0" y="3"/>
                          </a:lnTo>
                          <a:lnTo>
                            <a:pt x="2" y="7"/>
                          </a:lnTo>
                          <a:lnTo>
                            <a:pt x="7"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3" name="Freeform 245"/>
                    <p:cNvSpPr>
                      <a:spLocks/>
                    </p:cNvSpPr>
                    <p:nvPr/>
                  </p:nvSpPr>
                  <p:spPr bwMode="auto">
                    <a:xfrm>
                      <a:off x="906" y="2503"/>
                      <a:ext cx="7" cy="5"/>
                    </a:xfrm>
                    <a:custGeom>
                      <a:avLst/>
                      <a:gdLst>
                        <a:gd name="T0" fmla="*/ 16 w 3"/>
                        <a:gd name="T1" fmla="*/ 7 h 2"/>
                        <a:gd name="T2" fmla="*/ 12 w 3"/>
                        <a:gd name="T3" fmla="*/ 7 h 2"/>
                        <a:gd name="T4" fmla="*/ 12 w 3"/>
                        <a:gd name="T5" fmla="*/ 0 h 2"/>
                        <a:gd name="T6" fmla="*/ 0 w 3"/>
                        <a:gd name="T7" fmla="*/ 7 h 2"/>
                        <a:gd name="T8" fmla="*/ 5 w 3"/>
                        <a:gd name="T9" fmla="*/ 12 h 2"/>
                        <a:gd name="T10" fmla="*/ 5 w 3"/>
                        <a:gd name="T11" fmla="*/ 12 h 2"/>
                        <a:gd name="T12" fmla="*/ 16 w 3"/>
                        <a:gd name="T13" fmla="*/ 7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1"/>
                          </a:moveTo>
                          <a:cubicBezTo>
                            <a:pt x="2" y="1"/>
                            <a:pt x="2" y="1"/>
                            <a:pt x="2" y="1"/>
                          </a:cubicBezTo>
                          <a:cubicBezTo>
                            <a:pt x="2" y="0"/>
                            <a:pt x="2" y="0"/>
                            <a:pt x="2" y="0"/>
                          </a:cubicBezTo>
                          <a:cubicBezTo>
                            <a:pt x="0" y="1"/>
                            <a:pt x="0" y="1"/>
                            <a:pt x="0" y="1"/>
                          </a:cubicBezTo>
                          <a:cubicBezTo>
                            <a:pt x="0" y="1"/>
                            <a:pt x="1" y="1"/>
                            <a:pt x="1" y="2"/>
                          </a:cubicBezTo>
                          <a:cubicBezTo>
                            <a:pt x="1" y="2"/>
                            <a:pt x="1" y="2"/>
                            <a:pt x="1" y="2"/>
                          </a:cubicBezTo>
                          <a:lnTo>
                            <a:pt x="3"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4" name="Freeform 246"/>
                    <p:cNvSpPr>
                      <a:spLocks/>
                    </p:cNvSpPr>
                    <p:nvPr/>
                  </p:nvSpPr>
                  <p:spPr bwMode="auto">
                    <a:xfrm>
                      <a:off x="849" y="2397"/>
                      <a:ext cx="10" cy="9"/>
                    </a:xfrm>
                    <a:custGeom>
                      <a:avLst/>
                      <a:gdLst>
                        <a:gd name="T0" fmla="*/ 10 w 10"/>
                        <a:gd name="T1" fmla="*/ 7 h 9"/>
                        <a:gd name="T2" fmla="*/ 5 w 10"/>
                        <a:gd name="T3" fmla="*/ 0 h 9"/>
                        <a:gd name="T4" fmla="*/ 0 w 10"/>
                        <a:gd name="T5" fmla="*/ 0 h 9"/>
                        <a:gd name="T6" fmla="*/ 5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0"/>
                          </a:lnTo>
                          <a:lnTo>
                            <a:pt x="5" y="9"/>
                          </a:lnTo>
                          <a:lnTo>
                            <a:pt x="10"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5" name="Freeform 247"/>
                    <p:cNvSpPr>
                      <a:spLocks/>
                    </p:cNvSpPr>
                    <p:nvPr/>
                  </p:nvSpPr>
                  <p:spPr bwMode="auto">
                    <a:xfrm>
                      <a:off x="1107" y="2343"/>
                      <a:ext cx="12" cy="11"/>
                    </a:xfrm>
                    <a:custGeom>
                      <a:avLst/>
                      <a:gdLst>
                        <a:gd name="T0" fmla="*/ 5 w 5"/>
                        <a:gd name="T1" fmla="*/ 24 h 5"/>
                        <a:gd name="T2" fmla="*/ 29 w 5"/>
                        <a:gd name="T3" fmla="*/ 4 h 5"/>
                        <a:gd name="T4" fmla="*/ 17 w 5"/>
                        <a:gd name="T5" fmla="*/ 0 h 5"/>
                        <a:gd name="T6" fmla="*/ 0 w 5"/>
                        <a:gd name="T7" fmla="*/ 20 h 5"/>
                        <a:gd name="T8" fmla="*/ 5 w 5"/>
                        <a:gd name="T9" fmla="*/ 2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1" y="5"/>
                          </a:moveTo>
                          <a:cubicBezTo>
                            <a:pt x="3" y="4"/>
                            <a:pt x="4" y="2"/>
                            <a:pt x="5" y="1"/>
                          </a:cubicBezTo>
                          <a:cubicBezTo>
                            <a:pt x="3" y="0"/>
                            <a:pt x="3" y="0"/>
                            <a:pt x="3" y="0"/>
                          </a:cubicBezTo>
                          <a:cubicBezTo>
                            <a:pt x="2" y="1"/>
                            <a:pt x="1" y="3"/>
                            <a:pt x="0" y="4"/>
                          </a:cubicBezTo>
                          <a:lnTo>
                            <a:pt x="1"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6" name="Freeform 248"/>
                    <p:cNvSpPr>
                      <a:spLocks/>
                    </p:cNvSpPr>
                    <p:nvPr/>
                  </p:nvSpPr>
                  <p:spPr bwMode="auto">
                    <a:xfrm>
                      <a:off x="1135" y="2279"/>
                      <a:ext cx="12" cy="23"/>
                    </a:xfrm>
                    <a:custGeom>
                      <a:avLst/>
                      <a:gdLst>
                        <a:gd name="T0" fmla="*/ 17 w 5"/>
                        <a:gd name="T1" fmla="*/ 0 h 10"/>
                        <a:gd name="T2" fmla="*/ 0 w 5"/>
                        <a:gd name="T3" fmla="*/ 48 h 10"/>
                        <a:gd name="T4" fmla="*/ 12 w 5"/>
                        <a:gd name="T5" fmla="*/ 53 h 10"/>
                        <a:gd name="T6" fmla="*/ 29 w 5"/>
                        <a:gd name="T7" fmla="*/ 0 h 10"/>
                        <a:gd name="T8" fmla="*/ 1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2" y="3"/>
                            <a:pt x="1" y="6"/>
                            <a:pt x="0" y="9"/>
                          </a:cubicBezTo>
                          <a:cubicBezTo>
                            <a:pt x="2" y="10"/>
                            <a:pt x="2" y="10"/>
                            <a:pt x="2" y="10"/>
                          </a:cubicBezTo>
                          <a:cubicBezTo>
                            <a:pt x="3" y="7"/>
                            <a:pt x="4" y="3"/>
                            <a:pt x="5" y="0"/>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7" name="Freeform 249"/>
                    <p:cNvSpPr>
                      <a:spLocks/>
                    </p:cNvSpPr>
                    <p:nvPr/>
                  </p:nvSpPr>
                  <p:spPr bwMode="auto">
                    <a:xfrm>
                      <a:off x="1145" y="2260"/>
                      <a:ext cx="5" cy="1"/>
                    </a:xfrm>
                    <a:custGeom>
                      <a:avLst/>
                      <a:gdLst>
                        <a:gd name="T0" fmla="*/ 12 w 2"/>
                        <a:gd name="T1" fmla="*/ 0 h 1"/>
                        <a:gd name="T2" fmla="*/ 12 w 2"/>
                        <a:gd name="T3" fmla="*/ 0 h 1"/>
                        <a:gd name="T4" fmla="*/ 12 w 2"/>
                        <a:gd name="T5" fmla="*/ 0 h 1"/>
                        <a:gd name="T6" fmla="*/ 0 w 2"/>
                        <a:gd name="T7" fmla="*/ 0 h 1"/>
                        <a:gd name="T8" fmla="*/ 0 w 2"/>
                        <a:gd name="T9" fmla="*/ 0 h 1"/>
                        <a:gd name="T10" fmla="*/ 0 w 2"/>
                        <a:gd name="T11" fmla="*/ 0 h 1"/>
                        <a:gd name="T12" fmla="*/ 1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8" name="Freeform 250"/>
                    <p:cNvSpPr>
                      <a:spLocks/>
                    </p:cNvSpPr>
                    <p:nvPr/>
                  </p:nvSpPr>
                  <p:spPr bwMode="auto">
                    <a:xfrm>
                      <a:off x="1079" y="2352"/>
                      <a:ext cx="30" cy="36"/>
                    </a:xfrm>
                    <a:custGeom>
                      <a:avLst/>
                      <a:gdLst>
                        <a:gd name="T0" fmla="*/ 65 w 13"/>
                        <a:gd name="T1" fmla="*/ 0 h 15"/>
                        <a:gd name="T2" fmla="*/ 0 w 13"/>
                        <a:gd name="T3" fmla="*/ 82 h 15"/>
                        <a:gd name="T4" fmla="*/ 12 w 13"/>
                        <a:gd name="T5" fmla="*/ 86 h 15"/>
                        <a:gd name="T6" fmla="*/ 69 w 13"/>
                        <a:gd name="T7" fmla="*/ 5 h 15"/>
                        <a:gd name="T8" fmla="*/ 65 w 13"/>
                        <a:gd name="T9" fmla="*/ 0 h 15"/>
                        <a:gd name="T10" fmla="*/ 0 60000 65536"/>
                        <a:gd name="T11" fmla="*/ 0 60000 65536"/>
                        <a:gd name="T12" fmla="*/ 0 60000 65536"/>
                        <a:gd name="T13" fmla="*/ 0 60000 65536"/>
                        <a:gd name="T14" fmla="*/ 0 60000 65536"/>
                        <a:gd name="T15" fmla="*/ 0 w 13"/>
                        <a:gd name="T16" fmla="*/ 0 h 15"/>
                        <a:gd name="T17" fmla="*/ 13 w 13"/>
                        <a:gd name="T18" fmla="*/ 15 h 15"/>
                      </a:gdLst>
                      <a:ahLst/>
                      <a:cxnLst>
                        <a:cxn ang="T10">
                          <a:pos x="T0" y="T1"/>
                        </a:cxn>
                        <a:cxn ang="T11">
                          <a:pos x="T2" y="T3"/>
                        </a:cxn>
                        <a:cxn ang="T12">
                          <a:pos x="T4" y="T5"/>
                        </a:cxn>
                        <a:cxn ang="T13">
                          <a:pos x="T6" y="T7"/>
                        </a:cxn>
                        <a:cxn ang="T14">
                          <a:pos x="T8" y="T9"/>
                        </a:cxn>
                      </a:cxnLst>
                      <a:rect l="T15" t="T16" r="T17" b="T18"/>
                      <a:pathLst>
                        <a:path w="13" h="15">
                          <a:moveTo>
                            <a:pt x="12" y="0"/>
                          </a:moveTo>
                          <a:cubicBezTo>
                            <a:pt x="8" y="5"/>
                            <a:pt x="5" y="9"/>
                            <a:pt x="0" y="14"/>
                          </a:cubicBezTo>
                          <a:cubicBezTo>
                            <a:pt x="2" y="15"/>
                            <a:pt x="2" y="15"/>
                            <a:pt x="2" y="15"/>
                          </a:cubicBezTo>
                          <a:cubicBezTo>
                            <a:pt x="6" y="11"/>
                            <a:pt x="10" y="6"/>
                            <a:pt x="13" y="1"/>
                          </a:cubicBezTo>
                          <a:lnTo>
                            <a:pt x="1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29" name="Freeform 251"/>
                    <p:cNvSpPr>
                      <a:spLocks/>
                    </p:cNvSpPr>
                    <p:nvPr/>
                  </p:nvSpPr>
                  <p:spPr bwMode="auto">
                    <a:xfrm>
                      <a:off x="1142" y="2260"/>
                      <a:ext cx="8" cy="19"/>
                    </a:xfrm>
                    <a:custGeom>
                      <a:avLst/>
                      <a:gdLst>
                        <a:gd name="T0" fmla="*/ 13 w 3"/>
                        <a:gd name="T1" fmla="*/ 45 h 8"/>
                        <a:gd name="T2" fmla="*/ 21 w 3"/>
                        <a:gd name="T3" fmla="*/ 0 h 8"/>
                        <a:gd name="T4" fmla="*/ 8 w 3"/>
                        <a:gd name="T5" fmla="*/ 0 h 8"/>
                        <a:gd name="T6" fmla="*/ 0 w 3"/>
                        <a:gd name="T7" fmla="*/ 45 h 8"/>
                        <a:gd name="T8" fmla="*/ 13 w 3"/>
                        <a:gd name="T9" fmla="*/ 45 h 8"/>
                        <a:gd name="T10" fmla="*/ 0 60000 65536"/>
                        <a:gd name="T11" fmla="*/ 0 60000 65536"/>
                        <a:gd name="T12" fmla="*/ 0 60000 65536"/>
                        <a:gd name="T13" fmla="*/ 0 60000 65536"/>
                        <a:gd name="T14" fmla="*/ 0 60000 65536"/>
                        <a:gd name="T15" fmla="*/ 0 w 3"/>
                        <a:gd name="T16" fmla="*/ 0 h 8"/>
                        <a:gd name="T17" fmla="*/ 3 w 3"/>
                        <a:gd name="T18" fmla="*/ 8 h 8"/>
                      </a:gdLst>
                      <a:ahLst/>
                      <a:cxnLst>
                        <a:cxn ang="T10">
                          <a:pos x="T0" y="T1"/>
                        </a:cxn>
                        <a:cxn ang="T11">
                          <a:pos x="T2" y="T3"/>
                        </a:cxn>
                        <a:cxn ang="T12">
                          <a:pos x="T4" y="T5"/>
                        </a:cxn>
                        <a:cxn ang="T13">
                          <a:pos x="T6" y="T7"/>
                        </a:cxn>
                        <a:cxn ang="T14">
                          <a:pos x="T8" y="T9"/>
                        </a:cxn>
                      </a:cxnLst>
                      <a:rect l="T15" t="T16" r="T17" b="T18"/>
                      <a:pathLst>
                        <a:path w="3" h="8">
                          <a:moveTo>
                            <a:pt x="2" y="8"/>
                          </a:moveTo>
                          <a:cubicBezTo>
                            <a:pt x="2" y="6"/>
                            <a:pt x="3" y="3"/>
                            <a:pt x="3" y="0"/>
                          </a:cubicBezTo>
                          <a:cubicBezTo>
                            <a:pt x="1" y="0"/>
                            <a:pt x="1" y="0"/>
                            <a:pt x="1" y="0"/>
                          </a:cubicBezTo>
                          <a:cubicBezTo>
                            <a:pt x="1" y="3"/>
                            <a:pt x="0" y="5"/>
                            <a:pt x="0" y="8"/>
                          </a:cubicBezTo>
                          <a:lnTo>
                            <a:pt x="2" y="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0" name="Freeform 252"/>
                    <p:cNvSpPr>
                      <a:spLocks/>
                    </p:cNvSpPr>
                    <p:nvPr/>
                  </p:nvSpPr>
                  <p:spPr bwMode="auto">
                    <a:xfrm>
                      <a:off x="1114" y="2300"/>
                      <a:ext cx="26" cy="45"/>
                    </a:xfrm>
                    <a:custGeom>
                      <a:avLst/>
                      <a:gdLst>
                        <a:gd name="T0" fmla="*/ 12 w 11"/>
                        <a:gd name="T1" fmla="*/ 107 h 19"/>
                        <a:gd name="T2" fmla="*/ 61 w 11"/>
                        <a:gd name="T3" fmla="*/ 5 h 19"/>
                        <a:gd name="T4" fmla="*/ 50 w 11"/>
                        <a:gd name="T5" fmla="*/ 0 h 19"/>
                        <a:gd name="T6" fmla="*/ 0 w 11"/>
                        <a:gd name="T7" fmla="*/ 102 h 19"/>
                        <a:gd name="T8" fmla="*/ 12 w 11"/>
                        <a:gd name="T9" fmla="*/ 107 h 19"/>
                        <a:gd name="T10" fmla="*/ 0 60000 65536"/>
                        <a:gd name="T11" fmla="*/ 0 60000 65536"/>
                        <a:gd name="T12" fmla="*/ 0 60000 65536"/>
                        <a:gd name="T13" fmla="*/ 0 60000 65536"/>
                        <a:gd name="T14" fmla="*/ 0 60000 65536"/>
                        <a:gd name="T15" fmla="*/ 0 w 11"/>
                        <a:gd name="T16" fmla="*/ 0 h 19"/>
                        <a:gd name="T17" fmla="*/ 11 w 11"/>
                        <a:gd name="T18" fmla="*/ 19 h 19"/>
                      </a:gdLst>
                      <a:ahLst/>
                      <a:cxnLst>
                        <a:cxn ang="T10">
                          <a:pos x="T0" y="T1"/>
                        </a:cxn>
                        <a:cxn ang="T11">
                          <a:pos x="T2" y="T3"/>
                        </a:cxn>
                        <a:cxn ang="T12">
                          <a:pos x="T4" y="T5"/>
                        </a:cxn>
                        <a:cxn ang="T13">
                          <a:pos x="T6" y="T7"/>
                        </a:cxn>
                        <a:cxn ang="T14">
                          <a:pos x="T8" y="T9"/>
                        </a:cxn>
                      </a:cxnLst>
                      <a:rect l="T15" t="T16" r="T17" b="T18"/>
                      <a:pathLst>
                        <a:path w="11" h="19">
                          <a:moveTo>
                            <a:pt x="2" y="19"/>
                          </a:moveTo>
                          <a:cubicBezTo>
                            <a:pt x="6" y="13"/>
                            <a:pt x="9" y="7"/>
                            <a:pt x="11" y="1"/>
                          </a:cubicBezTo>
                          <a:cubicBezTo>
                            <a:pt x="9" y="0"/>
                            <a:pt x="9" y="0"/>
                            <a:pt x="9" y="0"/>
                          </a:cubicBezTo>
                          <a:cubicBezTo>
                            <a:pt x="7" y="6"/>
                            <a:pt x="4" y="12"/>
                            <a:pt x="0" y="18"/>
                          </a:cubicBezTo>
                          <a:lnTo>
                            <a:pt x="2" y="1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1" name="Freeform 253"/>
                    <p:cNvSpPr>
                      <a:spLocks/>
                    </p:cNvSpPr>
                    <p:nvPr/>
                  </p:nvSpPr>
                  <p:spPr bwMode="auto">
                    <a:xfrm>
                      <a:off x="1027" y="2418"/>
                      <a:ext cx="21" cy="19"/>
                    </a:xfrm>
                    <a:custGeom>
                      <a:avLst/>
                      <a:gdLst>
                        <a:gd name="T0" fmla="*/ 37 w 9"/>
                        <a:gd name="T1" fmla="*/ 0 h 8"/>
                        <a:gd name="T2" fmla="*/ 0 w 9"/>
                        <a:gd name="T3" fmla="*/ 33 h 8"/>
                        <a:gd name="T4" fmla="*/ 12 w 9"/>
                        <a:gd name="T5" fmla="*/ 45 h 8"/>
                        <a:gd name="T6" fmla="*/ 49 w 9"/>
                        <a:gd name="T7" fmla="*/ 12 h 8"/>
                        <a:gd name="T8" fmla="*/ 37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7" y="0"/>
                          </a:moveTo>
                          <a:cubicBezTo>
                            <a:pt x="5" y="3"/>
                            <a:pt x="3" y="4"/>
                            <a:pt x="0" y="6"/>
                          </a:cubicBezTo>
                          <a:cubicBezTo>
                            <a:pt x="2" y="8"/>
                            <a:pt x="2" y="8"/>
                            <a:pt x="2" y="8"/>
                          </a:cubicBezTo>
                          <a:cubicBezTo>
                            <a:pt x="4" y="6"/>
                            <a:pt x="6" y="4"/>
                            <a:pt x="9" y="2"/>
                          </a:cubicBezTo>
                          <a:lnTo>
                            <a:pt x="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2" name="Freeform 254"/>
                    <p:cNvSpPr>
                      <a:spLocks/>
                    </p:cNvSpPr>
                    <p:nvPr/>
                  </p:nvSpPr>
                  <p:spPr bwMode="auto">
                    <a:xfrm>
                      <a:off x="1043" y="2385"/>
                      <a:ext cx="40" cy="38"/>
                    </a:xfrm>
                    <a:custGeom>
                      <a:avLst/>
                      <a:gdLst>
                        <a:gd name="T0" fmla="*/ 12 w 17"/>
                        <a:gd name="T1" fmla="*/ 90 h 16"/>
                        <a:gd name="T2" fmla="*/ 94 w 17"/>
                        <a:gd name="T3" fmla="*/ 5 h 16"/>
                        <a:gd name="T4" fmla="*/ 82 w 17"/>
                        <a:gd name="T5" fmla="*/ 0 h 16"/>
                        <a:gd name="T6" fmla="*/ 0 w 17"/>
                        <a:gd name="T7" fmla="*/ 78 h 16"/>
                        <a:gd name="T8" fmla="*/ 12 w 17"/>
                        <a:gd name="T9" fmla="*/ 90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2" y="16"/>
                          </a:moveTo>
                          <a:cubicBezTo>
                            <a:pt x="7" y="11"/>
                            <a:pt x="12" y="6"/>
                            <a:pt x="17" y="1"/>
                          </a:cubicBezTo>
                          <a:cubicBezTo>
                            <a:pt x="15" y="0"/>
                            <a:pt x="15" y="0"/>
                            <a:pt x="15" y="0"/>
                          </a:cubicBezTo>
                          <a:cubicBezTo>
                            <a:pt x="11" y="5"/>
                            <a:pt x="6" y="10"/>
                            <a:pt x="0" y="14"/>
                          </a:cubicBezTo>
                          <a:lnTo>
                            <a:pt x="2" y="1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3" name="Freeform 255"/>
                    <p:cNvSpPr>
                      <a:spLocks/>
                    </p:cNvSpPr>
                    <p:nvPr/>
                  </p:nvSpPr>
                  <p:spPr bwMode="auto">
                    <a:xfrm>
                      <a:off x="1135" y="2224"/>
                      <a:ext cx="15" cy="36"/>
                    </a:xfrm>
                    <a:custGeom>
                      <a:avLst/>
                      <a:gdLst>
                        <a:gd name="T0" fmla="*/ 0 w 6"/>
                        <a:gd name="T1" fmla="*/ 5 h 15"/>
                        <a:gd name="T2" fmla="*/ 25 w 6"/>
                        <a:gd name="T3" fmla="*/ 86 h 15"/>
                        <a:gd name="T4" fmla="*/ 37 w 6"/>
                        <a:gd name="T5" fmla="*/ 86 h 15"/>
                        <a:gd name="T6" fmla="*/ 13 w 6"/>
                        <a:gd name="T7" fmla="*/ 0 h 15"/>
                        <a:gd name="T8" fmla="*/ 0 w 6"/>
                        <a:gd name="T9" fmla="*/ 5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1"/>
                          </a:moveTo>
                          <a:cubicBezTo>
                            <a:pt x="2" y="5"/>
                            <a:pt x="4" y="9"/>
                            <a:pt x="4" y="15"/>
                          </a:cubicBezTo>
                          <a:cubicBezTo>
                            <a:pt x="6" y="15"/>
                            <a:pt x="6" y="15"/>
                            <a:pt x="6" y="15"/>
                          </a:cubicBezTo>
                          <a:cubicBezTo>
                            <a:pt x="6" y="9"/>
                            <a:pt x="4" y="4"/>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4" name="Freeform 256"/>
                    <p:cNvSpPr>
                      <a:spLocks/>
                    </p:cNvSpPr>
                    <p:nvPr/>
                  </p:nvSpPr>
                  <p:spPr bwMode="auto">
                    <a:xfrm>
                      <a:off x="991" y="2378"/>
                      <a:ext cx="10" cy="12"/>
                    </a:xfrm>
                    <a:custGeom>
                      <a:avLst/>
                      <a:gdLst>
                        <a:gd name="T0" fmla="*/ 10 w 10"/>
                        <a:gd name="T1" fmla="*/ 10 h 12"/>
                        <a:gd name="T2" fmla="*/ 5 w 10"/>
                        <a:gd name="T3" fmla="*/ 2 h 12"/>
                        <a:gd name="T4" fmla="*/ 3 w 10"/>
                        <a:gd name="T5" fmla="*/ 0 h 12"/>
                        <a:gd name="T6" fmla="*/ 0 w 10"/>
                        <a:gd name="T7" fmla="*/ 2 h 12"/>
                        <a:gd name="T8" fmla="*/ 0 w 10"/>
                        <a:gd name="T9" fmla="*/ 5 h 12"/>
                        <a:gd name="T10" fmla="*/ 5 w 10"/>
                        <a:gd name="T11" fmla="*/ 12 h 12"/>
                        <a:gd name="T12" fmla="*/ 1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10" y="10"/>
                          </a:moveTo>
                          <a:lnTo>
                            <a:pt x="5" y="2"/>
                          </a:lnTo>
                          <a:lnTo>
                            <a:pt x="3" y="0"/>
                          </a:lnTo>
                          <a:lnTo>
                            <a:pt x="0" y="2"/>
                          </a:lnTo>
                          <a:lnTo>
                            <a:pt x="0" y="5"/>
                          </a:lnTo>
                          <a:lnTo>
                            <a:pt x="5" y="12"/>
                          </a:lnTo>
                          <a:lnTo>
                            <a:pt x="10"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5" name="Freeform 257"/>
                    <p:cNvSpPr>
                      <a:spLocks/>
                    </p:cNvSpPr>
                    <p:nvPr/>
                  </p:nvSpPr>
                  <p:spPr bwMode="auto">
                    <a:xfrm>
                      <a:off x="996" y="2388"/>
                      <a:ext cx="31" cy="42"/>
                    </a:xfrm>
                    <a:custGeom>
                      <a:avLst/>
                      <a:gdLst>
                        <a:gd name="T0" fmla="*/ 0 w 13"/>
                        <a:gd name="T1" fmla="*/ 5 h 18"/>
                        <a:gd name="T2" fmla="*/ 69 w 13"/>
                        <a:gd name="T3" fmla="*/ 98 h 18"/>
                        <a:gd name="T4" fmla="*/ 74 w 13"/>
                        <a:gd name="T5" fmla="*/ 93 h 18"/>
                        <a:gd name="T6" fmla="*/ 12 w 13"/>
                        <a:gd name="T7" fmla="*/ 0 h 18"/>
                        <a:gd name="T8" fmla="*/ 0 w 13"/>
                        <a:gd name="T9" fmla="*/ 5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0" y="1"/>
                          </a:moveTo>
                          <a:cubicBezTo>
                            <a:pt x="4" y="6"/>
                            <a:pt x="8" y="12"/>
                            <a:pt x="12" y="18"/>
                          </a:cubicBezTo>
                          <a:cubicBezTo>
                            <a:pt x="13" y="17"/>
                            <a:pt x="13" y="17"/>
                            <a:pt x="13" y="17"/>
                          </a:cubicBezTo>
                          <a:cubicBezTo>
                            <a:pt x="10" y="11"/>
                            <a:pt x="6" y="5"/>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6" name="Freeform 258"/>
                    <p:cNvSpPr>
                      <a:spLocks/>
                    </p:cNvSpPr>
                    <p:nvPr/>
                  </p:nvSpPr>
                  <p:spPr bwMode="auto">
                    <a:xfrm>
                      <a:off x="1024" y="2428"/>
                      <a:ext cx="7" cy="7"/>
                    </a:xfrm>
                    <a:custGeom>
                      <a:avLst/>
                      <a:gdLst>
                        <a:gd name="T0" fmla="*/ 7 w 7"/>
                        <a:gd name="T1" fmla="*/ 4 h 7"/>
                        <a:gd name="T2" fmla="*/ 3 w 7"/>
                        <a:gd name="T3" fmla="*/ 0 h 7"/>
                        <a:gd name="T4" fmla="*/ 0 w 7"/>
                        <a:gd name="T5" fmla="*/ 2 h 7"/>
                        <a:gd name="T6" fmla="*/ 3 w 7"/>
                        <a:gd name="T7" fmla="*/ 7 h 7"/>
                        <a:gd name="T8" fmla="*/ 7 w 7"/>
                        <a:gd name="T9" fmla="*/ 4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4"/>
                          </a:moveTo>
                          <a:lnTo>
                            <a:pt x="3" y="0"/>
                          </a:lnTo>
                          <a:lnTo>
                            <a:pt x="0" y="2"/>
                          </a:lnTo>
                          <a:lnTo>
                            <a:pt x="3" y="7"/>
                          </a:lnTo>
                          <a:lnTo>
                            <a:pt x="7"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7" name="Freeform 259"/>
                    <p:cNvSpPr>
                      <a:spLocks/>
                    </p:cNvSpPr>
                    <p:nvPr/>
                  </p:nvSpPr>
                  <p:spPr bwMode="auto">
                    <a:xfrm>
                      <a:off x="960" y="2340"/>
                      <a:ext cx="29" cy="33"/>
                    </a:xfrm>
                    <a:custGeom>
                      <a:avLst/>
                      <a:gdLst>
                        <a:gd name="T0" fmla="*/ 0 w 12"/>
                        <a:gd name="T1" fmla="*/ 5 h 14"/>
                        <a:gd name="T2" fmla="*/ 58 w 12"/>
                        <a:gd name="T3" fmla="*/ 78 h 14"/>
                        <a:gd name="T4" fmla="*/ 70 w 12"/>
                        <a:gd name="T5" fmla="*/ 73 h 14"/>
                        <a:gd name="T6" fmla="*/ 12 w 12"/>
                        <a:gd name="T7" fmla="*/ 0 h 14"/>
                        <a:gd name="T8" fmla="*/ 0 w 12"/>
                        <a:gd name="T9" fmla="*/ 5 h 14"/>
                        <a:gd name="T10" fmla="*/ 0 60000 65536"/>
                        <a:gd name="T11" fmla="*/ 0 60000 65536"/>
                        <a:gd name="T12" fmla="*/ 0 60000 65536"/>
                        <a:gd name="T13" fmla="*/ 0 60000 65536"/>
                        <a:gd name="T14" fmla="*/ 0 60000 65536"/>
                        <a:gd name="T15" fmla="*/ 0 w 12"/>
                        <a:gd name="T16" fmla="*/ 0 h 14"/>
                        <a:gd name="T17" fmla="*/ 12 w 12"/>
                        <a:gd name="T18" fmla="*/ 14 h 14"/>
                      </a:gdLst>
                      <a:ahLst/>
                      <a:cxnLst>
                        <a:cxn ang="T10">
                          <a:pos x="T0" y="T1"/>
                        </a:cxn>
                        <a:cxn ang="T11">
                          <a:pos x="T2" y="T3"/>
                        </a:cxn>
                        <a:cxn ang="T12">
                          <a:pos x="T4" y="T5"/>
                        </a:cxn>
                        <a:cxn ang="T13">
                          <a:pos x="T6" y="T7"/>
                        </a:cxn>
                        <a:cxn ang="T14">
                          <a:pos x="T8" y="T9"/>
                        </a:cxn>
                      </a:cxnLst>
                      <a:rect l="T15" t="T16" r="T17" b="T18"/>
                      <a:pathLst>
                        <a:path w="12" h="14">
                          <a:moveTo>
                            <a:pt x="0" y="1"/>
                          </a:moveTo>
                          <a:cubicBezTo>
                            <a:pt x="4" y="5"/>
                            <a:pt x="7" y="9"/>
                            <a:pt x="10" y="14"/>
                          </a:cubicBezTo>
                          <a:cubicBezTo>
                            <a:pt x="12" y="13"/>
                            <a:pt x="12" y="13"/>
                            <a:pt x="12" y="13"/>
                          </a:cubicBezTo>
                          <a:cubicBezTo>
                            <a:pt x="9" y="8"/>
                            <a:pt x="5" y="4"/>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8" name="Freeform 260"/>
                    <p:cNvSpPr>
                      <a:spLocks/>
                    </p:cNvSpPr>
                    <p:nvPr/>
                  </p:nvSpPr>
                  <p:spPr bwMode="auto">
                    <a:xfrm>
                      <a:off x="923" y="2293"/>
                      <a:ext cx="35" cy="40"/>
                    </a:xfrm>
                    <a:custGeom>
                      <a:avLst/>
                      <a:gdLst>
                        <a:gd name="T0" fmla="*/ 82 w 15"/>
                        <a:gd name="T1" fmla="*/ 89 h 17"/>
                        <a:gd name="T2" fmla="*/ 12 w 15"/>
                        <a:gd name="T3" fmla="*/ 0 h 17"/>
                        <a:gd name="T4" fmla="*/ 0 w 15"/>
                        <a:gd name="T5" fmla="*/ 5 h 17"/>
                        <a:gd name="T6" fmla="*/ 70 w 15"/>
                        <a:gd name="T7" fmla="*/ 94 h 17"/>
                        <a:gd name="T8" fmla="*/ 82 w 15"/>
                        <a:gd name="T9" fmla="*/ 89 h 17"/>
                        <a:gd name="T10" fmla="*/ 0 60000 65536"/>
                        <a:gd name="T11" fmla="*/ 0 60000 65536"/>
                        <a:gd name="T12" fmla="*/ 0 60000 65536"/>
                        <a:gd name="T13" fmla="*/ 0 60000 65536"/>
                        <a:gd name="T14" fmla="*/ 0 60000 65536"/>
                        <a:gd name="T15" fmla="*/ 0 w 15"/>
                        <a:gd name="T16" fmla="*/ 0 h 17"/>
                        <a:gd name="T17" fmla="*/ 15 w 15"/>
                        <a:gd name="T18" fmla="*/ 17 h 17"/>
                      </a:gdLst>
                      <a:ahLst/>
                      <a:cxnLst>
                        <a:cxn ang="T10">
                          <a:pos x="T0" y="T1"/>
                        </a:cxn>
                        <a:cxn ang="T11">
                          <a:pos x="T2" y="T3"/>
                        </a:cxn>
                        <a:cxn ang="T12">
                          <a:pos x="T4" y="T5"/>
                        </a:cxn>
                        <a:cxn ang="T13">
                          <a:pos x="T6" y="T7"/>
                        </a:cxn>
                        <a:cxn ang="T14">
                          <a:pos x="T8" y="T9"/>
                        </a:cxn>
                      </a:cxnLst>
                      <a:rect l="T15" t="T16" r="T17" b="T18"/>
                      <a:pathLst>
                        <a:path w="15" h="17">
                          <a:moveTo>
                            <a:pt x="15" y="16"/>
                          </a:moveTo>
                          <a:cubicBezTo>
                            <a:pt x="10" y="10"/>
                            <a:pt x="6" y="5"/>
                            <a:pt x="2" y="0"/>
                          </a:cubicBezTo>
                          <a:cubicBezTo>
                            <a:pt x="0" y="1"/>
                            <a:pt x="0" y="1"/>
                            <a:pt x="0" y="1"/>
                          </a:cubicBezTo>
                          <a:cubicBezTo>
                            <a:pt x="5" y="6"/>
                            <a:pt x="9" y="11"/>
                            <a:pt x="13" y="17"/>
                          </a:cubicBezTo>
                          <a:lnTo>
                            <a:pt x="15" y="1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39" name="Freeform 261"/>
                    <p:cNvSpPr>
                      <a:spLocks/>
                    </p:cNvSpPr>
                    <p:nvPr/>
                  </p:nvSpPr>
                  <p:spPr bwMode="auto">
                    <a:xfrm>
                      <a:off x="953" y="2331"/>
                      <a:ext cx="12" cy="12"/>
                    </a:xfrm>
                    <a:custGeom>
                      <a:avLst/>
                      <a:gdLst>
                        <a:gd name="T0" fmla="*/ 0 w 12"/>
                        <a:gd name="T1" fmla="*/ 2 h 12"/>
                        <a:gd name="T2" fmla="*/ 7 w 12"/>
                        <a:gd name="T3" fmla="*/ 12 h 12"/>
                        <a:gd name="T4" fmla="*/ 12 w 12"/>
                        <a:gd name="T5" fmla="*/ 9 h 12"/>
                        <a:gd name="T6" fmla="*/ 5 w 12"/>
                        <a:gd name="T7" fmla="*/ 0 h 12"/>
                        <a:gd name="T8" fmla="*/ 0 w 12"/>
                        <a:gd name="T9" fmla="*/ 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0" y="2"/>
                          </a:moveTo>
                          <a:lnTo>
                            <a:pt x="7" y="12"/>
                          </a:lnTo>
                          <a:lnTo>
                            <a:pt x="12" y="9"/>
                          </a:lnTo>
                          <a:lnTo>
                            <a:pt x="5" y="0"/>
                          </a:ln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0" name="Freeform 262"/>
                    <p:cNvSpPr>
                      <a:spLocks/>
                    </p:cNvSpPr>
                    <p:nvPr/>
                  </p:nvSpPr>
                  <p:spPr bwMode="auto">
                    <a:xfrm>
                      <a:off x="984" y="2371"/>
                      <a:ext cx="10" cy="9"/>
                    </a:xfrm>
                    <a:custGeom>
                      <a:avLst/>
                      <a:gdLst>
                        <a:gd name="T0" fmla="*/ 10 w 10"/>
                        <a:gd name="T1" fmla="*/ 7 h 9"/>
                        <a:gd name="T2" fmla="*/ 5 w 10"/>
                        <a:gd name="T3" fmla="*/ 0 h 9"/>
                        <a:gd name="T4" fmla="*/ 0 w 10"/>
                        <a:gd name="T5" fmla="*/ 2 h 9"/>
                        <a:gd name="T6" fmla="*/ 7 w 10"/>
                        <a:gd name="T7" fmla="*/ 9 h 9"/>
                        <a:gd name="T8" fmla="*/ 10 w 10"/>
                        <a:gd name="T9" fmla="*/ 7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7"/>
                          </a:moveTo>
                          <a:lnTo>
                            <a:pt x="5" y="0"/>
                          </a:lnTo>
                          <a:lnTo>
                            <a:pt x="0" y="2"/>
                          </a:lnTo>
                          <a:lnTo>
                            <a:pt x="7" y="9"/>
                          </a:lnTo>
                          <a:lnTo>
                            <a:pt x="10"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1" name="Freeform 263"/>
                    <p:cNvSpPr>
                      <a:spLocks/>
                    </p:cNvSpPr>
                    <p:nvPr/>
                  </p:nvSpPr>
                  <p:spPr bwMode="auto">
                    <a:xfrm>
                      <a:off x="1081" y="2293"/>
                      <a:ext cx="7" cy="7"/>
                    </a:xfrm>
                    <a:custGeom>
                      <a:avLst/>
                      <a:gdLst>
                        <a:gd name="T0" fmla="*/ 5 w 7"/>
                        <a:gd name="T1" fmla="*/ 7 h 7"/>
                        <a:gd name="T2" fmla="*/ 5 w 7"/>
                        <a:gd name="T3" fmla="*/ 7 h 7"/>
                        <a:gd name="T4" fmla="*/ 7 w 7"/>
                        <a:gd name="T5" fmla="*/ 2 h 7"/>
                        <a:gd name="T6" fmla="*/ 2 w 7"/>
                        <a:gd name="T7" fmla="*/ 0 h 7"/>
                        <a:gd name="T8" fmla="*/ 0 w 7"/>
                        <a:gd name="T9" fmla="*/ 5 h 7"/>
                        <a:gd name="T10" fmla="*/ 0 w 7"/>
                        <a:gd name="T11" fmla="*/ 5 h 7"/>
                        <a:gd name="T12" fmla="*/ 5 w 7"/>
                        <a:gd name="T13" fmla="*/ 7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5" y="7"/>
                          </a:moveTo>
                          <a:lnTo>
                            <a:pt x="5" y="7"/>
                          </a:lnTo>
                          <a:lnTo>
                            <a:pt x="7" y="2"/>
                          </a:lnTo>
                          <a:lnTo>
                            <a:pt x="2" y="0"/>
                          </a:lnTo>
                          <a:lnTo>
                            <a:pt x="0" y="5"/>
                          </a:lnTo>
                          <a:lnTo>
                            <a:pt x="5"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2" name="Freeform 264"/>
                    <p:cNvSpPr>
                      <a:spLocks/>
                    </p:cNvSpPr>
                    <p:nvPr/>
                  </p:nvSpPr>
                  <p:spPr bwMode="auto">
                    <a:xfrm>
                      <a:off x="1083" y="2241"/>
                      <a:ext cx="29" cy="54"/>
                    </a:xfrm>
                    <a:custGeom>
                      <a:avLst/>
                      <a:gdLst>
                        <a:gd name="T0" fmla="*/ 12 w 12"/>
                        <a:gd name="T1" fmla="*/ 127 h 23"/>
                        <a:gd name="T2" fmla="*/ 70 w 12"/>
                        <a:gd name="T3" fmla="*/ 5 h 23"/>
                        <a:gd name="T4" fmla="*/ 58 w 12"/>
                        <a:gd name="T5" fmla="*/ 0 h 23"/>
                        <a:gd name="T6" fmla="*/ 0 w 12"/>
                        <a:gd name="T7" fmla="*/ 122 h 23"/>
                        <a:gd name="T8" fmla="*/ 12 w 12"/>
                        <a:gd name="T9" fmla="*/ 127 h 23"/>
                        <a:gd name="T10" fmla="*/ 0 60000 65536"/>
                        <a:gd name="T11" fmla="*/ 0 60000 65536"/>
                        <a:gd name="T12" fmla="*/ 0 60000 65536"/>
                        <a:gd name="T13" fmla="*/ 0 60000 65536"/>
                        <a:gd name="T14" fmla="*/ 0 60000 65536"/>
                        <a:gd name="T15" fmla="*/ 0 w 12"/>
                        <a:gd name="T16" fmla="*/ 0 h 23"/>
                        <a:gd name="T17" fmla="*/ 12 w 12"/>
                        <a:gd name="T18" fmla="*/ 23 h 23"/>
                      </a:gdLst>
                      <a:ahLst/>
                      <a:cxnLst>
                        <a:cxn ang="T10">
                          <a:pos x="T0" y="T1"/>
                        </a:cxn>
                        <a:cxn ang="T11">
                          <a:pos x="T2" y="T3"/>
                        </a:cxn>
                        <a:cxn ang="T12">
                          <a:pos x="T4" y="T5"/>
                        </a:cxn>
                        <a:cxn ang="T13">
                          <a:pos x="T6" y="T7"/>
                        </a:cxn>
                        <a:cxn ang="T14">
                          <a:pos x="T8" y="T9"/>
                        </a:cxn>
                      </a:cxnLst>
                      <a:rect l="T15" t="T16" r="T17" b="T18"/>
                      <a:pathLst>
                        <a:path w="12" h="23">
                          <a:moveTo>
                            <a:pt x="2" y="23"/>
                          </a:moveTo>
                          <a:cubicBezTo>
                            <a:pt x="7" y="15"/>
                            <a:pt x="10" y="8"/>
                            <a:pt x="12" y="1"/>
                          </a:cubicBezTo>
                          <a:cubicBezTo>
                            <a:pt x="10" y="0"/>
                            <a:pt x="10" y="0"/>
                            <a:pt x="10" y="0"/>
                          </a:cubicBezTo>
                          <a:cubicBezTo>
                            <a:pt x="8" y="7"/>
                            <a:pt x="5" y="15"/>
                            <a:pt x="0" y="22"/>
                          </a:cubicBezTo>
                          <a:lnTo>
                            <a:pt x="2" y="2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3" name="Freeform 265"/>
                    <p:cNvSpPr>
                      <a:spLocks/>
                    </p:cNvSpPr>
                    <p:nvPr/>
                  </p:nvSpPr>
                  <p:spPr bwMode="auto">
                    <a:xfrm>
                      <a:off x="1020" y="2310"/>
                      <a:ext cx="56" cy="61"/>
                    </a:xfrm>
                    <a:custGeom>
                      <a:avLst/>
                      <a:gdLst>
                        <a:gd name="T0" fmla="*/ 119 w 24"/>
                        <a:gd name="T1" fmla="*/ 0 h 26"/>
                        <a:gd name="T2" fmla="*/ 0 w 24"/>
                        <a:gd name="T3" fmla="*/ 131 h 26"/>
                        <a:gd name="T4" fmla="*/ 5 w 24"/>
                        <a:gd name="T5" fmla="*/ 143 h 26"/>
                        <a:gd name="T6" fmla="*/ 131 w 24"/>
                        <a:gd name="T7" fmla="*/ 12 h 26"/>
                        <a:gd name="T8" fmla="*/ 119 w 24"/>
                        <a:gd name="T9" fmla="*/ 0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22" y="0"/>
                          </a:moveTo>
                          <a:cubicBezTo>
                            <a:pt x="16" y="8"/>
                            <a:pt x="9" y="17"/>
                            <a:pt x="0" y="24"/>
                          </a:cubicBezTo>
                          <a:cubicBezTo>
                            <a:pt x="1" y="26"/>
                            <a:pt x="1" y="26"/>
                            <a:pt x="1" y="26"/>
                          </a:cubicBezTo>
                          <a:cubicBezTo>
                            <a:pt x="10" y="18"/>
                            <a:pt x="18" y="10"/>
                            <a:pt x="24" y="2"/>
                          </a:cubicBezTo>
                          <a:lnTo>
                            <a:pt x="2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4" name="Freeform 266"/>
                    <p:cNvSpPr>
                      <a:spLocks/>
                    </p:cNvSpPr>
                    <p:nvPr/>
                  </p:nvSpPr>
                  <p:spPr bwMode="auto">
                    <a:xfrm>
                      <a:off x="1107" y="2194"/>
                      <a:ext cx="7" cy="9"/>
                    </a:xfrm>
                    <a:custGeom>
                      <a:avLst/>
                      <a:gdLst>
                        <a:gd name="T0" fmla="*/ 0 w 3"/>
                        <a:gd name="T1" fmla="*/ 5 h 4"/>
                        <a:gd name="T2" fmla="*/ 5 w 3"/>
                        <a:gd name="T3" fmla="*/ 20 h 4"/>
                        <a:gd name="T4" fmla="*/ 16 w 3"/>
                        <a:gd name="T5" fmla="*/ 16 h 4"/>
                        <a:gd name="T6" fmla="*/ 12 w 3"/>
                        <a:gd name="T7" fmla="*/ 0 h 4"/>
                        <a:gd name="T8" fmla="*/ 0 w 3"/>
                        <a:gd name="T9" fmla="*/ 5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1"/>
                          </a:moveTo>
                          <a:cubicBezTo>
                            <a:pt x="0" y="2"/>
                            <a:pt x="0" y="3"/>
                            <a:pt x="1" y="4"/>
                          </a:cubicBezTo>
                          <a:cubicBezTo>
                            <a:pt x="3" y="3"/>
                            <a:pt x="3" y="3"/>
                            <a:pt x="3" y="3"/>
                          </a:cubicBezTo>
                          <a:cubicBezTo>
                            <a:pt x="2" y="2"/>
                            <a:pt x="2" y="1"/>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5" name="Freeform 267"/>
                    <p:cNvSpPr>
                      <a:spLocks/>
                    </p:cNvSpPr>
                    <p:nvPr/>
                  </p:nvSpPr>
                  <p:spPr bwMode="auto">
                    <a:xfrm>
                      <a:off x="1107" y="2220"/>
                      <a:ext cx="7" cy="23"/>
                    </a:xfrm>
                    <a:custGeom>
                      <a:avLst/>
                      <a:gdLst>
                        <a:gd name="T0" fmla="*/ 12 w 3"/>
                        <a:gd name="T1" fmla="*/ 53 h 10"/>
                        <a:gd name="T2" fmla="*/ 16 w 3"/>
                        <a:gd name="T3" fmla="*/ 0 h 10"/>
                        <a:gd name="T4" fmla="*/ 5 w 3"/>
                        <a:gd name="T5" fmla="*/ 0 h 10"/>
                        <a:gd name="T6" fmla="*/ 0 w 3"/>
                        <a:gd name="T7" fmla="*/ 48 h 10"/>
                        <a:gd name="T8" fmla="*/ 12 w 3"/>
                        <a:gd name="T9" fmla="*/ 53 h 10"/>
                        <a:gd name="T10" fmla="*/ 0 60000 65536"/>
                        <a:gd name="T11" fmla="*/ 0 60000 65536"/>
                        <a:gd name="T12" fmla="*/ 0 60000 65536"/>
                        <a:gd name="T13" fmla="*/ 0 60000 65536"/>
                        <a:gd name="T14" fmla="*/ 0 60000 65536"/>
                        <a:gd name="T15" fmla="*/ 0 w 3"/>
                        <a:gd name="T16" fmla="*/ 0 h 10"/>
                        <a:gd name="T17" fmla="*/ 3 w 3"/>
                        <a:gd name="T18" fmla="*/ 10 h 10"/>
                      </a:gdLst>
                      <a:ahLst/>
                      <a:cxnLst>
                        <a:cxn ang="T10">
                          <a:pos x="T0" y="T1"/>
                        </a:cxn>
                        <a:cxn ang="T11">
                          <a:pos x="T2" y="T3"/>
                        </a:cxn>
                        <a:cxn ang="T12">
                          <a:pos x="T4" y="T5"/>
                        </a:cxn>
                        <a:cxn ang="T13">
                          <a:pos x="T6" y="T7"/>
                        </a:cxn>
                        <a:cxn ang="T14">
                          <a:pos x="T8" y="T9"/>
                        </a:cxn>
                      </a:cxnLst>
                      <a:rect l="T15" t="T16" r="T17" b="T18"/>
                      <a:pathLst>
                        <a:path w="3" h="10">
                          <a:moveTo>
                            <a:pt x="2" y="10"/>
                          </a:moveTo>
                          <a:cubicBezTo>
                            <a:pt x="3" y="6"/>
                            <a:pt x="3" y="3"/>
                            <a:pt x="3" y="0"/>
                          </a:cubicBezTo>
                          <a:cubicBezTo>
                            <a:pt x="1" y="0"/>
                            <a:pt x="1" y="0"/>
                            <a:pt x="1" y="0"/>
                          </a:cubicBezTo>
                          <a:cubicBezTo>
                            <a:pt x="1" y="3"/>
                            <a:pt x="1" y="6"/>
                            <a:pt x="0" y="9"/>
                          </a:cubicBezTo>
                          <a:lnTo>
                            <a:pt x="2"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6" name="Freeform 268"/>
                    <p:cNvSpPr>
                      <a:spLocks/>
                    </p:cNvSpPr>
                    <p:nvPr/>
                  </p:nvSpPr>
                  <p:spPr bwMode="auto">
                    <a:xfrm>
                      <a:off x="1072" y="2298"/>
                      <a:ext cx="14" cy="16"/>
                    </a:xfrm>
                    <a:custGeom>
                      <a:avLst/>
                      <a:gdLst>
                        <a:gd name="T0" fmla="*/ 21 w 6"/>
                        <a:gd name="T1" fmla="*/ 0 h 7"/>
                        <a:gd name="T2" fmla="*/ 0 w 6"/>
                        <a:gd name="T3" fmla="*/ 25 h 7"/>
                        <a:gd name="T4" fmla="*/ 12 w 6"/>
                        <a:gd name="T5" fmla="*/ 37 h 7"/>
                        <a:gd name="T6" fmla="*/ 33 w 6"/>
                        <a:gd name="T7" fmla="*/ 5 h 7"/>
                        <a:gd name="T8" fmla="*/ 21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4" y="0"/>
                          </a:moveTo>
                          <a:cubicBezTo>
                            <a:pt x="3" y="2"/>
                            <a:pt x="1" y="4"/>
                            <a:pt x="0" y="5"/>
                          </a:cubicBezTo>
                          <a:cubicBezTo>
                            <a:pt x="2" y="7"/>
                            <a:pt x="2" y="7"/>
                            <a:pt x="2" y="7"/>
                          </a:cubicBezTo>
                          <a:cubicBezTo>
                            <a:pt x="3" y="5"/>
                            <a:pt x="4" y="3"/>
                            <a:pt x="6" y="1"/>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7" name="Freeform 269"/>
                    <p:cNvSpPr>
                      <a:spLocks/>
                    </p:cNvSpPr>
                    <p:nvPr/>
                  </p:nvSpPr>
                  <p:spPr bwMode="auto">
                    <a:xfrm>
                      <a:off x="996" y="2366"/>
                      <a:ext cx="26" cy="24"/>
                    </a:xfrm>
                    <a:custGeom>
                      <a:avLst/>
                      <a:gdLst>
                        <a:gd name="T0" fmla="*/ 12 w 11"/>
                        <a:gd name="T1" fmla="*/ 58 h 10"/>
                        <a:gd name="T2" fmla="*/ 61 w 11"/>
                        <a:gd name="T3" fmla="*/ 12 h 10"/>
                        <a:gd name="T4" fmla="*/ 57 w 11"/>
                        <a:gd name="T5" fmla="*/ 0 h 10"/>
                        <a:gd name="T6" fmla="*/ 0 w 11"/>
                        <a:gd name="T7" fmla="*/ 46 h 10"/>
                        <a:gd name="T8" fmla="*/ 12 w 11"/>
                        <a:gd name="T9" fmla="*/ 58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2" y="10"/>
                          </a:moveTo>
                          <a:cubicBezTo>
                            <a:pt x="5" y="7"/>
                            <a:pt x="8" y="5"/>
                            <a:pt x="11" y="2"/>
                          </a:cubicBezTo>
                          <a:cubicBezTo>
                            <a:pt x="10" y="0"/>
                            <a:pt x="10" y="0"/>
                            <a:pt x="10" y="0"/>
                          </a:cubicBezTo>
                          <a:cubicBezTo>
                            <a:pt x="7" y="3"/>
                            <a:pt x="4" y="6"/>
                            <a:pt x="0" y="8"/>
                          </a:cubicBezTo>
                          <a:lnTo>
                            <a:pt x="2"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8" name="Freeform 270"/>
                    <p:cNvSpPr>
                      <a:spLocks/>
                    </p:cNvSpPr>
                    <p:nvPr/>
                  </p:nvSpPr>
                  <p:spPr bwMode="auto">
                    <a:xfrm>
                      <a:off x="1109" y="2201"/>
                      <a:ext cx="5" cy="19"/>
                    </a:xfrm>
                    <a:custGeom>
                      <a:avLst/>
                      <a:gdLst>
                        <a:gd name="T0" fmla="*/ 12 w 2"/>
                        <a:gd name="T1" fmla="*/ 45 h 8"/>
                        <a:gd name="T2" fmla="*/ 12 w 2"/>
                        <a:gd name="T3" fmla="*/ 0 h 8"/>
                        <a:gd name="T4" fmla="*/ 0 w 2"/>
                        <a:gd name="T5" fmla="*/ 5 h 8"/>
                        <a:gd name="T6" fmla="*/ 0 w 2"/>
                        <a:gd name="T7" fmla="*/ 45 h 8"/>
                        <a:gd name="T8" fmla="*/ 12 w 2"/>
                        <a:gd name="T9" fmla="*/ 45 h 8"/>
                        <a:gd name="T10" fmla="*/ 0 60000 65536"/>
                        <a:gd name="T11" fmla="*/ 0 60000 65536"/>
                        <a:gd name="T12" fmla="*/ 0 60000 65536"/>
                        <a:gd name="T13" fmla="*/ 0 60000 65536"/>
                        <a:gd name="T14" fmla="*/ 0 60000 65536"/>
                        <a:gd name="T15" fmla="*/ 0 w 2"/>
                        <a:gd name="T16" fmla="*/ 0 h 8"/>
                        <a:gd name="T17" fmla="*/ 2 w 2"/>
                        <a:gd name="T18" fmla="*/ 8 h 8"/>
                      </a:gdLst>
                      <a:ahLst/>
                      <a:cxnLst>
                        <a:cxn ang="T10">
                          <a:pos x="T0" y="T1"/>
                        </a:cxn>
                        <a:cxn ang="T11">
                          <a:pos x="T2" y="T3"/>
                        </a:cxn>
                        <a:cxn ang="T12">
                          <a:pos x="T4" y="T5"/>
                        </a:cxn>
                        <a:cxn ang="T13">
                          <a:pos x="T6" y="T7"/>
                        </a:cxn>
                        <a:cxn ang="T14">
                          <a:pos x="T8" y="T9"/>
                        </a:cxn>
                      </a:cxnLst>
                      <a:rect l="T15" t="T16" r="T17" b="T18"/>
                      <a:pathLst>
                        <a:path w="2" h="8">
                          <a:moveTo>
                            <a:pt x="2" y="8"/>
                          </a:moveTo>
                          <a:cubicBezTo>
                            <a:pt x="2" y="5"/>
                            <a:pt x="2" y="2"/>
                            <a:pt x="2" y="0"/>
                          </a:cubicBezTo>
                          <a:cubicBezTo>
                            <a:pt x="0" y="1"/>
                            <a:pt x="0" y="1"/>
                            <a:pt x="0" y="1"/>
                          </a:cubicBezTo>
                          <a:cubicBezTo>
                            <a:pt x="0" y="3"/>
                            <a:pt x="0" y="5"/>
                            <a:pt x="0" y="8"/>
                          </a:cubicBezTo>
                          <a:lnTo>
                            <a:pt x="2" y="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49" name="Freeform 271"/>
                    <p:cNvSpPr>
                      <a:spLocks/>
                    </p:cNvSpPr>
                    <p:nvPr/>
                  </p:nvSpPr>
                  <p:spPr bwMode="auto">
                    <a:xfrm>
                      <a:off x="1050" y="2191"/>
                      <a:ext cx="22" cy="50"/>
                    </a:xfrm>
                    <a:custGeom>
                      <a:avLst/>
                      <a:gdLst>
                        <a:gd name="T0" fmla="*/ 42 w 9"/>
                        <a:gd name="T1" fmla="*/ 0 h 21"/>
                        <a:gd name="T2" fmla="*/ 0 w 9"/>
                        <a:gd name="T3" fmla="*/ 114 h 21"/>
                        <a:gd name="T4" fmla="*/ 12 w 9"/>
                        <a:gd name="T5" fmla="*/ 119 h 21"/>
                        <a:gd name="T6" fmla="*/ 54 w 9"/>
                        <a:gd name="T7" fmla="*/ 0 h 21"/>
                        <a:gd name="T8" fmla="*/ 4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7" y="0"/>
                          </a:moveTo>
                          <a:cubicBezTo>
                            <a:pt x="6" y="6"/>
                            <a:pt x="4" y="13"/>
                            <a:pt x="0" y="20"/>
                          </a:cubicBezTo>
                          <a:cubicBezTo>
                            <a:pt x="2" y="21"/>
                            <a:pt x="2" y="21"/>
                            <a:pt x="2" y="21"/>
                          </a:cubicBezTo>
                          <a:cubicBezTo>
                            <a:pt x="6" y="13"/>
                            <a:pt x="8" y="6"/>
                            <a:pt x="9" y="0"/>
                          </a:cubicBezTo>
                          <a:lnTo>
                            <a:pt x="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50" name="Freeform 272"/>
                    <p:cNvSpPr>
                      <a:spLocks/>
                    </p:cNvSpPr>
                    <p:nvPr/>
                  </p:nvSpPr>
                  <p:spPr bwMode="auto">
                    <a:xfrm>
                      <a:off x="960" y="2333"/>
                      <a:ext cx="12" cy="10"/>
                    </a:xfrm>
                    <a:custGeom>
                      <a:avLst/>
                      <a:gdLst>
                        <a:gd name="T0" fmla="*/ 24 w 5"/>
                        <a:gd name="T1" fmla="*/ 0 h 4"/>
                        <a:gd name="T2" fmla="*/ 0 w 5"/>
                        <a:gd name="T3" fmla="*/ 12 h 4"/>
                        <a:gd name="T4" fmla="*/ 12 w 5"/>
                        <a:gd name="T5" fmla="*/ 25 h 4"/>
                        <a:gd name="T6" fmla="*/ 29 w 5"/>
                        <a:gd name="T7" fmla="*/ 7 h 4"/>
                        <a:gd name="T8" fmla="*/ 24 w 5"/>
                        <a:gd name="T9" fmla="*/ 0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4" y="0"/>
                          </a:moveTo>
                          <a:cubicBezTo>
                            <a:pt x="3" y="1"/>
                            <a:pt x="2" y="1"/>
                            <a:pt x="0" y="2"/>
                          </a:cubicBezTo>
                          <a:cubicBezTo>
                            <a:pt x="2" y="4"/>
                            <a:pt x="2" y="4"/>
                            <a:pt x="2" y="4"/>
                          </a:cubicBezTo>
                          <a:cubicBezTo>
                            <a:pt x="3" y="3"/>
                            <a:pt x="4" y="2"/>
                            <a:pt x="5" y="1"/>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951" name="Freeform 273"/>
                    <p:cNvSpPr>
                      <a:spLocks/>
                    </p:cNvSpPr>
                    <p:nvPr/>
                  </p:nvSpPr>
                  <p:spPr bwMode="auto">
                    <a:xfrm>
                      <a:off x="970" y="2314"/>
                      <a:ext cx="24" cy="22"/>
                    </a:xfrm>
                    <a:custGeom>
                      <a:avLst/>
                      <a:gdLst>
                        <a:gd name="T0" fmla="*/ 53 w 10"/>
                        <a:gd name="T1" fmla="*/ 0 h 9"/>
                        <a:gd name="T2" fmla="*/ 0 w 10"/>
                        <a:gd name="T3" fmla="*/ 49 h 9"/>
                        <a:gd name="T4" fmla="*/ 5 w 10"/>
                        <a:gd name="T5" fmla="*/ 54 h 9"/>
                        <a:gd name="T6" fmla="*/ 58 w 10"/>
                        <a:gd name="T7" fmla="*/ 5 h 9"/>
                        <a:gd name="T8" fmla="*/ 53 w 10"/>
                        <a:gd name="T9" fmla="*/ 0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9" y="0"/>
                          </a:moveTo>
                          <a:cubicBezTo>
                            <a:pt x="6" y="2"/>
                            <a:pt x="3" y="5"/>
                            <a:pt x="0" y="8"/>
                          </a:cubicBezTo>
                          <a:cubicBezTo>
                            <a:pt x="1" y="9"/>
                            <a:pt x="1" y="9"/>
                            <a:pt x="1" y="9"/>
                          </a:cubicBezTo>
                          <a:cubicBezTo>
                            <a:pt x="4" y="7"/>
                            <a:pt x="7" y="4"/>
                            <a:pt x="10" y="1"/>
                          </a:cubicBezTo>
                          <a:lnTo>
                            <a:pt x="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grpSp>
              <p:grpSp>
                <p:nvGrpSpPr>
                  <p:cNvPr id="22" name="Group 274"/>
                  <p:cNvGrpSpPr>
                    <a:grpSpLocks/>
                  </p:cNvGrpSpPr>
                  <p:nvPr/>
                </p:nvGrpSpPr>
                <p:grpSpPr bwMode="auto">
                  <a:xfrm>
                    <a:off x="644" y="2097"/>
                    <a:ext cx="536" cy="536"/>
                    <a:chOff x="644" y="2097"/>
                    <a:chExt cx="536" cy="536"/>
                  </a:xfrm>
                </p:grpSpPr>
                <p:sp>
                  <p:nvSpPr>
                    <p:cNvPr id="552" name="Freeform 275"/>
                    <p:cNvSpPr>
                      <a:spLocks/>
                    </p:cNvSpPr>
                    <p:nvPr/>
                  </p:nvSpPr>
                  <p:spPr bwMode="auto">
                    <a:xfrm>
                      <a:off x="1038" y="2132"/>
                      <a:ext cx="5" cy="3"/>
                    </a:xfrm>
                    <a:custGeom>
                      <a:avLst/>
                      <a:gdLst>
                        <a:gd name="T0" fmla="*/ 12 w 2"/>
                        <a:gd name="T1" fmla="*/ 0 h 1"/>
                        <a:gd name="T2" fmla="*/ 7 w 2"/>
                        <a:gd name="T3" fmla="*/ 0 h 1"/>
                        <a:gd name="T4" fmla="*/ 7 w 2"/>
                        <a:gd name="T5" fmla="*/ 0 h 1"/>
                        <a:gd name="T6" fmla="*/ 0 w 2"/>
                        <a:gd name="T7" fmla="*/ 9 h 1"/>
                        <a:gd name="T8" fmla="*/ 0 w 2"/>
                        <a:gd name="T9" fmla="*/ 9 h 1"/>
                        <a:gd name="T10" fmla="*/ 0 w 2"/>
                        <a:gd name="T11" fmla="*/ 9 h 1"/>
                        <a:gd name="T12" fmla="*/ 1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1" y="0"/>
                            <a:pt x="1" y="0"/>
                          </a:cubicBezTo>
                          <a:cubicBezTo>
                            <a:pt x="1" y="0"/>
                            <a:pt x="1" y="0"/>
                            <a:pt x="1" y="0"/>
                          </a:cubicBezTo>
                          <a:cubicBezTo>
                            <a:pt x="0" y="1"/>
                            <a:pt x="0" y="1"/>
                            <a:pt x="0" y="1"/>
                          </a:cubicBezTo>
                          <a:cubicBezTo>
                            <a:pt x="0" y="1"/>
                            <a:pt x="0" y="1"/>
                            <a:pt x="0" y="1"/>
                          </a:cubicBezTo>
                          <a:cubicBezTo>
                            <a:pt x="0" y="1"/>
                            <a:pt x="0" y="1"/>
                            <a:pt x="0" y="1"/>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3" name="Freeform 276"/>
                    <p:cNvSpPr>
                      <a:spLocks/>
                    </p:cNvSpPr>
                    <p:nvPr/>
                  </p:nvSpPr>
                  <p:spPr bwMode="auto">
                    <a:xfrm>
                      <a:off x="1060" y="2154"/>
                      <a:ext cx="12" cy="30"/>
                    </a:xfrm>
                    <a:custGeom>
                      <a:avLst/>
                      <a:gdLst>
                        <a:gd name="T0" fmla="*/ 0 w 5"/>
                        <a:gd name="T1" fmla="*/ 5 h 13"/>
                        <a:gd name="T2" fmla="*/ 17 w 5"/>
                        <a:gd name="T3" fmla="*/ 69 h 13"/>
                        <a:gd name="T4" fmla="*/ 29 w 5"/>
                        <a:gd name="T5" fmla="*/ 69 h 13"/>
                        <a:gd name="T6" fmla="*/ 12 w 5"/>
                        <a:gd name="T7" fmla="*/ 0 h 13"/>
                        <a:gd name="T8" fmla="*/ 0 w 5"/>
                        <a:gd name="T9" fmla="*/ 5 h 13"/>
                        <a:gd name="T10" fmla="*/ 0 60000 65536"/>
                        <a:gd name="T11" fmla="*/ 0 60000 65536"/>
                        <a:gd name="T12" fmla="*/ 0 60000 65536"/>
                        <a:gd name="T13" fmla="*/ 0 60000 65536"/>
                        <a:gd name="T14" fmla="*/ 0 60000 65536"/>
                        <a:gd name="T15" fmla="*/ 0 w 5"/>
                        <a:gd name="T16" fmla="*/ 0 h 13"/>
                        <a:gd name="T17" fmla="*/ 5 w 5"/>
                        <a:gd name="T18" fmla="*/ 13 h 13"/>
                      </a:gdLst>
                      <a:ahLst/>
                      <a:cxnLst>
                        <a:cxn ang="T10">
                          <a:pos x="T0" y="T1"/>
                        </a:cxn>
                        <a:cxn ang="T11">
                          <a:pos x="T2" y="T3"/>
                        </a:cxn>
                        <a:cxn ang="T12">
                          <a:pos x="T4" y="T5"/>
                        </a:cxn>
                        <a:cxn ang="T13">
                          <a:pos x="T6" y="T7"/>
                        </a:cxn>
                        <a:cxn ang="T14">
                          <a:pos x="T8" y="T9"/>
                        </a:cxn>
                      </a:cxnLst>
                      <a:rect l="T15" t="T16" r="T17" b="T18"/>
                      <a:pathLst>
                        <a:path w="5" h="13">
                          <a:moveTo>
                            <a:pt x="0" y="1"/>
                          </a:moveTo>
                          <a:cubicBezTo>
                            <a:pt x="2" y="4"/>
                            <a:pt x="3" y="8"/>
                            <a:pt x="3" y="13"/>
                          </a:cubicBezTo>
                          <a:cubicBezTo>
                            <a:pt x="5" y="13"/>
                            <a:pt x="5" y="13"/>
                            <a:pt x="5" y="13"/>
                          </a:cubicBezTo>
                          <a:cubicBezTo>
                            <a:pt x="5" y="8"/>
                            <a:pt x="4" y="4"/>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4" name="Freeform 277"/>
                    <p:cNvSpPr>
                      <a:spLocks/>
                    </p:cNvSpPr>
                    <p:nvPr/>
                  </p:nvSpPr>
                  <p:spPr bwMode="auto">
                    <a:xfrm>
                      <a:off x="1067" y="2184"/>
                      <a:ext cx="5" cy="7"/>
                    </a:xfrm>
                    <a:custGeom>
                      <a:avLst/>
                      <a:gdLst>
                        <a:gd name="T0" fmla="*/ 0 w 2"/>
                        <a:gd name="T1" fmla="*/ 0 h 3"/>
                        <a:gd name="T2" fmla="*/ 0 w 2"/>
                        <a:gd name="T3" fmla="*/ 16 h 3"/>
                        <a:gd name="T4" fmla="*/ 12 w 2"/>
                        <a:gd name="T5" fmla="*/ 16 h 3"/>
                        <a:gd name="T6" fmla="*/ 12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5" name="Freeform 278"/>
                    <p:cNvSpPr>
                      <a:spLocks/>
                    </p:cNvSpPr>
                    <p:nvPr/>
                  </p:nvSpPr>
                  <p:spPr bwMode="auto">
                    <a:xfrm>
                      <a:off x="1038" y="2132"/>
                      <a:ext cx="26" cy="24"/>
                    </a:xfrm>
                    <a:custGeom>
                      <a:avLst/>
                      <a:gdLst>
                        <a:gd name="T0" fmla="*/ 0 w 11"/>
                        <a:gd name="T1" fmla="*/ 5 h 10"/>
                        <a:gd name="T2" fmla="*/ 50 w 11"/>
                        <a:gd name="T3" fmla="*/ 58 h 10"/>
                        <a:gd name="T4" fmla="*/ 61 w 11"/>
                        <a:gd name="T5" fmla="*/ 53 h 10"/>
                        <a:gd name="T6" fmla="*/ 5 w 11"/>
                        <a:gd name="T7" fmla="*/ 0 h 10"/>
                        <a:gd name="T8" fmla="*/ 0 w 11"/>
                        <a:gd name="T9" fmla="*/ 5 h 10"/>
                        <a:gd name="T10" fmla="*/ 0 60000 65536"/>
                        <a:gd name="T11" fmla="*/ 0 60000 65536"/>
                        <a:gd name="T12" fmla="*/ 0 60000 65536"/>
                        <a:gd name="T13" fmla="*/ 0 60000 65536"/>
                        <a:gd name="T14" fmla="*/ 0 60000 65536"/>
                        <a:gd name="T15" fmla="*/ 0 w 11"/>
                        <a:gd name="T16" fmla="*/ 0 h 10"/>
                        <a:gd name="T17" fmla="*/ 11 w 11"/>
                        <a:gd name="T18" fmla="*/ 10 h 10"/>
                      </a:gdLst>
                      <a:ahLst/>
                      <a:cxnLst>
                        <a:cxn ang="T10">
                          <a:pos x="T0" y="T1"/>
                        </a:cxn>
                        <a:cxn ang="T11">
                          <a:pos x="T2" y="T3"/>
                        </a:cxn>
                        <a:cxn ang="T12">
                          <a:pos x="T4" y="T5"/>
                        </a:cxn>
                        <a:cxn ang="T13">
                          <a:pos x="T6" y="T7"/>
                        </a:cxn>
                        <a:cxn ang="T14">
                          <a:pos x="T8" y="T9"/>
                        </a:cxn>
                      </a:cxnLst>
                      <a:rect l="T15" t="T16" r="T17" b="T18"/>
                      <a:pathLst>
                        <a:path w="11" h="10">
                          <a:moveTo>
                            <a:pt x="0" y="1"/>
                          </a:moveTo>
                          <a:cubicBezTo>
                            <a:pt x="4" y="4"/>
                            <a:pt x="7" y="7"/>
                            <a:pt x="9" y="10"/>
                          </a:cubicBezTo>
                          <a:cubicBezTo>
                            <a:pt x="11" y="9"/>
                            <a:pt x="11" y="9"/>
                            <a:pt x="11" y="9"/>
                          </a:cubicBezTo>
                          <a:cubicBezTo>
                            <a:pt x="9" y="5"/>
                            <a:pt x="6" y="2"/>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6" name="Freeform 279"/>
                    <p:cNvSpPr>
                      <a:spLocks/>
                    </p:cNvSpPr>
                    <p:nvPr/>
                  </p:nvSpPr>
                  <p:spPr bwMode="auto">
                    <a:xfrm>
                      <a:off x="1038" y="2239"/>
                      <a:ext cx="17" cy="21"/>
                    </a:xfrm>
                    <a:custGeom>
                      <a:avLst/>
                      <a:gdLst>
                        <a:gd name="T0" fmla="*/ 12 w 7"/>
                        <a:gd name="T1" fmla="*/ 49 h 9"/>
                        <a:gd name="T2" fmla="*/ 41 w 7"/>
                        <a:gd name="T3" fmla="*/ 5 h 9"/>
                        <a:gd name="T4" fmla="*/ 29 w 7"/>
                        <a:gd name="T5" fmla="*/ 0 h 9"/>
                        <a:gd name="T6" fmla="*/ 0 w 7"/>
                        <a:gd name="T7" fmla="*/ 44 h 9"/>
                        <a:gd name="T8" fmla="*/ 12 w 7"/>
                        <a:gd name="T9" fmla="*/ 49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2" y="9"/>
                          </a:moveTo>
                          <a:cubicBezTo>
                            <a:pt x="4" y="6"/>
                            <a:pt x="5" y="4"/>
                            <a:pt x="7" y="1"/>
                          </a:cubicBezTo>
                          <a:cubicBezTo>
                            <a:pt x="5" y="0"/>
                            <a:pt x="5" y="0"/>
                            <a:pt x="5" y="0"/>
                          </a:cubicBezTo>
                          <a:cubicBezTo>
                            <a:pt x="3" y="3"/>
                            <a:pt x="2" y="5"/>
                            <a:pt x="0" y="8"/>
                          </a:cubicBezTo>
                          <a:lnTo>
                            <a:pt x="2"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7" name="Freeform 280"/>
                    <p:cNvSpPr>
                      <a:spLocks/>
                    </p:cNvSpPr>
                    <p:nvPr/>
                  </p:nvSpPr>
                  <p:spPr bwMode="auto">
                    <a:xfrm>
                      <a:off x="1050" y="2239"/>
                      <a:ext cx="5" cy="2"/>
                    </a:xfrm>
                    <a:custGeom>
                      <a:avLst/>
                      <a:gdLst>
                        <a:gd name="T0" fmla="*/ 0 w 2"/>
                        <a:gd name="T1" fmla="*/ 0 h 1"/>
                        <a:gd name="T2" fmla="*/ 0 w 2"/>
                        <a:gd name="T3" fmla="*/ 0 h 1"/>
                        <a:gd name="T4" fmla="*/ 0 w 2"/>
                        <a:gd name="T5" fmla="*/ 0 h 1"/>
                        <a:gd name="T6" fmla="*/ 7 w 2"/>
                        <a:gd name="T7" fmla="*/ 4 h 1"/>
                        <a:gd name="T8" fmla="*/ 12 w 2"/>
                        <a:gd name="T9" fmla="*/ 4 h 1"/>
                        <a:gd name="T10" fmla="*/ 12 w 2"/>
                        <a:gd name="T11" fmla="*/ 4 h 1"/>
                        <a:gd name="T12" fmla="*/ 0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0"/>
                          </a:moveTo>
                          <a:cubicBezTo>
                            <a:pt x="0" y="0"/>
                            <a:pt x="0" y="0"/>
                            <a:pt x="0" y="0"/>
                          </a:cubicBezTo>
                          <a:cubicBezTo>
                            <a:pt x="0" y="0"/>
                            <a:pt x="0" y="0"/>
                            <a:pt x="0" y="0"/>
                          </a:cubicBezTo>
                          <a:cubicBezTo>
                            <a:pt x="1" y="1"/>
                            <a:pt x="1" y="1"/>
                            <a:pt x="1" y="1"/>
                          </a:cubicBezTo>
                          <a:cubicBezTo>
                            <a:pt x="2" y="1"/>
                            <a:pt x="2" y="1"/>
                            <a:pt x="2" y="1"/>
                          </a:cubicBezTo>
                          <a:cubicBezTo>
                            <a:pt x="2" y="1"/>
                            <a:pt x="2" y="1"/>
                            <a:pt x="2" y="1"/>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8" name="Freeform 281"/>
                    <p:cNvSpPr>
                      <a:spLocks/>
                    </p:cNvSpPr>
                    <p:nvPr/>
                  </p:nvSpPr>
                  <p:spPr bwMode="auto">
                    <a:xfrm>
                      <a:off x="991" y="2258"/>
                      <a:ext cx="52" cy="59"/>
                    </a:xfrm>
                    <a:custGeom>
                      <a:avLst/>
                      <a:gdLst>
                        <a:gd name="T0" fmla="*/ 111 w 22"/>
                        <a:gd name="T1" fmla="*/ 0 h 25"/>
                        <a:gd name="T2" fmla="*/ 0 w 22"/>
                        <a:gd name="T3" fmla="*/ 135 h 25"/>
                        <a:gd name="T4" fmla="*/ 5 w 22"/>
                        <a:gd name="T5" fmla="*/ 139 h 25"/>
                        <a:gd name="T6" fmla="*/ 123 w 22"/>
                        <a:gd name="T7" fmla="*/ 5 h 25"/>
                        <a:gd name="T8" fmla="*/ 111 w 22"/>
                        <a:gd name="T9" fmla="*/ 0 h 25"/>
                        <a:gd name="T10" fmla="*/ 0 60000 65536"/>
                        <a:gd name="T11" fmla="*/ 0 60000 65536"/>
                        <a:gd name="T12" fmla="*/ 0 60000 65536"/>
                        <a:gd name="T13" fmla="*/ 0 60000 65536"/>
                        <a:gd name="T14" fmla="*/ 0 60000 65536"/>
                        <a:gd name="T15" fmla="*/ 0 w 22"/>
                        <a:gd name="T16" fmla="*/ 0 h 25"/>
                        <a:gd name="T17" fmla="*/ 22 w 22"/>
                        <a:gd name="T18" fmla="*/ 25 h 25"/>
                      </a:gdLst>
                      <a:ahLst/>
                      <a:cxnLst>
                        <a:cxn ang="T10">
                          <a:pos x="T0" y="T1"/>
                        </a:cxn>
                        <a:cxn ang="T11">
                          <a:pos x="T2" y="T3"/>
                        </a:cxn>
                        <a:cxn ang="T12">
                          <a:pos x="T4" y="T5"/>
                        </a:cxn>
                        <a:cxn ang="T13">
                          <a:pos x="T6" y="T7"/>
                        </a:cxn>
                        <a:cxn ang="T14">
                          <a:pos x="T8" y="T9"/>
                        </a:cxn>
                      </a:cxnLst>
                      <a:rect l="T15" t="T16" r="T17" b="T18"/>
                      <a:pathLst>
                        <a:path w="22" h="25">
                          <a:moveTo>
                            <a:pt x="20" y="0"/>
                          </a:moveTo>
                          <a:cubicBezTo>
                            <a:pt x="15" y="8"/>
                            <a:pt x="8" y="16"/>
                            <a:pt x="0" y="24"/>
                          </a:cubicBezTo>
                          <a:cubicBezTo>
                            <a:pt x="1" y="25"/>
                            <a:pt x="1" y="25"/>
                            <a:pt x="1" y="25"/>
                          </a:cubicBezTo>
                          <a:cubicBezTo>
                            <a:pt x="9" y="17"/>
                            <a:pt x="16" y="9"/>
                            <a:pt x="22" y="1"/>
                          </a:cubicBezTo>
                          <a:lnTo>
                            <a:pt x="2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9" name="Freeform 282"/>
                    <p:cNvSpPr>
                      <a:spLocks/>
                    </p:cNvSpPr>
                    <p:nvPr/>
                  </p:nvSpPr>
                  <p:spPr bwMode="auto">
                    <a:xfrm>
                      <a:off x="1038" y="2258"/>
                      <a:ext cx="31" cy="26"/>
                    </a:xfrm>
                    <a:custGeom>
                      <a:avLst/>
                      <a:gdLst>
                        <a:gd name="T0" fmla="*/ 0 w 13"/>
                        <a:gd name="T1" fmla="*/ 5 h 11"/>
                        <a:gd name="T2" fmla="*/ 62 w 13"/>
                        <a:gd name="T3" fmla="*/ 61 h 11"/>
                        <a:gd name="T4" fmla="*/ 74 w 13"/>
                        <a:gd name="T5" fmla="*/ 57 h 11"/>
                        <a:gd name="T6" fmla="*/ 12 w 13"/>
                        <a:gd name="T7" fmla="*/ 0 h 11"/>
                        <a:gd name="T8" fmla="*/ 0 w 13"/>
                        <a:gd name="T9" fmla="*/ 5 h 11"/>
                        <a:gd name="T10" fmla="*/ 0 60000 65536"/>
                        <a:gd name="T11" fmla="*/ 0 60000 65536"/>
                        <a:gd name="T12" fmla="*/ 0 60000 65536"/>
                        <a:gd name="T13" fmla="*/ 0 60000 65536"/>
                        <a:gd name="T14" fmla="*/ 0 60000 65536"/>
                        <a:gd name="T15" fmla="*/ 0 w 13"/>
                        <a:gd name="T16" fmla="*/ 0 h 11"/>
                        <a:gd name="T17" fmla="*/ 13 w 13"/>
                        <a:gd name="T18" fmla="*/ 11 h 11"/>
                      </a:gdLst>
                      <a:ahLst/>
                      <a:cxnLst>
                        <a:cxn ang="T10">
                          <a:pos x="T0" y="T1"/>
                        </a:cxn>
                        <a:cxn ang="T11">
                          <a:pos x="T2" y="T3"/>
                        </a:cxn>
                        <a:cxn ang="T12">
                          <a:pos x="T4" y="T5"/>
                        </a:cxn>
                        <a:cxn ang="T13">
                          <a:pos x="T6" y="T7"/>
                        </a:cxn>
                        <a:cxn ang="T14">
                          <a:pos x="T8" y="T9"/>
                        </a:cxn>
                      </a:cxnLst>
                      <a:rect l="T15" t="T16" r="T17" b="T18"/>
                      <a:pathLst>
                        <a:path w="13" h="11">
                          <a:moveTo>
                            <a:pt x="0" y="1"/>
                          </a:moveTo>
                          <a:cubicBezTo>
                            <a:pt x="4" y="4"/>
                            <a:pt x="8" y="8"/>
                            <a:pt x="11" y="11"/>
                          </a:cubicBezTo>
                          <a:cubicBezTo>
                            <a:pt x="13" y="10"/>
                            <a:pt x="13" y="10"/>
                            <a:pt x="13" y="10"/>
                          </a:cubicBezTo>
                          <a:cubicBezTo>
                            <a:pt x="9" y="6"/>
                            <a:pt x="6" y="3"/>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0" name="Freeform 283"/>
                    <p:cNvSpPr>
                      <a:spLocks/>
                    </p:cNvSpPr>
                    <p:nvPr/>
                  </p:nvSpPr>
                  <p:spPr bwMode="auto">
                    <a:xfrm>
                      <a:off x="1022" y="2243"/>
                      <a:ext cx="21" cy="17"/>
                    </a:xfrm>
                    <a:custGeom>
                      <a:avLst/>
                      <a:gdLst>
                        <a:gd name="T0" fmla="*/ 0 w 9"/>
                        <a:gd name="T1" fmla="*/ 12 h 7"/>
                        <a:gd name="T2" fmla="*/ 37 w 9"/>
                        <a:gd name="T3" fmla="*/ 41 h 7"/>
                        <a:gd name="T4" fmla="*/ 49 w 9"/>
                        <a:gd name="T5" fmla="*/ 36 h 7"/>
                        <a:gd name="T6" fmla="*/ 12 w 9"/>
                        <a:gd name="T7" fmla="*/ 0 h 7"/>
                        <a:gd name="T8" fmla="*/ 0 w 9"/>
                        <a:gd name="T9" fmla="*/ 12 h 7"/>
                        <a:gd name="T10" fmla="*/ 0 60000 65536"/>
                        <a:gd name="T11" fmla="*/ 0 60000 65536"/>
                        <a:gd name="T12" fmla="*/ 0 60000 65536"/>
                        <a:gd name="T13" fmla="*/ 0 60000 65536"/>
                        <a:gd name="T14" fmla="*/ 0 60000 65536"/>
                        <a:gd name="T15" fmla="*/ 0 w 9"/>
                        <a:gd name="T16" fmla="*/ 0 h 7"/>
                        <a:gd name="T17" fmla="*/ 9 w 9"/>
                        <a:gd name="T18" fmla="*/ 7 h 7"/>
                      </a:gdLst>
                      <a:ahLst/>
                      <a:cxnLst>
                        <a:cxn ang="T10">
                          <a:pos x="T0" y="T1"/>
                        </a:cxn>
                        <a:cxn ang="T11">
                          <a:pos x="T2" y="T3"/>
                        </a:cxn>
                        <a:cxn ang="T12">
                          <a:pos x="T4" y="T5"/>
                        </a:cxn>
                        <a:cxn ang="T13">
                          <a:pos x="T6" y="T7"/>
                        </a:cxn>
                        <a:cxn ang="T14">
                          <a:pos x="T8" y="T9"/>
                        </a:cxn>
                      </a:cxnLst>
                      <a:rect l="T15" t="T16" r="T17" b="T18"/>
                      <a:pathLst>
                        <a:path w="9" h="7">
                          <a:moveTo>
                            <a:pt x="0" y="2"/>
                          </a:moveTo>
                          <a:cubicBezTo>
                            <a:pt x="3" y="3"/>
                            <a:pt x="5" y="5"/>
                            <a:pt x="7" y="7"/>
                          </a:cubicBezTo>
                          <a:cubicBezTo>
                            <a:pt x="9" y="6"/>
                            <a:pt x="9" y="6"/>
                            <a:pt x="9" y="6"/>
                          </a:cubicBezTo>
                          <a:cubicBezTo>
                            <a:pt x="6" y="4"/>
                            <a:pt x="4" y="2"/>
                            <a:pt x="2"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1" name="Freeform 284"/>
                    <p:cNvSpPr>
                      <a:spLocks/>
                    </p:cNvSpPr>
                    <p:nvPr/>
                  </p:nvSpPr>
                  <p:spPr bwMode="auto">
                    <a:xfrm>
                      <a:off x="1064" y="2281"/>
                      <a:ext cx="17" cy="17"/>
                    </a:xfrm>
                    <a:custGeom>
                      <a:avLst/>
                      <a:gdLst>
                        <a:gd name="T0" fmla="*/ 41 w 7"/>
                        <a:gd name="T1" fmla="*/ 29 h 7"/>
                        <a:gd name="T2" fmla="*/ 12 w 7"/>
                        <a:gd name="T3" fmla="*/ 0 h 7"/>
                        <a:gd name="T4" fmla="*/ 0 w 7"/>
                        <a:gd name="T5" fmla="*/ 5 h 7"/>
                        <a:gd name="T6" fmla="*/ 29 w 7"/>
                        <a:gd name="T7" fmla="*/ 41 h 7"/>
                        <a:gd name="T8" fmla="*/ 41 w 7"/>
                        <a:gd name="T9" fmla="*/ 29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7" y="5"/>
                          </a:moveTo>
                          <a:cubicBezTo>
                            <a:pt x="5" y="4"/>
                            <a:pt x="4" y="2"/>
                            <a:pt x="2" y="0"/>
                          </a:cubicBezTo>
                          <a:cubicBezTo>
                            <a:pt x="0" y="1"/>
                            <a:pt x="0" y="1"/>
                            <a:pt x="0" y="1"/>
                          </a:cubicBezTo>
                          <a:cubicBezTo>
                            <a:pt x="2" y="3"/>
                            <a:pt x="4" y="5"/>
                            <a:pt x="5" y="7"/>
                          </a:cubicBezTo>
                          <a:lnTo>
                            <a:pt x="7"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2" name="Freeform 285"/>
                    <p:cNvSpPr>
                      <a:spLocks/>
                    </p:cNvSpPr>
                    <p:nvPr/>
                  </p:nvSpPr>
                  <p:spPr bwMode="auto">
                    <a:xfrm>
                      <a:off x="1076" y="2293"/>
                      <a:ext cx="7" cy="7"/>
                    </a:xfrm>
                    <a:custGeom>
                      <a:avLst/>
                      <a:gdLst>
                        <a:gd name="T0" fmla="*/ 16 w 3"/>
                        <a:gd name="T1" fmla="*/ 12 h 3"/>
                        <a:gd name="T2" fmla="*/ 16 w 3"/>
                        <a:gd name="T3" fmla="*/ 12 h 3"/>
                        <a:gd name="T4" fmla="*/ 12 w 3"/>
                        <a:gd name="T5" fmla="*/ 0 h 3"/>
                        <a:gd name="T6" fmla="*/ 0 w 3"/>
                        <a:gd name="T7" fmla="*/ 12 h 3"/>
                        <a:gd name="T8" fmla="*/ 12 w 3"/>
                        <a:gd name="T9" fmla="*/ 16 h 3"/>
                        <a:gd name="T10" fmla="*/ 12 w 3"/>
                        <a:gd name="T11" fmla="*/ 16 h 3"/>
                        <a:gd name="T12" fmla="*/ 16 w 3"/>
                        <a:gd name="T13" fmla="*/ 1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3" y="2"/>
                            <a:pt x="3" y="2"/>
                            <a:pt x="3" y="2"/>
                          </a:cubicBezTo>
                          <a:cubicBezTo>
                            <a:pt x="3" y="1"/>
                            <a:pt x="2" y="1"/>
                            <a:pt x="2" y="0"/>
                          </a:cubicBezTo>
                          <a:cubicBezTo>
                            <a:pt x="0" y="2"/>
                            <a:pt x="0" y="2"/>
                            <a:pt x="0" y="2"/>
                          </a:cubicBezTo>
                          <a:cubicBezTo>
                            <a:pt x="1" y="2"/>
                            <a:pt x="1" y="3"/>
                            <a:pt x="2" y="3"/>
                          </a:cubicBezTo>
                          <a:cubicBezTo>
                            <a:pt x="2" y="3"/>
                            <a:pt x="2" y="3"/>
                            <a:pt x="2" y="3"/>
                          </a:cubicBezTo>
                          <a:lnTo>
                            <a:pt x="3"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3" name="Freeform 286"/>
                    <p:cNvSpPr>
                      <a:spLocks/>
                    </p:cNvSpPr>
                    <p:nvPr/>
                  </p:nvSpPr>
                  <p:spPr bwMode="auto">
                    <a:xfrm>
                      <a:off x="991" y="2222"/>
                      <a:ext cx="36" cy="26"/>
                    </a:xfrm>
                    <a:custGeom>
                      <a:avLst/>
                      <a:gdLst>
                        <a:gd name="T0" fmla="*/ 86 w 15"/>
                        <a:gd name="T1" fmla="*/ 50 h 11"/>
                        <a:gd name="T2" fmla="*/ 5 w 15"/>
                        <a:gd name="T3" fmla="*/ 0 h 11"/>
                        <a:gd name="T4" fmla="*/ 0 w 15"/>
                        <a:gd name="T5" fmla="*/ 5 h 11"/>
                        <a:gd name="T6" fmla="*/ 74 w 15"/>
                        <a:gd name="T7" fmla="*/ 61 h 11"/>
                        <a:gd name="T8" fmla="*/ 86 w 15"/>
                        <a:gd name="T9" fmla="*/ 50 h 11"/>
                        <a:gd name="T10" fmla="*/ 0 60000 65536"/>
                        <a:gd name="T11" fmla="*/ 0 60000 65536"/>
                        <a:gd name="T12" fmla="*/ 0 60000 65536"/>
                        <a:gd name="T13" fmla="*/ 0 60000 65536"/>
                        <a:gd name="T14" fmla="*/ 0 60000 65536"/>
                        <a:gd name="T15" fmla="*/ 0 w 15"/>
                        <a:gd name="T16" fmla="*/ 0 h 11"/>
                        <a:gd name="T17" fmla="*/ 15 w 15"/>
                        <a:gd name="T18" fmla="*/ 11 h 11"/>
                      </a:gdLst>
                      <a:ahLst/>
                      <a:cxnLst>
                        <a:cxn ang="T10">
                          <a:pos x="T0" y="T1"/>
                        </a:cxn>
                        <a:cxn ang="T11">
                          <a:pos x="T2" y="T3"/>
                        </a:cxn>
                        <a:cxn ang="T12">
                          <a:pos x="T4" y="T5"/>
                        </a:cxn>
                        <a:cxn ang="T13">
                          <a:pos x="T6" y="T7"/>
                        </a:cxn>
                        <a:cxn ang="T14">
                          <a:pos x="T8" y="T9"/>
                        </a:cxn>
                      </a:cxnLst>
                      <a:rect l="T15" t="T16" r="T17" b="T18"/>
                      <a:pathLst>
                        <a:path w="15" h="11">
                          <a:moveTo>
                            <a:pt x="15" y="9"/>
                          </a:moveTo>
                          <a:cubicBezTo>
                            <a:pt x="10" y="6"/>
                            <a:pt x="6" y="3"/>
                            <a:pt x="1" y="0"/>
                          </a:cubicBezTo>
                          <a:cubicBezTo>
                            <a:pt x="0" y="1"/>
                            <a:pt x="0" y="1"/>
                            <a:pt x="0" y="1"/>
                          </a:cubicBezTo>
                          <a:cubicBezTo>
                            <a:pt x="4" y="4"/>
                            <a:pt x="9" y="7"/>
                            <a:pt x="13" y="11"/>
                          </a:cubicBezTo>
                          <a:lnTo>
                            <a:pt x="15"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4" name="Freeform 287"/>
                    <p:cNvSpPr>
                      <a:spLocks/>
                    </p:cNvSpPr>
                    <p:nvPr/>
                  </p:nvSpPr>
                  <p:spPr bwMode="auto">
                    <a:xfrm>
                      <a:off x="1081" y="2298"/>
                      <a:ext cx="38" cy="47"/>
                    </a:xfrm>
                    <a:custGeom>
                      <a:avLst/>
                      <a:gdLst>
                        <a:gd name="T0" fmla="*/ 0 w 16"/>
                        <a:gd name="T1" fmla="*/ 5 h 20"/>
                        <a:gd name="T2" fmla="*/ 78 w 16"/>
                        <a:gd name="T3" fmla="*/ 110 h 20"/>
                        <a:gd name="T4" fmla="*/ 90 w 16"/>
                        <a:gd name="T5" fmla="*/ 106 h 20"/>
                        <a:gd name="T6" fmla="*/ 5 w 16"/>
                        <a:gd name="T7" fmla="*/ 0 h 20"/>
                        <a:gd name="T8" fmla="*/ 0 w 16"/>
                        <a:gd name="T9" fmla="*/ 5 h 20"/>
                        <a:gd name="T10" fmla="*/ 0 60000 65536"/>
                        <a:gd name="T11" fmla="*/ 0 60000 65536"/>
                        <a:gd name="T12" fmla="*/ 0 60000 65536"/>
                        <a:gd name="T13" fmla="*/ 0 60000 65536"/>
                        <a:gd name="T14" fmla="*/ 0 60000 65536"/>
                        <a:gd name="T15" fmla="*/ 0 w 16"/>
                        <a:gd name="T16" fmla="*/ 0 h 20"/>
                        <a:gd name="T17" fmla="*/ 16 w 16"/>
                        <a:gd name="T18" fmla="*/ 20 h 20"/>
                      </a:gdLst>
                      <a:ahLst/>
                      <a:cxnLst>
                        <a:cxn ang="T10">
                          <a:pos x="T0" y="T1"/>
                        </a:cxn>
                        <a:cxn ang="T11">
                          <a:pos x="T2" y="T3"/>
                        </a:cxn>
                        <a:cxn ang="T12">
                          <a:pos x="T4" y="T5"/>
                        </a:cxn>
                        <a:cxn ang="T13">
                          <a:pos x="T6" y="T7"/>
                        </a:cxn>
                        <a:cxn ang="T14">
                          <a:pos x="T8" y="T9"/>
                        </a:cxn>
                      </a:cxnLst>
                      <a:rect l="T15" t="T16" r="T17" b="T18"/>
                      <a:pathLst>
                        <a:path w="16" h="20">
                          <a:moveTo>
                            <a:pt x="0" y="1"/>
                          </a:moveTo>
                          <a:cubicBezTo>
                            <a:pt x="5" y="7"/>
                            <a:pt x="10" y="14"/>
                            <a:pt x="14" y="20"/>
                          </a:cubicBezTo>
                          <a:cubicBezTo>
                            <a:pt x="16" y="19"/>
                            <a:pt x="16" y="19"/>
                            <a:pt x="16" y="19"/>
                          </a:cubicBezTo>
                          <a:cubicBezTo>
                            <a:pt x="12" y="12"/>
                            <a:pt x="7" y="6"/>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5" name="Freeform 288"/>
                    <p:cNvSpPr>
                      <a:spLocks/>
                    </p:cNvSpPr>
                    <p:nvPr/>
                  </p:nvSpPr>
                  <p:spPr bwMode="auto">
                    <a:xfrm>
                      <a:off x="1114" y="2343"/>
                      <a:ext cx="5" cy="2"/>
                    </a:xfrm>
                    <a:custGeom>
                      <a:avLst/>
                      <a:gdLst>
                        <a:gd name="T0" fmla="*/ 0 w 2"/>
                        <a:gd name="T1" fmla="*/ 4 h 1"/>
                        <a:gd name="T2" fmla="*/ 0 w 2"/>
                        <a:gd name="T3" fmla="*/ 0 h 1"/>
                        <a:gd name="T4" fmla="*/ 12 w 2"/>
                        <a:gd name="T5" fmla="*/ 0 h 1"/>
                        <a:gd name="T6" fmla="*/ 12 w 2"/>
                        <a:gd name="T7" fmla="*/ 0 h 1"/>
                        <a:gd name="T8" fmla="*/ 7 w 2"/>
                        <a:gd name="T9" fmla="*/ 0 h 1"/>
                        <a:gd name="T10" fmla="*/ 0 w 2"/>
                        <a:gd name="T11" fmla="*/ 4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1"/>
                          </a:moveTo>
                          <a:cubicBezTo>
                            <a:pt x="0" y="0"/>
                            <a:pt x="0" y="0"/>
                            <a:pt x="0" y="0"/>
                          </a:cubicBezTo>
                          <a:cubicBezTo>
                            <a:pt x="2" y="0"/>
                            <a:pt x="2" y="0"/>
                            <a:pt x="2" y="0"/>
                          </a:cubicBezTo>
                          <a:cubicBezTo>
                            <a:pt x="2" y="0"/>
                            <a:pt x="2" y="0"/>
                            <a:pt x="2" y="0"/>
                          </a:cubicBezTo>
                          <a:cubicBezTo>
                            <a:pt x="2" y="0"/>
                            <a:pt x="1" y="0"/>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6" name="Freeform 289"/>
                    <p:cNvSpPr>
                      <a:spLocks/>
                    </p:cNvSpPr>
                    <p:nvPr/>
                  </p:nvSpPr>
                  <p:spPr bwMode="auto">
                    <a:xfrm>
                      <a:off x="1112" y="2217"/>
                      <a:ext cx="23" cy="26"/>
                    </a:xfrm>
                    <a:custGeom>
                      <a:avLst/>
                      <a:gdLst>
                        <a:gd name="T0" fmla="*/ 53 w 10"/>
                        <a:gd name="T1" fmla="*/ 57 h 11"/>
                        <a:gd name="T2" fmla="*/ 5 w 10"/>
                        <a:gd name="T3" fmla="*/ 0 h 11"/>
                        <a:gd name="T4" fmla="*/ 0 w 10"/>
                        <a:gd name="T5" fmla="*/ 5 h 11"/>
                        <a:gd name="T6" fmla="*/ 48 w 10"/>
                        <a:gd name="T7" fmla="*/ 61 h 11"/>
                        <a:gd name="T8" fmla="*/ 53 w 10"/>
                        <a:gd name="T9" fmla="*/ 57 h 11"/>
                        <a:gd name="T10" fmla="*/ 0 60000 65536"/>
                        <a:gd name="T11" fmla="*/ 0 60000 65536"/>
                        <a:gd name="T12" fmla="*/ 0 60000 65536"/>
                        <a:gd name="T13" fmla="*/ 0 60000 65536"/>
                        <a:gd name="T14" fmla="*/ 0 60000 65536"/>
                        <a:gd name="T15" fmla="*/ 0 w 10"/>
                        <a:gd name="T16" fmla="*/ 0 h 11"/>
                        <a:gd name="T17" fmla="*/ 10 w 10"/>
                        <a:gd name="T18" fmla="*/ 11 h 11"/>
                      </a:gdLst>
                      <a:ahLst/>
                      <a:cxnLst>
                        <a:cxn ang="T10">
                          <a:pos x="T0" y="T1"/>
                        </a:cxn>
                        <a:cxn ang="T11">
                          <a:pos x="T2" y="T3"/>
                        </a:cxn>
                        <a:cxn ang="T12">
                          <a:pos x="T4" y="T5"/>
                        </a:cxn>
                        <a:cxn ang="T13">
                          <a:pos x="T6" y="T7"/>
                        </a:cxn>
                        <a:cxn ang="T14">
                          <a:pos x="T8" y="T9"/>
                        </a:cxn>
                      </a:cxnLst>
                      <a:rect l="T15" t="T16" r="T17" b="T18"/>
                      <a:pathLst>
                        <a:path w="10" h="11">
                          <a:moveTo>
                            <a:pt x="10" y="10"/>
                          </a:moveTo>
                          <a:cubicBezTo>
                            <a:pt x="8" y="7"/>
                            <a:pt x="4" y="3"/>
                            <a:pt x="1" y="0"/>
                          </a:cubicBezTo>
                          <a:cubicBezTo>
                            <a:pt x="0" y="1"/>
                            <a:pt x="0" y="1"/>
                            <a:pt x="0" y="1"/>
                          </a:cubicBezTo>
                          <a:cubicBezTo>
                            <a:pt x="3" y="4"/>
                            <a:pt x="6" y="8"/>
                            <a:pt x="9" y="11"/>
                          </a:cubicBezTo>
                          <a:lnTo>
                            <a:pt x="10"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7" name="Freeform 290"/>
                    <p:cNvSpPr>
                      <a:spLocks/>
                    </p:cNvSpPr>
                    <p:nvPr/>
                  </p:nvSpPr>
                  <p:spPr bwMode="auto">
                    <a:xfrm>
                      <a:off x="1067" y="2182"/>
                      <a:ext cx="14" cy="12"/>
                    </a:xfrm>
                    <a:custGeom>
                      <a:avLst/>
                      <a:gdLst>
                        <a:gd name="T0" fmla="*/ 0 w 6"/>
                        <a:gd name="T1" fmla="*/ 12 h 5"/>
                        <a:gd name="T2" fmla="*/ 28 w 6"/>
                        <a:gd name="T3" fmla="*/ 29 h 5"/>
                        <a:gd name="T4" fmla="*/ 33 w 6"/>
                        <a:gd name="T5" fmla="*/ 17 h 5"/>
                        <a:gd name="T6" fmla="*/ 5 w 6"/>
                        <a:gd name="T7" fmla="*/ 0 h 5"/>
                        <a:gd name="T8" fmla="*/ 0 w 6"/>
                        <a:gd name="T9" fmla="*/ 12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0" y="2"/>
                          </a:moveTo>
                          <a:cubicBezTo>
                            <a:pt x="2" y="3"/>
                            <a:pt x="3" y="4"/>
                            <a:pt x="5" y="5"/>
                          </a:cubicBezTo>
                          <a:cubicBezTo>
                            <a:pt x="6" y="3"/>
                            <a:pt x="6" y="3"/>
                            <a:pt x="6" y="3"/>
                          </a:cubicBezTo>
                          <a:cubicBezTo>
                            <a:pt x="5" y="2"/>
                            <a:pt x="3" y="1"/>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8" name="Freeform 291"/>
                    <p:cNvSpPr>
                      <a:spLocks/>
                    </p:cNvSpPr>
                    <p:nvPr/>
                  </p:nvSpPr>
                  <p:spPr bwMode="auto">
                    <a:xfrm>
                      <a:off x="1133" y="2241"/>
                      <a:ext cx="14" cy="17"/>
                    </a:xfrm>
                    <a:custGeom>
                      <a:avLst/>
                      <a:gdLst>
                        <a:gd name="T0" fmla="*/ 33 w 6"/>
                        <a:gd name="T1" fmla="*/ 36 h 7"/>
                        <a:gd name="T2" fmla="*/ 5 w 6"/>
                        <a:gd name="T3" fmla="*/ 0 h 7"/>
                        <a:gd name="T4" fmla="*/ 0 w 6"/>
                        <a:gd name="T5" fmla="*/ 5 h 7"/>
                        <a:gd name="T6" fmla="*/ 21 w 6"/>
                        <a:gd name="T7" fmla="*/ 41 h 7"/>
                        <a:gd name="T8" fmla="*/ 33 w 6"/>
                        <a:gd name="T9" fmla="*/ 36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6" y="6"/>
                          </a:moveTo>
                          <a:cubicBezTo>
                            <a:pt x="4" y="4"/>
                            <a:pt x="3" y="2"/>
                            <a:pt x="1" y="0"/>
                          </a:cubicBezTo>
                          <a:cubicBezTo>
                            <a:pt x="0" y="1"/>
                            <a:pt x="0" y="1"/>
                            <a:pt x="0" y="1"/>
                          </a:cubicBezTo>
                          <a:cubicBezTo>
                            <a:pt x="1" y="3"/>
                            <a:pt x="3" y="5"/>
                            <a:pt x="4" y="7"/>
                          </a:cubicBezTo>
                          <a:lnTo>
                            <a:pt x="6"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69" name="Freeform 292"/>
                    <p:cNvSpPr>
                      <a:spLocks/>
                    </p:cNvSpPr>
                    <p:nvPr/>
                  </p:nvSpPr>
                  <p:spPr bwMode="auto">
                    <a:xfrm>
                      <a:off x="1079" y="2189"/>
                      <a:ext cx="35" cy="31"/>
                    </a:xfrm>
                    <a:custGeom>
                      <a:avLst/>
                      <a:gdLst>
                        <a:gd name="T0" fmla="*/ 0 w 15"/>
                        <a:gd name="T1" fmla="*/ 12 h 13"/>
                        <a:gd name="T2" fmla="*/ 77 w 15"/>
                        <a:gd name="T3" fmla="*/ 74 h 13"/>
                        <a:gd name="T4" fmla="*/ 82 w 15"/>
                        <a:gd name="T5" fmla="*/ 69 h 13"/>
                        <a:gd name="T6" fmla="*/ 5 w 15"/>
                        <a:gd name="T7" fmla="*/ 0 h 13"/>
                        <a:gd name="T8" fmla="*/ 0 w 15"/>
                        <a:gd name="T9" fmla="*/ 12 h 13"/>
                        <a:gd name="T10" fmla="*/ 0 60000 65536"/>
                        <a:gd name="T11" fmla="*/ 0 60000 65536"/>
                        <a:gd name="T12" fmla="*/ 0 60000 65536"/>
                        <a:gd name="T13" fmla="*/ 0 60000 65536"/>
                        <a:gd name="T14" fmla="*/ 0 60000 65536"/>
                        <a:gd name="T15" fmla="*/ 0 w 15"/>
                        <a:gd name="T16" fmla="*/ 0 h 13"/>
                        <a:gd name="T17" fmla="*/ 15 w 15"/>
                        <a:gd name="T18" fmla="*/ 13 h 13"/>
                      </a:gdLst>
                      <a:ahLst/>
                      <a:cxnLst>
                        <a:cxn ang="T10">
                          <a:pos x="T0" y="T1"/>
                        </a:cxn>
                        <a:cxn ang="T11">
                          <a:pos x="T2" y="T3"/>
                        </a:cxn>
                        <a:cxn ang="T12">
                          <a:pos x="T4" y="T5"/>
                        </a:cxn>
                        <a:cxn ang="T13">
                          <a:pos x="T6" y="T7"/>
                        </a:cxn>
                        <a:cxn ang="T14">
                          <a:pos x="T8" y="T9"/>
                        </a:cxn>
                      </a:cxnLst>
                      <a:rect l="T15" t="T16" r="T17" b="T18"/>
                      <a:pathLst>
                        <a:path w="15" h="13">
                          <a:moveTo>
                            <a:pt x="0" y="2"/>
                          </a:moveTo>
                          <a:cubicBezTo>
                            <a:pt x="5" y="5"/>
                            <a:pt x="10" y="9"/>
                            <a:pt x="14" y="13"/>
                          </a:cubicBezTo>
                          <a:cubicBezTo>
                            <a:pt x="15" y="12"/>
                            <a:pt x="15" y="12"/>
                            <a:pt x="15" y="12"/>
                          </a:cubicBezTo>
                          <a:cubicBezTo>
                            <a:pt x="11" y="8"/>
                            <a:pt x="6" y="4"/>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0" name="Freeform 293"/>
                    <p:cNvSpPr>
                      <a:spLocks/>
                    </p:cNvSpPr>
                    <p:nvPr/>
                  </p:nvSpPr>
                  <p:spPr bwMode="auto">
                    <a:xfrm>
                      <a:off x="1015" y="2156"/>
                      <a:ext cx="54" cy="31"/>
                    </a:xfrm>
                    <a:custGeom>
                      <a:avLst/>
                      <a:gdLst>
                        <a:gd name="T0" fmla="*/ 127 w 23"/>
                        <a:gd name="T1" fmla="*/ 62 h 13"/>
                        <a:gd name="T2" fmla="*/ 5 w 23"/>
                        <a:gd name="T3" fmla="*/ 0 h 13"/>
                        <a:gd name="T4" fmla="*/ 0 w 23"/>
                        <a:gd name="T5" fmla="*/ 12 h 13"/>
                        <a:gd name="T6" fmla="*/ 122 w 23"/>
                        <a:gd name="T7" fmla="*/ 74 h 13"/>
                        <a:gd name="T8" fmla="*/ 127 w 23"/>
                        <a:gd name="T9" fmla="*/ 62 h 13"/>
                        <a:gd name="T10" fmla="*/ 0 60000 65536"/>
                        <a:gd name="T11" fmla="*/ 0 60000 65536"/>
                        <a:gd name="T12" fmla="*/ 0 60000 65536"/>
                        <a:gd name="T13" fmla="*/ 0 60000 65536"/>
                        <a:gd name="T14" fmla="*/ 0 60000 65536"/>
                        <a:gd name="T15" fmla="*/ 0 w 23"/>
                        <a:gd name="T16" fmla="*/ 0 h 13"/>
                        <a:gd name="T17" fmla="*/ 23 w 23"/>
                        <a:gd name="T18" fmla="*/ 13 h 13"/>
                      </a:gdLst>
                      <a:ahLst/>
                      <a:cxnLst>
                        <a:cxn ang="T10">
                          <a:pos x="T0" y="T1"/>
                        </a:cxn>
                        <a:cxn ang="T11">
                          <a:pos x="T2" y="T3"/>
                        </a:cxn>
                        <a:cxn ang="T12">
                          <a:pos x="T4" y="T5"/>
                        </a:cxn>
                        <a:cxn ang="T13">
                          <a:pos x="T6" y="T7"/>
                        </a:cxn>
                        <a:cxn ang="T14">
                          <a:pos x="T8" y="T9"/>
                        </a:cxn>
                      </a:cxnLst>
                      <a:rect l="T15" t="T16" r="T17" b="T18"/>
                      <a:pathLst>
                        <a:path w="23" h="13">
                          <a:moveTo>
                            <a:pt x="23" y="11"/>
                          </a:moveTo>
                          <a:cubicBezTo>
                            <a:pt x="16" y="7"/>
                            <a:pt x="9" y="3"/>
                            <a:pt x="1" y="0"/>
                          </a:cubicBezTo>
                          <a:cubicBezTo>
                            <a:pt x="0" y="2"/>
                            <a:pt x="0" y="2"/>
                            <a:pt x="0" y="2"/>
                          </a:cubicBezTo>
                          <a:cubicBezTo>
                            <a:pt x="8" y="5"/>
                            <a:pt x="15" y="9"/>
                            <a:pt x="22" y="13"/>
                          </a:cubicBezTo>
                          <a:lnTo>
                            <a:pt x="23"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1" name="Freeform 294"/>
                    <p:cNvSpPr>
                      <a:spLocks/>
                    </p:cNvSpPr>
                    <p:nvPr/>
                  </p:nvSpPr>
                  <p:spPr bwMode="auto">
                    <a:xfrm>
                      <a:off x="1142" y="2255"/>
                      <a:ext cx="8" cy="7"/>
                    </a:xfrm>
                    <a:custGeom>
                      <a:avLst/>
                      <a:gdLst>
                        <a:gd name="T0" fmla="*/ 21 w 3"/>
                        <a:gd name="T1" fmla="*/ 12 h 3"/>
                        <a:gd name="T2" fmla="*/ 13 w 3"/>
                        <a:gd name="T3" fmla="*/ 5 h 3"/>
                        <a:gd name="T4" fmla="*/ 13 w 3"/>
                        <a:gd name="T5" fmla="*/ 0 h 3"/>
                        <a:gd name="T6" fmla="*/ 0 w 3"/>
                        <a:gd name="T7" fmla="*/ 5 h 3"/>
                        <a:gd name="T8" fmla="*/ 0 w 3"/>
                        <a:gd name="T9" fmla="*/ 12 h 3"/>
                        <a:gd name="T10" fmla="*/ 8 w 3"/>
                        <a:gd name="T11" fmla="*/ 16 h 3"/>
                        <a:gd name="T12" fmla="*/ 21 w 3"/>
                        <a:gd name="T13" fmla="*/ 1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cubicBezTo>
                            <a:pt x="2" y="1"/>
                            <a:pt x="2" y="1"/>
                            <a:pt x="2" y="1"/>
                          </a:cubicBezTo>
                          <a:cubicBezTo>
                            <a:pt x="2" y="0"/>
                            <a:pt x="2" y="0"/>
                            <a:pt x="2" y="0"/>
                          </a:cubicBezTo>
                          <a:cubicBezTo>
                            <a:pt x="0" y="1"/>
                            <a:pt x="0" y="1"/>
                            <a:pt x="0" y="1"/>
                          </a:cubicBezTo>
                          <a:cubicBezTo>
                            <a:pt x="0" y="2"/>
                            <a:pt x="0" y="2"/>
                            <a:pt x="0" y="2"/>
                          </a:cubicBezTo>
                          <a:cubicBezTo>
                            <a:pt x="0" y="2"/>
                            <a:pt x="1" y="2"/>
                            <a:pt x="1" y="3"/>
                          </a:cubicBezTo>
                          <a:lnTo>
                            <a:pt x="3"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2" name="Freeform 295"/>
                    <p:cNvSpPr>
                      <a:spLocks/>
                    </p:cNvSpPr>
                    <p:nvPr/>
                  </p:nvSpPr>
                  <p:spPr bwMode="auto">
                    <a:xfrm>
                      <a:off x="1145" y="2260"/>
                      <a:ext cx="5" cy="2"/>
                    </a:xfrm>
                    <a:custGeom>
                      <a:avLst/>
                      <a:gdLst>
                        <a:gd name="T0" fmla="*/ 0 w 2"/>
                        <a:gd name="T1" fmla="*/ 4 h 1"/>
                        <a:gd name="T2" fmla="*/ 0 w 2"/>
                        <a:gd name="T3" fmla="*/ 4 h 1"/>
                        <a:gd name="T4" fmla="*/ 0 w 2"/>
                        <a:gd name="T5" fmla="*/ 4 h 1"/>
                        <a:gd name="T6" fmla="*/ 0 w 2"/>
                        <a:gd name="T7" fmla="*/ 4 h 1"/>
                        <a:gd name="T8" fmla="*/ 12 w 2"/>
                        <a:gd name="T9" fmla="*/ 0 h 1"/>
                        <a:gd name="T10" fmla="*/ 12 w 2"/>
                        <a:gd name="T11" fmla="*/ 0 h 1"/>
                        <a:gd name="T12" fmla="*/ 12 w 2"/>
                        <a:gd name="T13" fmla="*/ 0 h 1"/>
                        <a:gd name="T14" fmla="*/ 12 w 2"/>
                        <a:gd name="T15" fmla="*/ 0 h 1"/>
                        <a:gd name="T16" fmla="*/ 0 w 2"/>
                        <a:gd name="T17" fmla="*/ 4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0" y="1"/>
                          </a:moveTo>
                          <a:cubicBezTo>
                            <a:pt x="0" y="1"/>
                            <a:pt x="0" y="1"/>
                            <a:pt x="0" y="1"/>
                          </a:cubicBezTo>
                          <a:cubicBezTo>
                            <a:pt x="0" y="1"/>
                            <a:pt x="0" y="1"/>
                            <a:pt x="0" y="1"/>
                          </a:cubicBezTo>
                          <a:cubicBezTo>
                            <a:pt x="0" y="1"/>
                            <a:pt x="0" y="1"/>
                            <a:pt x="0" y="1"/>
                          </a:cubicBezTo>
                          <a:cubicBezTo>
                            <a:pt x="2" y="0"/>
                            <a:pt x="2" y="0"/>
                            <a:pt x="2" y="0"/>
                          </a:cubicBezTo>
                          <a:cubicBezTo>
                            <a:pt x="2" y="0"/>
                            <a:pt x="2" y="0"/>
                            <a:pt x="2" y="0"/>
                          </a:cubicBezTo>
                          <a:cubicBezTo>
                            <a:pt x="2" y="0"/>
                            <a:pt x="2" y="0"/>
                            <a:pt x="2" y="0"/>
                          </a:cubicBezTo>
                          <a:cubicBezTo>
                            <a:pt x="2" y="0"/>
                            <a:pt x="2" y="0"/>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3" name="Freeform 296"/>
                    <p:cNvSpPr>
                      <a:spLocks/>
                    </p:cNvSpPr>
                    <p:nvPr/>
                  </p:nvSpPr>
                  <p:spPr bwMode="auto">
                    <a:xfrm>
                      <a:off x="991" y="2113"/>
                      <a:ext cx="43" cy="19"/>
                    </a:xfrm>
                    <a:custGeom>
                      <a:avLst/>
                      <a:gdLst>
                        <a:gd name="T0" fmla="*/ 103 w 18"/>
                        <a:gd name="T1" fmla="*/ 33 h 8"/>
                        <a:gd name="T2" fmla="*/ 0 w 18"/>
                        <a:gd name="T3" fmla="*/ 0 h 8"/>
                        <a:gd name="T4" fmla="*/ 0 w 18"/>
                        <a:gd name="T5" fmla="*/ 12 h 8"/>
                        <a:gd name="T6" fmla="*/ 98 w 18"/>
                        <a:gd name="T7" fmla="*/ 45 h 8"/>
                        <a:gd name="T8" fmla="*/ 103 w 18"/>
                        <a:gd name="T9" fmla="*/ 33 h 8"/>
                        <a:gd name="T10" fmla="*/ 0 60000 65536"/>
                        <a:gd name="T11" fmla="*/ 0 60000 65536"/>
                        <a:gd name="T12" fmla="*/ 0 60000 65536"/>
                        <a:gd name="T13" fmla="*/ 0 60000 65536"/>
                        <a:gd name="T14" fmla="*/ 0 60000 65536"/>
                        <a:gd name="T15" fmla="*/ 0 w 18"/>
                        <a:gd name="T16" fmla="*/ 0 h 8"/>
                        <a:gd name="T17" fmla="*/ 18 w 18"/>
                        <a:gd name="T18" fmla="*/ 8 h 8"/>
                      </a:gdLst>
                      <a:ahLst/>
                      <a:cxnLst>
                        <a:cxn ang="T10">
                          <a:pos x="T0" y="T1"/>
                        </a:cxn>
                        <a:cxn ang="T11">
                          <a:pos x="T2" y="T3"/>
                        </a:cxn>
                        <a:cxn ang="T12">
                          <a:pos x="T4" y="T5"/>
                        </a:cxn>
                        <a:cxn ang="T13">
                          <a:pos x="T6" y="T7"/>
                        </a:cxn>
                        <a:cxn ang="T14">
                          <a:pos x="T8" y="T9"/>
                        </a:cxn>
                      </a:cxnLst>
                      <a:rect l="T15" t="T16" r="T17" b="T18"/>
                      <a:pathLst>
                        <a:path w="18" h="8">
                          <a:moveTo>
                            <a:pt x="18" y="6"/>
                          </a:moveTo>
                          <a:cubicBezTo>
                            <a:pt x="12" y="3"/>
                            <a:pt x="6" y="1"/>
                            <a:pt x="0" y="0"/>
                          </a:cubicBezTo>
                          <a:cubicBezTo>
                            <a:pt x="0" y="2"/>
                            <a:pt x="0" y="2"/>
                            <a:pt x="0" y="2"/>
                          </a:cubicBezTo>
                          <a:cubicBezTo>
                            <a:pt x="6" y="3"/>
                            <a:pt x="12" y="5"/>
                            <a:pt x="17" y="8"/>
                          </a:cubicBezTo>
                          <a:lnTo>
                            <a:pt x="18"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4" name="Freeform 297"/>
                    <p:cNvSpPr>
                      <a:spLocks/>
                    </p:cNvSpPr>
                    <p:nvPr/>
                  </p:nvSpPr>
                  <p:spPr bwMode="auto">
                    <a:xfrm>
                      <a:off x="1031" y="2128"/>
                      <a:ext cx="10" cy="7"/>
                    </a:xfrm>
                    <a:custGeom>
                      <a:avLst/>
                      <a:gdLst>
                        <a:gd name="T0" fmla="*/ 0 w 4"/>
                        <a:gd name="T1" fmla="*/ 12 h 3"/>
                        <a:gd name="T2" fmla="*/ 17 w 4"/>
                        <a:gd name="T3" fmla="*/ 16 h 3"/>
                        <a:gd name="T4" fmla="*/ 25 w 4"/>
                        <a:gd name="T5" fmla="*/ 12 h 3"/>
                        <a:gd name="T6" fmla="*/ 7 w 4"/>
                        <a:gd name="T7" fmla="*/ 0 h 3"/>
                        <a:gd name="T8" fmla="*/ 0 w 4"/>
                        <a:gd name="T9" fmla="*/ 1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2"/>
                            <a:pt x="4" y="2"/>
                            <a:pt x="4" y="2"/>
                          </a:cubicBezTo>
                          <a:cubicBezTo>
                            <a:pt x="3" y="1"/>
                            <a:pt x="2"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5" name="Freeform 298"/>
                    <p:cNvSpPr>
                      <a:spLocks/>
                    </p:cNvSpPr>
                    <p:nvPr/>
                  </p:nvSpPr>
                  <p:spPr bwMode="auto">
                    <a:xfrm>
                      <a:off x="1031" y="2128"/>
                      <a:ext cx="10" cy="7"/>
                    </a:xfrm>
                    <a:custGeom>
                      <a:avLst/>
                      <a:gdLst>
                        <a:gd name="T0" fmla="*/ 0 w 4"/>
                        <a:gd name="T1" fmla="*/ 12 h 3"/>
                        <a:gd name="T2" fmla="*/ 17 w 4"/>
                        <a:gd name="T3" fmla="*/ 16 h 3"/>
                        <a:gd name="T4" fmla="*/ 25 w 4"/>
                        <a:gd name="T5" fmla="*/ 5 h 3"/>
                        <a:gd name="T6" fmla="*/ 7 w 4"/>
                        <a:gd name="T7" fmla="*/ 0 h 3"/>
                        <a:gd name="T8" fmla="*/ 0 w 4"/>
                        <a:gd name="T9" fmla="*/ 1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3"/>
                            <a:pt x="3" y="3"/>
                          </a:cubicBezTo>
                          <a:cubicBezTo>
                            <a:pt x="4" y="1"/>
                            <a:pt x="4" y="1"/>
                            <a:pt x="4" y="1"/>
                          </a:cubicBezTo>
                          <a:cubicBezTo>
                            <a:pt x="3" y="1"/>
                            <a:pt x="2"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6" name="Freeform 299"/>
                    <p:cNvSpPr>
                      <a:spLocks/>
                    </p:cNvSpPr>
                    <p:nvPr/>
                  </p:nvSpPr>
                  <p:spPr bwMode="auto">
                    <a:xfrm>
                      <a:off x="686" y="2510"/>
                      <a:ext cx="24" cy="19"/>
                    </a:xfrm>
                    <a:custGeom>
                      <a:avLst/>
                      <a:gdLst>
                        <a:gd name="T0" fmla="*/ 58 w 10"/>
                        <a:gd name="T1" fmla="*/ 33 h 8"/>
                        <a:gd name="T2" fmla="*/ 12 w 10"/>
                        <a:gd name="T3" fmla="*/ 0 h 8"/>
                        <a:gd name="T4" fmla="*/ 0 w 10"/>
                        <a:gd name="T5" fmla="*/ 5 h 8"/>
                        <a:gd name="T6" fmla="*/ 53 w 10"/>
                        <a:gd name="T7" fmla="*/ 45 h 8"/>
                        <a:gd name="T8" fmla="*/ 58 w 10"/>
                        <a:gd name="T9" fmla="*/ 33 h 8"/>
                        <a:gd name="T10" fmla="*/ 0 60000 65536"/>
                        <a:gd name="T11" fmla="*/ 0 60000 65536"/>
                        <a:gd name="T12" fmla="*/ 0 60000 65536"/>
                        <a:gd name="T13" fmla="*/ 0 60000 65536"/>
                        <a:gd name="T14" fmla="*/ 0 60000 65536"/>
                        <a:gd name="T15" fmla="*/ 0 w 10"/>
                        <a:gd name="T16" fmla="*/ 0 h 8"/>
                        <a:gd name="T17" fmla="*/ 10 w 10"/>
                        <a:gd name="T18" fmla="*/ 8 h 8"/>
                      </a:gdLst>
                      <a:ahLst/>
                      <a:cxnLst>
                        <a:cxn ang="T10">
                          <a:pos x="T0" y="T1"/>
                        </a:cxn>
                        <a:cxn ang="T11">
                          <a:pos x="T2" y="T3"/>
                        </a:cxn>
                        <a:cxn ang="T12">
                          <a:pos x="T4" y="T5"/>
                        </a:cxn>
                        <a:cxn ang="T13">
                          <a:pos x="T6" y="T7"/>
                        </a:cxn>
                        <a:cxn ang="T14">
                          <a:pos x="T8" y="T9"/>
                        </a:cxn>
                      </a:cxnLst>
                      <a:rect l="T15" t="T16" r="T17" b="T18"/>
                      <a:pathLst>
                        <a:path w="10" h="8">
                          <a:moveTo>
                            <a:pt x="10" y="6"/>
                          </a:moveTo>
                          <a:cubicBezTo>
                            <a:pt x="7" y="5"/>
                            <a:pt x="4" y="2"/>
                            <a:pt x="2" y="0"/>
                          </a:cubicBezTo>
                          <a:cubicBezTo>
                            <a:pt x="0" y="1"/>
                            <a:pt x="0" y="1"/>
                            <a:pt x="0" y="1"/>
                          </a:cubicBezTo>
                          <a:cubicBezTo>
                            <a:pt x="2" y="4"/>
                            <a:pt x="5" y="6"/>
                            <a:pt x="9" y="8"/>
                          </a:cubicBezTo>
                          <a:lnTo>
                            <a:pt x="10"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7" name="Freeform 300"/>
                    <p:cNvSpPr>
                      <a:spLocks/>
                    </p:cNvSpPr>
                    <p:nvPr/>
                  </p:nvSpPr>
                  <p:spPr bwMode="auto">
                    <a:xfrm>
                      <a:off x="686" y="2487"/>
                      <a:ext cx="24" cy="42"/>
                    </a:xfrm>
                    <a:custGeom>
                      <a:avLst/>
                      <a:gdLst>
                        <a:gd name="T0" fmla="*/ 58 w 10"/>
                        <a:gd name="T1" fmla="*/ 93 h 18"/>
                        <a:gd name="T2" fmla="*/ 12 w 10"/>
                        <a:gd name="T3" fmla="*/ 0 h 18"/>
                        <a:gd name="T4" fmla="*/ 0 w 10"/>
                        <a:gd name="T5" fmla="*/ 5 h 18"/>
                        <a:gd name="T6" fmla="*/ 46 w 10"/>
                        <a:gd name="T7" fmla="*/ 98 h 18"/>
                        <a:gd name="T8" fmla="*/ 58 w 10"/>
                        <a:gd name="T9" fmla="*/ 93 h 18"/>
                        <a:gd name="T10" fmla="*/ 0 60000 65536"/>
                        <a:gd name="T11" fmla="*/ 0 60000 65536"/>
                        <a:gd name="T12" fmla="*/ 0 60000 65536"/>
                        <a:gd name="T13" fmla="*/ 0 60000 65536"/>
                        <a:gd name="T14" fmla="*/ 0 60000 65536"/>
                        <a:gd name="T15" fmla="*/ 0 w 10"/>
                        <a:gd name="T16" fmla="*/ 0 h 18"/>
                        <a:gd name="T17" fmla="*/ 10 w 10"/>
                        <a:gd name="T18" fmla="*/ 18 h 18"/>
                      </a:gdLst>
                      <a:ahLst/>
                      <a:cxnLst>
                        <a:cxn ang="T10">
                          <a:pos x="T0" y="T1"/>
                        </a:cxn>
                        <a:cxn ang="T11">
                          <a:pos x="T2" y="T3"/>
                        </a:cxn>
                        <a:cxn ang="T12">
                          <a:pos x="T4" y="T5"/>
                        </a:cxn>
                        <a:cxn ang="T13">
                          <a:pos x="T6" y="T7"/>
                        </a:cxn>
                        <a:cxn ang="T14">
                          <a:pos x="T8" y="T9"/>
                        </a:cxn>
                      </a:cxnLst>
                      <a:rect l="T15" t="T16" r="T17" b="T18"/>
                      <a:pathLst>
                        <a:path w="10" h="18">
                          <a:moveTo>
                            <a:pt x="10" y="17"/>
                          </a:moveTo>
                          <a:cubicBezTo>
                            <a:pt x="7" y="12"/>
                            <a:pt x="4" y="6"/>
                            <a:pt x="2" y="0"/>
                          </a:cubicBezTo>
                          <a:cubicBezTo>
                            <a:pt x="0" y="1"/>
                            <a:pt x="0" y="1"/>
                            <a:pt x="0" y="1"/>
                          </a:cubicBezTo>
                          <a:cubicBezTo>
                            <a:pt x="2" y="7"/>
                            <a:pt x="5" y="13"/>
                            <a:pt x="8" y="18"/>
                          </a:cubicBezTo>
                          <a:lnTo>
                            <a:pt x="10" y="1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8" name="Freeform 301"/>
                    <p:cNvSpPr>
                      <a:spLocks/>
                    </p:cNvSpPr>
                    <p:nvPr/>
                  </p:nvSpPr>
                  <p:spPr bwMode="auto">
                    <a:xfrm>
                      <a:off x="670" y="2366"/>
                      <a:ext cx="7" cy="59"/>
                    </a:xfrm>
                    <a:custGeom>
                      <a:avLst/>
                      <a:gdLst>
                        <a:gd name="T0" fmla="*/ 5 w 3"/>
                        <a:gd name="T1" fmla="*/ 0 h 25"/>
                        <a:gd name="T2" fmla="*/ 5 w 3"/>
                        <a:gd name="T3" fmla="*/ 139 h 25"/>
                        <a:gd name="T4" fmla="*/ 16 w 3"/>
                        <a:gd name="T5" fmla="*/ 135 h 25"/>
                        <a:gd name="T6" fmla="*/ 16 w 3"/>
                        <a:gd name="T7" fmla="*/ 0 h 25"/>
                        <a:gd name="T8" fmla="*/ 5 w 3"/>
                        <a:gd name="T9" fmla="*/ 0 h 25"/>
                        <a:gd name="T10" fmla="*/ 0 60000 65536"/>
                        <a:gd name="T11" fmla="*/ 0 60000 65536"/>
                        <a:gd name="T12" fmla="*/ 0 60000 65536"/>
                        <a:gd name="T13" fmla="*/ 0 60000 65536"/>
                        <a:gd name="T14" fmla="*/ 0 60000 65536"/>
                        <a:gd name="T15" fmla="*/ 0 w 3"/>
                        <a:gd name="T16" fmla="*/ 0 h 25"/>
                        <a:gd name="T17" fmla="*/ 3 w 3"/>
                        <a:gd name="T18" fmla="*/ 25 h 25"/>
                      </a:gdLst>
                      <a:ahLst/>
                      <a:cxnLst>
                        <a:cxn ang="T10">
                          <a:pos x="T0" y="T1"/>
                        </a:cxn>
                        <a:cxn ang="T11">
                          <a:pos x="T2" y="T3"/>
                        </a:cxn>
                        <a:cxn ang="T12">
                          <a:pos x="T4" y="T5"/>
                        </a:cxn>
                        <a:cxn ang="T13">
                          <a:pos x="T6" y="T7"/>
                        </a:cxn>
                        <a:cxn ang="T14">
                          <a:pos x="T8" y="T9"/>
                        </a:cxn>
                      </a:cxnLst>
                      <a:rect l="T15" t="T16" r="T17" b="T18"/>
                      <a:pathLst>
                        <a:path w="3" h="25">
                          <a:moveTo>
                            <a:pt x="1" y="0"/>
                          </a:moveTo>
                          <a:cubicBezTo>
                            <a:pt x="0" y="8"/>
                            <a:pt x="0" y="16"/>
                            <a:pt x="1" y="25"/>
                          </a:cubicBezTo>
                          <a:cubicBezTo>
                            <a:pt x="3" y="24"/>
                            <a:pt x="3" y="24"/>
                            <a:pt x="3" y="24"/>
                          </a:cubicBezTo>
                          <a:cubicBezTo>
                            <a:pt x="2" y="16"/>
                            <a:pt x="2" y="8"/>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79" name="Freeform 302"/>
                    <p:cNvSpPr>
                      <a:spLocks/>
                    </p:cNvSpPr>
                    <p:nvPr/>
                  </p:nvSpPr>
                  <p:spPr bwMode="auto">
                    <a:xfrm>
                      <a:off x="684" y="2477"/>
                      <a:ext cx="7" cy="12"/>
                    </a:xfrm>
                    <a:custGeom>
                      <a:avLst/>
                      <a:gdLst>
                        <a:gd name="T0" fmla="*/ 0 w 3"/>
                        <a:gd name="T1" fmla="*/ 5 h 5"/>
                        <a:gd name="T2" fmla="*/ 5 w 3"/>
                        <a:gd name="T3" fmla="*/ 29 h 5"/>
                        <a:gd name="T4" fmla="*/ 16 w 3"/>
                        <a:gd name="T5" fmla="*/ 24 h 5"/>
                        <a:gd name="T6" fmla="*/ 12 w 3"/>
                        <a:gd name="T7" fmla="*/ 0 h 5"/>
                        <a:gd name="T8" fmla="*/ 0 w 3"/>
                        <a:gd name="T9" fmla="*/ 5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1"/>
                          </a:moveTo>
                          <a:cubicBezTo>
                            <a:pt x="0" y="2"/>
                            <a:pt x="1" y="4"/>
                            <a:pt x="1" y="5"/>
                          </a:cubicBezTo>
                          <a:cubicBezTo>
                            <a:pt x="3" y="4"/>
                            <a:pt x="3" y="4"/>
                            <a:pt x="3" y="4"/>
                          </a:cubicBezTo>
                          <a:cubicBezTo>
                            <a:pt x="3" y="3"/>
                            <a:pt x="2" y="2"/>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0" name="Freeform 303"/>
                    <p:cNvSpPr>
                      <a:spLocks/>
                    </p:cNvSpPr>
                    <p:nvPr/>
                  </p:nvSpPr>
                  <p:spPr bwMode="auto">
                    <a:xfrm>
                      <a:off x="677" y="2451"/>
                      <a:ext cx="12" cy="29"/>
                    </a:xfrm>
                    <a:custGeom>
                      <a:avLst/>
                      <a:gdLst>
                        <a:gd name="T0" fmla="*/ 0 w 5"/>
                        <a:gd name="T1" fmla="*/ 5 h 12"/>
                        <a:gd name="T2" fmla="*/ 17 w 5"/>
                        <a:gd name="T3" fmla="*/ 70 h 12"/>
                        <a:gd name="T4" fmla="*/ 29 w 5"/>
                        <a:gd name="T5" fmla="*/ 65 h 12"/>
                        <a:gd name="T6" fmla="*/ 12 w 5"/>
                        <a:gd name="T7" fmla="*/ 0 h 12"/>
                        <a:gd name="T8" fmla="*/ 0 w 5"/>
                        <a:gd name="T9" fmla="*/ 5 h 12"/>
                        <a:gd name="T10" fmla="*/ 0 60000 65536"/>
                        <a:gd name="T11" fmla="*/ 0 60000 65536"/>
                        <a:gd name="T12" fmla="*/ 0 60000 65536"/>
                        <a:gd name="T13" fmla="*/ 0 60000 65536"/>
                        <a:gd name="T14" fmla="*/ 0 60000 65536"/>
                        <a:gd name="T15" fmla="*/ 0 w 5"/>
                        <a:gd name="T16" fmla="*/ 0 h 12"/>
                        <a:gd name="T17" fmla="*/ 5 w 5"/>
                        <a:gd name="T18" fmla="*/ 12 h 12"/>
                      </a:gdLst>
                      <a:ahLst/>
                      <a:cxnLst>
                        <a:cxn ang="T10">
                          <a:pos x="T0" y="T1"/>
                        </a:cxn>
                        <a:cxn ang="T11">
                          <a:pos x="T2" y="T3"/>
                        </a:cxn>
                        <a:cxn ang="T12">
                          <a:pos x="T4" y="T5"/>
                        </a:cxn>
                        <a:cxn ang="T13">
                          <a:pos x="T6" y="T7"/>
                        </a:cxn>
                        <a:cxn ang="T14">
                          <a:pos x="T8" y="T9"/>
                        </a:cxn>
                      </a:cxnLst>
                      <a:rect l="T15" t="T16" r="T17" b="T18"/>
                      <a:pathLst>
                        <a:path w="5" h="12">
                          <a:moveTo>
                            <a:pt x="0" y="1"/>
                          </a:moveTo>
                          <a:cubicBezTo>
                            <a:pt x="0" y="4"/>
                            <a:pt x="1" y="8"/>
                            <a:pt x="3" y="12"/>
                          </a:cubicBezTo>
                          <a:cubicBezTo>
                            <a:pt x="5" y="11"/>
                            <a:pt x="5" y="11"/>
                            <a:pt x="5" y="11"/>
                          </a:cubicBezTo>
                          <a:cubicBezTo>
                            <a:pt x="3" y="8"/>
                            <a:pt x="2" y="4"/>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1" name="Freeform 304"/>
                    <p:cNvSpPr>
                      <a:spLocks/>
                    </p:cNvSpPr>
                    <p:nvPr/>
                  </p:nvSpPr>
                  <p:spPr bwMode="auto">
                    <a:xfrm>
                      <a:off x="672" y="2423"/>
                      <a:ext cx="10" cy="31"/>
                    </a:xfrm>
                    <a:custGeom>
                      <a:avLst/>
                      <a:gdLst>
                        <a:gd name="T0" fmla="*/ 0 w 4"/>
                        <a:gd name="T1" fmla="*/ 5 h 13"/>
                        <a:gd name="T2" fmla="*/ 12 w 4"/>
                        <a:gd name="T3" fmla="*/ 74 h 13"/>
                        <a:gd name="T4" fmla="*/ 25 w 4"/>
                        <a:gd name="T5" fmla="*/ 69 h 13"/>
                        <a:gd name="T6" fmla="*/ 12 w 4"/>
                        <a:gd name="T7" fmla="*/ 0 h 13"/>
                        <a:gd name="T8" fmla="*/ 0 w 4"/>
                        <a:gd name="T9" fmla="*/ 5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0" y="1"/>
                          </a:moveTo>
                          <a:cubicBezTo>
                            <a:pt x="0" y="5"/>
                            <a:pt x="1" y="9"/>
                            <a:pt x="2" y="13"/>
                          </a:cubicBezTo>
                          <a:cubicBezTo>
                            <a:pt x="4" y="12"/>
                            <a:pt x="4" y="12"/>
                            <a:pt x="4" y="12"/>
                          </a:cubicBezTo>
                          <a:cubicBezTo>
                            <a:pt x="3" y="8"/>
                            <a:pt x="2" y="5"/>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2" name="Freeform 305"/>
                    <p:cNvSpPr>
                      <a:spLocks/>
                    </p:cNvSpPr>
                    <p:nvPr/>
                  </p:nvSpPr>
                  <p:spPr bwMode="auto">
                    <a:xfrm>
                      <a:off x="675" y="2470"/>
                      <a:ext cx="4" cy="5"/>
                    </a:xfrm>
                    <a:custGeom>
                      <a:avLst/>
                      <a:gdLst>
                        <a:gd name="T0" fmla="*/ 0 w 2"/>
                        <a:gd name="T1" fmla="*/ 12 h 2"/>
                        <a:gd name="T2" fmla="*/ 0 w 2"/>
                        <a:gd name="T3" fmla="*/ 12 h 2"/>
                        <a:gd name="T4" fmla="*/ 4 w 2"/>
                        <a:gd name="T5" fmla="*/ 12 h 2"/>
                        <a:gd name="T6" fmla="*/ 8 w 2"/>
                        <a:gd name="T7" fmla="*/ 7 h 2"/>
                        <a:gd name="T8" fmla="*/ 8 w 2"/>
                        <a:gd name="T9" fmla="*/ 0 h 2"/>
                        <a:gd name="T10" fmla="*/ 4 w 2"/>
                        <a:gd name="T11" fmla="*/ 0 h 2"/>
                        <a:gd name="T12" fmla="*/ 0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2"/>
                          </a:moveTo>
                          <a:cubicBezTo>
                            <a:pt x="0" y="2"/>
                            <a:pt x="0" y="2"/>
                            <a:pt x="0" y="2"/>
                          </a:cubicBezTo>
                          <a:cubicBezTo>
                            <a:pt x="1" y="2"/>
                            <a:pt x="1" y="2"/>
                            <a:pt x="1" y="2"/>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3" name="Freeform 306"/>
                    <p:cNvSpPr>
                      <a:spLocks/>
                    </p:cNvSpPr>
                    <p:nvPr/>
                  </p:nvSpPr>
                  <p:spPr bwMode="auto">
                    <a:xfrm>
                      <a:off x="677" y="2473"/>
                      <a:ext cx="9" cy="7"/>
                    </a:xfrm>
                    <a:custGeom>
                      <a:avLst/>
                      <a:gdLst>
                        <a:gd name="T0" fmla="*/ 0 w 4"/>
                        <a:gd name="T1" fmla="*/ 5 h 3"/>
                        <a:gd name="T2" fmla="*/ 16 w 4"/>
                        <a:gd name="T3" fmla="*/ 16 h 3"/>
                        <a:gd name="T4" fmla="*/ 20 w 4"/>
                        <a:gd name="T5" fmla="*/ 12 h 3"/>
                        <a:gd name="T6" fmla="*/ 5 w 4"/>
                        <a:gd name="T7" fmla="*/ 0 h 3"/>
                        <a:gd name="T8" fmla="*/ 0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1"/>
                          </a:moveTo>
                          <a:cubicBezTo>
                            <a:pt x="1" y="2"/>
                            <a:pt x="2" y="3"/>
                            <a:pt x="3" y="3"/>
                          </a:cubicBezTo>
                          <a:cubicBezTo>
                            <a:pt x="4" y="2"/>
                            <a:pt x="4" y="2"/>
                            <a:pt x="4" y="2"/>
                          </a:cubicBezTo>
                          <a:cubicBezTo>
                            <a:pt x="3" y="1"/>
                            <a:pt x="2" y="1"/>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4" name="Freeform 307"/>
                    <p:cNvSpPr>
                      <a:spLocks/>
                    </p:cNvSpPr>
                    <p:nvPr/>
                  </p:nvSpPr>
                  <p:spPr bwMode="auto">
                    <a:xfrm>
                      <a:off x="656" y="2444"/>
                      <a:ext cx="21" cy="31"/>
                    </a:xfrm>
                    <a:custGeom>
                      <a:avLst/>
                      <a:gdLst>
                        <a:gd name="T0" fmla="*/ 49 w 9"/>
                        <a:gd name="T1" fmla="*/ 62 h 13"/>
                        <a:gd name="T2" fmla="*/ 12 w 9"/>
                        <a:gd name="T3" fmla="*/ 0 h 13"/>
                        <a:gd name="T4" fmla="*/ 0 w 9"/>
                        <a:gd name="T5" fmla="*/ 5 h 13"/>
                        <a:gd name="T6" fmla="*/ 44 w 9"/>
                        <a:gd name="T7" fmla="*/ 74 h 13"/>
                        <a:gd name="T8" fmla="*/ 49 w 9"/>
                        <a:gd name="T9" fmla="*/ 62 h 13"/>
                        <a:gd name="T10" fmla="*/ 0 60000 65536"/>
                        <a:gd name="T11" fmla="*/ 0 60000 65536"/>
                        <a:gd name="T12" fmla="*/ 0 60000 65536"/>
                        <a:gd name="T13" fmla="*/ 0 60000 65536"/>
                        <a:gd name="T14" fmla="*/ 0 60000 65536"/>
                        <a:gd name="T15" fmla="*/ 0 w 9"/>
                        <a:gd name="T16" fmla="*/ 0 h 13"/>
                        <a:gd name="T17" fmla="*/ 9 w 9"/>
                        <a:gd name="T18" fmla="*/ 13 h 13"/>
                      </a:gdLst>
                      <a:ahLst/>
                      <a:cxnLst>
                        <a:cxn ang="T10">
                          <a:pos x="T0" y="T1"/>
                        </a:cxn>
                        <a:cxn ang="T11">
                          <a:pos x="T2" y="T3"/>
                        </a:cxn>
                        <a:cxn ang="T12">
                          <a:pos x="T4" y="T5"/>
                        </a:cxn>
                        <a:cxn ang="T13">
                          <a:pos x="T6" y="T7"/>
                        </a:cxn>
                        <a:cxn ang="T14">
                          <a:pos x="T8" y="T9"/>
                        </a:cxn>
                      </a:cxnLst>
                      <a:rect l="T15" t="T16" r="T17" b="T18"/>
                      <a:pathLst>
                        <a:path w="9" h="13">
                          <a:moveTo>
                            <a:pt x="9" y="11"/>
                          </a:moveTo>
                          <a:cubicBezTo>
                            <a:pt x="6" y="8"/>
                            <a:pt x="3" y="4"/>
                            <a:pt x="2" y="0"/>
                          </a:cubicBezTo>
                          <a:cubicBezTo>
                            <a:pt x="0" y="1"/>
                            <a:pt x="0" y="1"/>
                            <a:pt x="0" y="1"/>
                          </a:cubicBezTo>
                          <a:cubicBezTo>
                            <a:pt x="1" y="5"/>
                            <a:pt x="4" y="9"/>
                            <a:pt x="8" y="13"/>
                          </a:cubicBezTo>
                          <a:lnTo>
                            <a:pt x="9"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5" name="Freeform 308"/>
                    <p:cNvSpPr>
                      <a:spLocks/>
                    </p:cNvSpPr>
                    <p:nvPr/>
                  </p:nvSpPr>
                  <p:spPr bwMode="auto">
                    <a:xfrm>
                      <a:off x="653" y="2406"/>
                      <a:ext cx="22" cy="19"/>
                    </a:xfrm>
                    <a:custGeom>
                      <a:avLst/>
                      <a:gdLst>
                        <a:gd name="T0" fmla="*/ 54 w 9"/>
                        <a:gd name="T1" fmla="*/ 40 h 8"/>
                        <a:gd name="T2" fmla="*/ 12 w 9"/>
                        <a:gd name="T3" fmla="*/ 0 h 8"/>
                        <a:gd name="T4" fmla="*/ 0 w 9"/>
                        <a:gd name="T5" fmla="*/ 5 h 8"/>
                        <a:gd name="T6" fmla="*/ 49 w 9"/>
                        <a:gd name="T7" fmla="*/ 45 h 8"/>
                        <a:gd name="T8" fmla="*/ 54 w 9"/>
                        <a:gd name="T9" fmla="*/ 4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9" y="7"/>
                          </a:moveTo>
                          <a:cubicBezTo>
                            <a:pt x="6" y="5"/>
                            <a:pt x="4" y="3"/>
                            <a:pt x="2" y="0"/>
                          </a:cubicBezTo>
                          <a:cubicBezTo>
                            <a:pt x="0" y="1"/>
                            <a:pt x="0" y="1"/>
                            <a:pt x="0" y="1"/>
                          </a:cubicBezTo>
                          <a:cubicBezTo>
                            <a:pt x="2" y="4"/>
                            <a:pt x="5" y="6"/>
                            <a:pt x="8" y="8"/>
                          </a:cubicBezTo>
                          <a:lnTo>
                            <a:pt x="9"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6" name="Freeform 309"/>
                    <p:cNvSpPr>
                      <a:spLocks/>
                    </p:cNvSpPr>
                    <p:nvPr/>
                  </p:nvSpPr>
                  <p:spPr bwMode="auto">
                    <a:xfrm>
                      <a:off x="644" y="2373"/>
                      <a:ext cx="5" cy="12"/>
                    </a:xfrm>
                    <a:custGeom>
                      <a:avLst/>
                      <a:gdLst>
                        <a:gd name="T0" fmla="*/ 0 w 2"/>
                        <a:gd name="T1" fmla="*/ 0 h 5"/>
                        <a:gd name="T2" fmla="*/ 0 w 2"/>
                        <a:gd name="T3" fmla="*/ 29 h 5"/>
                        <a:gd name="T4" fmla="*/ 12 w 2"/>
                        <a:gd name="T5" fmla="*/ 24 h 5"/>
                        <a:gd name="T6" fmla="*/ 12 w 2"/>
                        <a:gd name="T7" fmla="*/ 0 h 5"/>
                        <a:gd name="T8" fmla="*/ 0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0" y="0"/>
                          </a:moveTo>
                          <a:cubicBezTo>
                            <a:pt x="0" y="2"/>
                            <a:pt x="0" y="3"/>
                            <a:pt x="0" y="5"/>
                          </a:cubicBezTo>
                          <a:cubicBezTo>
                            <a:pt x="2" y="4"/>
                            <a:pt x="2" y="4"/>
                            <a:pt x="2" y="4"/>
                          </a:cubicBezTo>
                          <a:cubicBezTo>
                            <a:pt x="2" y="3"/>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7" name="Freeform 310"/>
                    <p:cNvSpPr>
                      <a:spLocks/>
                    </p:cNvSpPr>
                    <p:nvPr/>
                  </p:nvSpPr>
                  <p:spPr bwMode="auto">
                    <a:xfrm>
                      <a:off x="644" y="2383"/>
                      <a:ext cx="14" cy="26"/>
                    </a:xfrm>
                    <a:custGeom>
                      <a:avLst/>
                      <a:gdLst>
                        <a:gd name="T0" fmla="*/ 33 w 6"/>
                        <a:gd name="T1" fmla="*/ 57 h 11"/>
                        <a:gd name="T2" fmla="*/ 12 w 6"/>
                        <a:gd name="T3" fmla="*/ 0 h 11"/>
                        <a:gd name="T4" fmla="*/ 0 w 6"/>
                        <a:gd name="T5" fmla="*/ 5 h 11"/>
                        <a:gd name="T6" fmla="*/ 21 w 6"/>
                        <a:gd name="T7" fmla="*/ 61 h 11"/>
                        <a:gd name="T8" fmla="*/ 33 w 6"/>
                        <a:gd name="T9" fmla="*/ 57 h 11"/>
                        <a:gd name="T10" fmla="*/ 0 60000 65536"/>
                        <a:gd name="T11" fmla="*/ 0 60000 65536"/>
                        <a:gd name="T12" fmla="*/ 0 60000 65536"/>
                        <a:gd name="T13" fmla="*/ 0 60000 65536"/>
                        <a:gd name="T14" fmla="*/ 0 60000 65536"/>
                        <a:gd name="T15" fmla="*/ 0 w 6"/>
                        <a:gd name="T16" fmla="*/ 0 h 11"/>
                        <a:gd name="T17" fmla="*/ 6 w 6"/>
                        <a:gd name="T18" fmla="*/ 11 h 11"/>
                      </a:gdLst>
                      <a:ahLst/>
                      <a:cxnLst>
                        <a:cxn ang="T10">
                          <a:pos x="T0" y="T1"/>
                        </a:cxn>
                        <a:cxn ang="T11">
                          <a:pos x="T2" y="T3"/>
                        </a:cxn>
                        <a:cxn ang="T12">
                          <a:pos x="T4" y="T5"/>
                        </a:cxn>
                        <a:cxn ang="T13">
                          <a:pos x="T6" y="T7"/>
                        </a:cxn>
                        <a:cxn ang="T14">
                          <a:pos x="T8" y="T9"/>
                        </a:cxn>
                      </a:cxnLst>
                      <a:rect l="T15" t="T16" r="T17" b="T18"/>
                      <a:pathLst>
                        <a:path w="6" h="11">
                          <a:moveTo>
                            <a:pt x="6" y="10"/>
                          </a:moveTo>
                          <a:cubicBezTo>
                            <a:pt x="4" y="7"/>
                            <a:pt x="3" y="4"/>
                            <a:pt x="2" y="0"/>
                          </a:cubicBezTo>
                          <a:cubicBezTo>
                            <a:pt x="0" y="1"/>
                            <a:pt x="0" y="1"/>
                            <a:pt x="0" y="1"/>
                          </a:cubicBezTo>
                          <a:cubicBezTo>
                            <a:pt x="1" y="5"/>
                            <a:pt x="2" y="8"/>
                            <a:pt x="4" y="11"/>
                          </a:cubicBezTo>
                          <a:lnTo>
                            <a:pt x="6"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8" name="Freeform 311"/>
                    <p:cNvSpPr>
                      <a:spLocks/>
                    </p:cNvSpPr>
                    <p:nvPr/>
                  </p:nvSpPr>
                  <p:spPr bwMode="auto">
                    <a:xfrm>
                      <a:off x="672" y="2258"/>
                      <a:ext cx="5" cy="2"/>
                    </a:xfrm>
                    <a:custGeom>
                      <a:avLst/>
                      <a:gdLst>
                        <a:gd name="T0" fmla="*/ 12 w 2"/>
                        <a:gd name="T1" fmla="*/ 4 h 1"/>
                        <a:gd name="T2" fmla="*/ 12 w 2"/>
                        <a:gd name="T3" fmla="*/ 4 h 1"/>
                        <a:gd name="T4" fmla="*/ 12 w 2"/>
                        <a:gd name="T5" fmla="*/ 0 h 1"/>
                        <a:gd name="T6" fmla="*/ 0 w 2"/>
                        <a:gd name="T7" fmla="*/ 0 h 1"/>
                        <a:gd name="T8" fmla="*/ 0 w 2"/>
                        <a:gd name="T9" fmla="*/ 0 h 1"/>
                        <a:gd name="T10" fmla="*/ 0 w 2"/>
                        <a:gd name="T11" fmla="*/ 0 h 1"/>
                        <a:gd name="T12" fmla="*/ 0 w 2"/>
                        <a:gd name="T13" fmla="*/ 0 h 1"/>
                        <a:gd name="T14" fmla="*/ 12 w 2"/>
                        <a:gd name="T15" fmla="*/ 4 h 1"/>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1"/>
                        <a:gd name="T26" fmla="*/ 2 w 2"/>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1">
                          <a:moveTo>
                            <a:pt x="2" y="1"/>
                          </a:moveTo>
                          <a:cubicBezTo>
                            <a:pt x="2" y="1"/>
                            <a:pt x="2" y="1"/>
                            <a:pt x="2" y="1"/>
                          </a:cubicBezTo>
                          <a:cubicBezTo>
                            <a:pt x="2" y="1"/>
                            <a:pt x="2" y="0"/>
                            <a:pt x="2" y="0"/>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89" name="Freeform 312"/>
                    <p:cNvSpPr>
                      <a:spLocks/>
                    </p:cNvSpPr>
                    <p:nvPr/>
                  </p:nvSpPr>
                  <p:spPr bwMode="auto">
                    <a:xfrm>
                      <a:off x="644" y="2364"/>
                      <a:ext cx="5" cy="9"/>
                    </a:xfrm>
                    <a:custGeom>
                      <a:avLst/>
                      <a:gdLst>
                        <a:gd name="T0" fmla="*/ 12 w 2"/>
                        <a:gd name="T1" fmla="*/ 20 h 4"/>
                        <a:gd name="T2" fmla="*/ 12 w 2"/>
                        <a:gd name="T3" fmla="*/ 0 h 4"/>
                        <a:gd name="T4" fmla="*/ 0 w 2"/>
                        <a:gd name="T5" fmla="*/ 0 h 4"/>
                        <a:gd name="T6" fmla="*/ 0 w 2"/>
                        <a:gd name="T7" fmla="*/ 20 h 4"/>
                        <a:gd name="T8" fmla="*/ 12 w 2"/>
                        <a:gd name="T9" fmla="*/ 20 h 4"/>
                        <a:gd name="T10" fmla="*/ 0 60000 65536"/>
                        <a:gd name="T11" fmla="*/ 0 60000 65536"/>
                        <a:gd name="T12" fmla="*/ 0 60000 65536"/>
                        <a:gd name="T13" fmla="*/ 0 60000 65536"/>
                        <a:gd name="T14" fmla="*/ 0 60000 65536"/>
                        <a:gd name="T15" fmla="*/ 0 w 2"/>
                        <a:gd name="T16" fmla="*/ 0 h 4"/>
                        <a:gd name="T17" fmla="*/ 2 w 2"/>
                        <a:gd name="T18" fmla="*/ 4 h 4"/>
                      </a:gdLst>
                      <a:ahLst/>
                      <a:cxnLst>
                        <a:cxn ang="T10">
                          <a:pos x="T0" y="T1"/>
                        </a:cxn>
                        <a:cxn ang="T11">
                          <a:pos x="T2" y="T3"/>
                        </a:cxn>
                        <a:cxn ang="T12">
                          <a:pos x="T4" y="T5"/>
                        </a:cxn>
                        <a:cxn ang="T13">
                          <a:pos x="T6" y="T7"/>
                        </a:cxn>
                        <a:cxn ang="T14">
                          <a:pos x="T8" y="T9"/>
                        </a:cxn>
                      </a:cxnLst>
                      <a:rect l="T15" t="T16" r="T17" b="T18"/>
                      <a:pathLst>
                        <a:path w="2" h="4">
                          <a:moveTo>
                            <a:pt x="2" y="4"/>
                          </a:moveTo>
                          <a:cubicBezTo>
                            <a:pt x="2" y="2"/>
                            <a:pt x="2" y="1"/>
                            <a:pt x="2" y="0"/>
                          </a:cubicBezTo>
                          <a:cubicBezTo>
                            <a:pt x="0" y="0"/>
                            <a:pt x="0" y="0"/>
                            <a:pt x="0" y="0"/>
                          </a:cubicBezTo>
                          <a:cubicBezTo>
                            <a:pt x="0" y="1"/>
                            <a:pt x="0" y="2"/>
                            <a:pt x="0" y="4"/>
                          </a:cubicBezTo>
                          <a:lnTo>
                            <a:pt x="2"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0" name="Freeform 313"/>
                    <p:cNvSpPr>
                      <a:spLocks/>
                    </p:cNvSpPr>
                    <p:nvPr/>
                  </p:nvSpPr>
                  <p:spPr bwMode="auto">
                    <a:xfrm>
                      <a:off x="644" y="2373"/>
                      <a:ext cx="5" cy="12"/>
                    </a:xfrm>
                    <a:custGeom>
                      <a:avLst/>
                      <a:gdLst>
                        <a:gd name="T0" fmla="*/ 12 w 2"/>
                        <a:gd name="T1" fmla="*/ 29 h 5"/>
                        <a:gd name="T2" fmla="*/ 12 w 2"/>
                        <a:gd name="T3" fmla="*/ 0 h 5"/>
                        <a:gd name="T4" fmla="*/ 0 w 2"/>
                        <a:gd name="T5" fmla="*/ 0 h 5"/>
                        <a:gd name="T6" fmla="*/ 0 w 2"/>
                        <a:gd name="T7" fmla="*/ 29 h 5"/>
                        <a:gd name="T8" fmla="*/ 12 w 2"/>
                        <a:gd name="T9" fmla="*/ 29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cubicBezTo>
                            <a:pt x="2" y="3"/>
                            <a:pt x="2" y="1"/>
                            <a:pt x="2" y="0"/>
                          </a:cubicBezTo>
                          <a:cubicBezTo>
                            <a:pt x="0" y="0"/>
                            <a:pt x="0" y="0"/>
                            <a:pt x="0" y="0"/>
                          </a:cubicBezTo>
                          <a:cubicBezTo>
                            <a:pt x="0" y="1"/>
                            <a:pt x="0" y="3"/>
                            <a:pt x="0" y="5"/>
                          </a:cubicBezTo>
                          <a:lnTo>
                            <a:pt x="2"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1" name="Freeform 314"/>
                    <p:cNvSpPr>
                      <a:spLocks/>
                    </p:cNvSpPr>
                    <p:nvPr/>
                  </p:nvSpPr>
                  <p:spPr bwMode="auto">
                    <a:xfrm>
                      <a:off x="644" y="2359"/>
                      <a:ext cx="5" cy="5"/>
                    </a:xfrm>
                    <a:custGeom>
                      <a:avLst/>
                      <a:gdLst>
                        <a:gd name="T0" fmla="*/ 12 w 2"/>
                        <a:gd name="T1" fmla="*/ 12 h 2"/>
                        <a:gd name="T2" fmla="*/ 12 w 2"/>
                        <a:gd name="T3" fmla="*/ 7 h 2"/>
                        <a:gd name="T4" fmla="*/ 12 w 2"/>
                        <a:gd name="T5" fmla="*/ 0 h 2"/>
                        <a:gd name="T6" fmla="*/ 0 w 2"/>
                        <a:gd name="T7" fmla="*/ 0 h 2"/>
                        <a:gd name="T8" fmla="*/ 0 w 2"/>
                        <a:gd name="T9" fmla="*/ 7 h 2"/>
                        <a:gd name="T10" fmla="*/ 0 w 2"/>
                        <a:gd name="T11" fmla="*/ 12 h 2"/>
                        <a:gd name="T12" fmla="*/ 12 w 2"/>
                        <a:gd name="T13" fmla="*/ 1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1"/>
                            <a:pt x="2" y="1"/>
                            <a:pt x="2" y="1"/>
                          </a:cubicBezTo>
                          <a:cubicBezTo>
                            <a:pt x="2" y="1"/>
                            <a:pt x="2" y="1"/>
                            <a:pt x="2" y="0"/>
                          </a:cubicBezTo>
                          <a:cubicBezTo>
                            <a:pt x="0" y="0"/>
                            <a:pt x="0" y="0"/>
                            <a:pt x="0" y="0"/>
                          </a:cubicBezTo>
                          <a:cubicBezTo>
                            <a:pt x="0" y="1"/>
                            <a:pt x="0" y="1"/>
                            <a:pt x="0" y="1"/>
                          </a:cubicBezTo>
                          <a:cubicBezTo>
                            <a:pt x="0" y="2"/>
                            <a:pt x="0" y="2"/>
                            <a:pt x="0" y="2"/>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2" name="Freeform 315"/>
                    <p:cNvSpPr>
                      <a:spLocks/>
                    </p:cNvSpPr>
                    <p:nvPr/>
                  </p:nvSpPr>
                  <p:spPr bwMode="auto">
                    <a:xfrm>
                      <a:off x="748" y="2208"/>
                      <a:ext cx="12" cy="5"/>
                    </a:xfrm>
                    <a:custGeom>
                      <a:avLst/>
                      <a:gdLst>
                        <a:gd name="T0" fmla="*/ 29 w 5"/>
                        <a:gd name="T1" fmla="*/ 0 h 2"/>
                        <a:gd name="T2" fmla="*/ 5 w 5"/>
                        <a:gd name="T3" fmla="*/ 0 h 2"/>
                        <a:gd name="T4" fmla="*/ 0 w 5"/>
                        <a:gd name="T5" fmla="*/ 7 h 2"/>
                        <a:gd name="T6" fmla="*/ 29 w 5"/>
                        <a:gd name="T7" fmla="*/ 12 h 2"/>
                        <a:gd name="T8" fmla="*/ 29 w 5"/>
                        <a:gd name="T9" fmla="*/ 0 h 2"/>
                        <a:gd name="T10" fmla="*/ 0 60000 65536"/>
                        <a:gd name="T11" fmla="*/ 0 60000 65536"/>
                        <a:gd name="T12" fmla="*/ 0 60000 65536"/>
                        <a:gd name="T13" fmla="*/ 0 60000 65536"/>
                        <a:gd name="T14" fmla="*/ 0 60000 65536"/>
                        <a:gd name="T15" fmla="*/ 0 w 5"/>
                        <a:gd name="T16" fmla="*/ 0 h 2"/>
                        <a:gd name="T17" fmla="*/ 5 w 5"/>
                        <a:gd name="T18" fmla="*/ 2 h 2"/>
                      </a:gdLst>
                      <a:ahLst/>
                      <a:cxnLst>
                        <a:cxn ang="T10">
                          <a:pos x="T0" y="T1"/>
                        </a:cxn>
                        <a:cxn ang="T11">
                          <a:pos x="T2" y="T3"/>
                        </a:cxn>
                        <a:cxn ang="T12">
                          <a:pos x="T4" y="T5"/>
                        </a:cxn>
                        <a:cxn ang="T13">
                          <a:pos x="T6" y="T7"/>
                        </a:cxn>
                        <a:cxn ang="T14">
                          <a:pos x="T8" y="T9"/>
                        </a:cxn>
                      </a:cxnLst>
                      <a:rect l="T15" t="T16" r="T17" b="T18"/>
                      <a:pathLst>
                        <a:path w="5" h="2">
                          <a:moveTo>
                            <a:pt x="5" y="0"/>
                          </a:moveTo>
                          <a:cubicBezTo>
                            <a:pt x="3" y="0"/>
                            <a:pt x="2" y="0"/>
                            <a:pt x="1" y="0"/>
                          </a:cubicBezTo>
                          <a:cubicBezTo>
                            <a:pt x="0" y="1"/>
                            <a:pt x="0" y="1"/>
                            <a:pt x="0" y="1"/>
                          </a:cubicBezTo>
                          <a:cubicBezTo>
                            <a:pt x="1" y="2"/>
                            <a:pt x="3" y="2"/>
                            <a:pt x="5" y="2"/>
                          </a:cubicBezTo>
                          <a:lnTo>
                            <a:pt x="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3" name="Freeform 316"/>
                    <p:cNvSpPr>
                      <a:spLocks/>
                    </p:cNvSpPr>
                    <p:nvPr/>
                  </p:nvSpPr>
                  <p:spPr bwMode="auto">
                    <a:xfrm>
                      <a:off x="745" y="2206"/>
                      <a:ext cx="5" cy="4"/>
                    </a:xfrm>
                    <a:custGeom>
                      <a:avLst/>
                      <a:gdLst>
                        <a:gd name="T0" fmla="*/ 0 w 2"/>
                        <a:gd name="T1" fmla="*/ 8 h 2"/>
                        <a:gd name="T2" fmla="*/ 7 w 2"/>
                        <a:gd name="T3" fmla="*/ 8 h 2"/>
                        <a:gd name="T4" fmla="*/ 12 w 2"/>
                        <a:gd name="T5" fmla="*/ 4 h 2"/>
                        <a:gd name="T6" fmla="*/ 7 w 2"/>
                        <a:gd name="T7" fmla="*/ 0 h 2"/>
                        <a:gd name="T8" fmla="*/ 0 w 2"/>
                        <a:gd name="T9" fmla="*/ 8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0" y="2"/>
                            <a:pt x="1" y="2"/>
                            <a:pt x="1" y="2"/>
                          </a:cubicBezTo>
                          <a:cubicBezTo>
                            <a:pt x="2" y="1"/>
                            <a:pt x="2" y="1"/>
                            <a:pt x="2" y="1"/>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4" name="Freeform 317"/>
                    <p:cNvSpPr>
                      <a:spLocks/>
                    </p:cNvSpPr>
                    <p:nvPr/>
                  </p:nvSpPr>
                  <p:spPr bwMode="auto">
                    <a:xfrm>
                      <a:off x="760" y="2187"/>
                      <a:ext cx="59" cy="26"/>
                    </a:xfrm>
                    <a:custGeom>
                      <a:avLst/>
                      <a:gdLst>
                        <a:gd name="T0" fmla="*/ 0 w 25"/>
                        <a:gd name="T1" fmla="*/ 61 h 11"/>
                        <a:gd name="T2" fmla="*/ 139 w 25"/>
                        <a:gd name="T3" fmla="*/ 5 h 11"/>
                        <a:gd name="T4" fmla="*/ 135 w 25"/>
                        <a:gd name="T5" fmla="*/ 0 h 11"/>
                        <a:gd name="T6" fmla="*/ 0 w 25"/>
                        <a:gd name="T7" fmla="*/ 50 h 11"/>
                        <a:gd name="T8" fmla="*/ 0 w 25"/>
                        <a:gd name="T9" fmla="*/ 61 h 11"/>
                        <a:gd name="T10" fmla="*/ 0 60000 65536"/>
                        <a:gd name="T11" fmla="*/ 0 60000 65536"/>
                        <a:gd name="T12" fmla="*/ 0 60000 65536"/>
                        <a:gd name="T13" fmla="*/ 0 60000 65536"/>
                        <a:gd name="T14" fmla="*/ 0 60000 65536"/>
                        <a:gd name="T15" fmla="*/ 0 w 25"/>
                        <a:gd name="T16" fmla="*/ 0 h 11"/>
                        <a:gd name="T17" fmla="*/ 25 w 25"/>
                        <a:gd name="T18" fmla="*/ 11 h 11"/>
                      </a:gdLst>
                      <a:ahLst/>
                      <a:cxnLst>
                        <a:cxn ang="T10">
                          <a:pos x="T0" y="T1"/>
                        </a:cxn>
                        <a:cxn ang="T11">
                          <a:pos x="T2" y="T3"/>
                        </a:cxn>
                        <a:cxn ang="T12">
                          <a:pos x="T4" y="T5"/>
                        </a:cxn>
                        <a:cxn ang="T13">
                          <a:pos x="T6" y="T7"/>
                        </a:cxn>
                        <a:cxn ang="T14">
                          <a:pos x="T8" y="T9"/>
                        </a:cxn>
                      </a:cxnLst>
                      <a:rect l="T15" t="T16" r="T17" b="T18"/>
                      <a:pathLst>
                        <a:path w="25" h="11">
                          <a:moveTo>
                            <a:pt x="0" y="11"/>
                          </a:moveTo>
                          <a:cubicBezTo>
                            <a:pt x="7" y="11"/>
                            <a:pt x="17" y="7"/>
                            <a:pt x="25" y="1"/>
                          </a:cubicBezTo>
                          <a:cubicBezTo>
                            <a:pt x="24" y="0"/>
                            <a:pt x="24" y="0"/>
                            <a:pt x="24" y="0"/>
                          </a:cubicBezTo>
                          <a:cubicBezTo>
                            <a:pt x="16" y="6"/>
                            <a:pt x="6" y="9"/>
                            <a:pt x="0" y="9"/>
                          </a:cubicBezTo>
                          <a:lnTo>
                            <a:pt x="0"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5" name="Freeform 318"/>
                    <p:cNvSpPr>
                      <a:spLocks/>
                    </p:cNvSpPr>
                    <p:nvPr/>
                  </p:nvSpPr>
                  <p:spPr bwMode="auto">
                    <a:xfrm>
                      <a:off x="802" y="2350"/>
                      <a:ext cx="29" cy="14"/>
                    </a:xfrm>
                    <a:custGeom>
                      <a:avLst/>
                      <a:gdLst>
                        <a:gd name="T0" fmla="*/ 0 w 12"/>
                        <a:gd name="T1" fmla="*/ 33 h 6"/>
                        <a:gd name="T2" fmla="*/ 70 w 12"/>
                        <a:gd name="T3" fmla="*/ 12 h 6"/>
                        <a:gd name="T4" fmla="*/ 70 w 12"/>
                        <a:gd name="T5" fmla="*/ 0 h 6"/>
                        <a:gd name="T6" fmla="*/ 0 w 12"/>
                        <a:gd name="T7" fmla="*/ 21 h 6"/>
                        <a:gd name="T8" fmla="*/ 0 w 12"/>
                        <a:gd name="T9" fmla="*/ 33 h 6"/>
                        <a:gd name="T10" fmla="*/ 0 60000 65536"/>
                        <a:gd name="T11" fmla="*/ 0 60000 65536"/>
                        <a:gd name="T12" fmla="*/ 0 60000 65536"/>
                        <a:gd name="T13" fmla="*/ 0 60000 65536"/>
                        <a:gd name="T14" fmla="*/ 0 60000 65536"/>
                        <a:gd name="T15" fmla="*/ 0 w 12"/>
                        <a:gd name="T16" fmla="*/ 0 h 6"/>
                        <a:gd name="T17" fmla="*/ 12 w 12"/>
                        <a:gd name="T18" fmla="*/ 6 h 6"/>
                      </a:gdLst>
                      <a:ahLst/>
                      <a:cxnLst>
                        <a:cxn ang="T10">
                          <a:pos x="T0" y="T1"/>
                        </a:cxn>
                        <a:cxn ang="T11">
                          <a:pos x="T2" y="T3"/>
                        </a:cxn>
                        <a:cxn ang="T12">
                          <a:pos x="T4" y="T5"/>
                        </a:cxn>
                        <a:cxn ang="T13">
                          <a:pos x="T6" y="T7"/>
                        </a:cxn>
                        <a:cxn ang="T14">
                          <a:pos x="T8" y="T9"/>
                        </a:cxn>
                      </a:cxnLst>
                      <a:rect l="T15" t="T16" r="T17" b="T18"/>
                      <a:pathLst>
                        <a:path w="12" h="6">
                          <a:moveTo>
                            <a:pt x="0" y="6"/>
                          </a:moveTo>
                          <a:cubicBezTo>
                            <a:pt x="4" y="5"/>
                            <a:pt x="8" y="3"/>
                            <a:pt x="12" y="2"/>
                          </a:cubicBezTo>
                          <a:cubicBezTo>
                            <a:pt x="12" y="0"/>
                            <a:pt x="12" y="0"/>
                            <a:pt x="12" y="0"/>
                          </a:cubicBezTo>
                          <a:cubicBezTo>
                            <a:pt x="8" y="2"/>
                            <a:pt x="4" y="3"/>
                            <a:pt x="0" y="4"/>
                          </a:cubicBezTo>
                          <a:lnTo>
                            <a:pt x="0" y="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6" name="Freeform 319"/>
                    <p:cNvSpPr>
                      <a:spLocks/>
                    </p:cNvSpPr>
                    <p:nvPr/>
                  </p:nvSpPr>
                  <p:spPr bwMode="auto">
                    <a:xfrm>
                      <a:off x="831" y="2347"/>
                      <a:ext cx="2" cy="7"/>
                    </a:xfrm>
                    <a:custGeom>
                      <a:avLst/>
                      <a:gdLst>
                        <a:gd name="T0" fmla="*/ 0 w 1"/>
                        <a:gd name="T1" fmla="*/ 16 h 3"/>
                        <a:gd name="T2" fmla="*/ 4 w 1"/>
                        <a:gd name="T3" fmla="*/ 12 h 3"/>
                        <a:gd name="T4" fmla="*/ 4 w 1"/>
                        <a:gd name="T5" fmla="*/ 0 h 3"/>
                        <a:gd name="T6" fmla="*/ 0 w 1"/>
                        <a:gd name="T7" fmla="*/ 5 h 3"/>
                        <a:gd name="T8" fmla="*/ 0 w 1"/>
                        <a:gd name="T9" fmla="*/ 16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cubicBezTo>
                            <a:pt x="1" y="3"/>
                            <a:pt x="1" y="2"/>
                            <a:pt x="1" y="2"/>
                          </a:cubicBezTo>
                          <a:cubicBezTo>
                            <a:pt x="1" y="0"/>
                            <a:pt x="1" y="0"/>
                            <a:pt x="1" y="0"/>
                          </a:cubicBezTo>
                          <a:cubicBezTo>
                            <a:pt x="0" y="1"/>
                            <a:pt x="0" y="1"/>
                            <a:pt x="0" y="1"/>
                          </a:cubicBezTo>
                          <a:lnTo>
                            <a:pt x="0"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7" name="Freeform 320"/>
                    <p:cNvSpPr>
                      <a:spLocks/>
                    </p:cNvSpPr>
                    <p:nvPr/>
                  </p:nvSpPr>
                  <p:spPr bwMode="auto">
                    <a:xfrm>
                      <a:off x="675" y="2364"/>
                      <a:ext cx="26" cy="14"/>
                    </a:xfrm>
                    <a:custGeom>
                      <a:avLst/>
                      <a:gdLst>
                        <a:gd name="T0" fmla="*/ 0 w 11"/>
                        <a:gd name="T1" fmla="*/ 12 h 6"/>
                        <a:gd name="T2" fmla="*/ 57 w 11"/>
                        <a:gd name="T3" fmla="*/ 33 h 6"/>
                        <a:gd name="T4" fmla="*/ 61 w 11"/>
                        <a:gd name="T5" fmla="*/ 21 h 6"/>
                        <a:gd name="T6" fmla="*/ 5 w 11"/>
                        <a:gd name="T7" fmla="*/ 0 h 6"/>
                        <a:gd name="T8" fmla="*/ 0 w 11"/>
                        <a:gd name="T9" fmla="*/ 12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0" y="2"/>
                          </a:moveTo>
                          <a:cubicBezTo>
                            <a:pt x="3" y="4"/>
                            <a:pt x="6" y="5"/>
                            <a:pt x="10" y="6"/>
                          </a:cubicBezTo>
                          <a:cubicBezTo>
                            <a:pt x="11" y="4"/>
                            <a:pt x="11" y="4"/>
                            <a:pt x="11" y="4"/>
                          </a:cubicBezTo>
                          <a:cubicBezTo>
                            <a:pt x="7" y="3"/>
                            <a:pt x="4" y="2"/>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8" name="Freeform 321"/>
                    <p:cNvSpPr>
                      <a:spLocks/>
                    </p:cNvSpPr>
                    <p:nvPr/>
                  </p:nvSpPr>
                  <p:spPr bwMode="auto">
                    <a:xfrm>
                      <a:off x="715" y="2373"/>
                      <a:ext cx="28" cy="7"/>
                    </a:xfrm>
                    <a:custGeom>
                      <a:avLst/>
                      <a:gdLst>
                        <a:gd name="T0" fmla="*/ 65 w 12"/>
                        <a:gd name="T1" fmla="*/ 0 h 3"/>
                        <a:gd name="T2" fmla="*/ 0 w 12"/>
                        <a:gd name="T3" fmla="*/ 5 h 3"/>
                        <a:gd name="T4" fmla="*/ 0 w 12"/>
                        <a:gd name="T5" fmla="*/ 16 h 3"/>
                        <a:gd name="T6" fmla="*/ 65 w 12"/>
                        <a:gd name="T7" fmla="*/ 12 h 3"/>
                        <a:gd name="T8" fmla="*/ 65 w 12"/>
                        <a:gd name="T9" fmla="*/ 0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2" y="0"/>
                          </a:moveTo>
                          <a:cubicBezTo>
                            <a:pt x="8" y="1"/>
                            <a:pt x="4" y="1"/>
                            <a:pt x="0" y="1"/>
                          </a:cubicBezTo>
                          <a:cubicBezTo>
                            <a:pt x="0" y="3"/>
                            <a:pt x="0" y="3"/>
                            <a:pt x="0" y="3"/>
                          </a:cubicBezTo>
                          <a:cubicBezTo>
                            <a:pt x="4" y="3"/>
                            <a:pt x="8" y="3"/>
                            <a:pt x="12" y="2"/>
                          </a:cubicBezTo>
                          <a:lnTo>
                            <a:pt x="1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99" name="Freeform 322"/>
                    <p:cNvSpPr>
                      <a:spLocks/>
                    </p:cNvSpPr>
                    <p:nvPr/>
                  </p:nvSpPr>
                  <p:spPr bwMode="auto">
                    <a:xfrm>
                      <a:off x="833" y="2293"/>
                      <a:ext cx="94" cy="59"/>
                    </a:xfrm>
                    <a:custGeom>
                      <a:avLst/>
                      <a:gdLst>
                        <a:gd name="T0" fmla="*/ 0 w 40"/>
                        <a:gd name="T1" fmla="*/ 139 h 25"/>
                        <a:gd name="T2" fmla="*/ 221 w 40"/>
                        <a:gd name="T3" fmla="*/ 5 h 25"/>
                        <a:gd name="T4" fmla="*/ 209 w 40"/>
                        <a:gd name="T5" fmla="*/ 0 h 25"/>
                        <a:gd name="T6" fmla="*/ 0 w 40"/>
                        <a:gd name="T7" fmla="*/ 127 h 25"/>
                        <a:gd name="T8" fmla="*/ 0 w 40"/>
                        <a:gd name="T9" fmla="*/ 139 h 25"/>
                        <a:gd name="T10" fmla="*/ 0 60000 65536"/>
                        <a:gd name="T11" fmla="*/ 0 60000 65536"/>
                        <a:gd name="T12" fmla="*/ 0 60000 65536"/>
                        <a:gd name="T13" fmla="*/ 0 60000 65536"/>
                        <a:gd name="T14" fmla="*/ 0 60000 65536"/>
                        <a:gd name="T15" fmla="*/ 0 w 40"/>
                        <a:gd name="T16" fmla="*/ 0 h 25"/>
                        <a:gd name="T17" fmla="*/ 40 w 40"/>
                        <a:gd name="T18" fmla="*/ 25 h 25"/>
                      </a:gdLst>
                      <a:ahLst/>
                      <a:cxnLst>
                        <a:cxn ang="T10">
                          <a:pos x="T0" y="T1"/>
                        </a:cxn>
                        <a:cxn ang="T11">
                          <a:pos x="T2" y="T3"/>
                        </a:cxn>
                        <a:cxn ang="T12">
                          <a:pos x="T4" y="T5"/>
                        </a:cxn>
                        <a:cxn ang="T13">
                          <a:pos x="T6" y="T7"/>
                        </a:cxn>
                        <a:cxn ang="T14">
                          <a:pos x="T8" y="T9"/>
                        </a:cxn>
                      </a:cxnLst>
                      <a:rect l="T15" t="T16" r="T17" b="T18"/>
                      <a:pathLst>
                        <a:path w="40" h="25">
                          <a:moveTo>
                            <a:pt x="0" y="25"/>
                          </a:moveTo>
                          <a:cubicBezTo>
                            <a:pt x="14" y="19"/>
                            <a:pt x="28" y="11"/>
                            <a:pt x="40" y="1"/>
                          </a:cubicBezTo>
                          <a:cubicBezTo>
                            <a:pt x="38" y="0"/>
                            <a:pt x="38" y="0"/>
                            <a:pt x="38" y="0"/>
                          </a:cubicBezTo>
                          <a:cubicBezTo>
                            <a:pt x="27" y="9"/>
                            <a:pt x="13" y="17"/>
                            <a:pt x="0" y="23"/>
                          </a:cubicBezTo>
                          <a:lnTo>
                            <a:pt x="0" y="2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0" name="Freeform 323"/>
                    <p:cNvSpPr>
                      <a:spLocks/>
                    </p:cNvSpPr>
                    <p:nvPr/>
                  </p:nvSpPr>
                  <p:spPr bwMode="auto">
                    <a:xfrm>
                      <a:off x="698" y="2373"/>
                      <a:ext cx="17" cy="7"/>
                    </a:xfrm>
                    <a:custGeom>
                      <a:avLst/>
                      <a:gdLst>
                        <a:gd name="T0" fmla="*/ 0 w 7"/>
                        <a:gd name="T1" fmla="*/ 12 h 3"/>
                        <a:gd name="T2" fmla="*/ 41 w 7"/>
                        <a:gd name="T3" fmla="*/ 16 h 3"/>
                        <a:gd name="T4" fmla="*/ 41 w 7"/>
                        <a:gd name="T5" fmla="*/ 5 h 3"/>
                        <a:gd name="T6" fmla="*/ 5 w 7"/>
                        <a:gd name="T7" fmla="*/ 0 h 3"/>
                        <a:gd name="T8" fmla="*/ 0 w 7"/>
                        <a:gd name="T9" fmla="*/ 12 h 3"/>
                        <a:gd name="T10" fmla="*/ 0 60000 65536"/>
                        <a:gd name="T11" fmla="*/ 0 60000 65536"/>
                        <a:gd name="T12" fmla="*/ 0 60000 65536"/>
                        <a:gd name="T13" fmla="*/ 0 60000 65536"/>
                        <a:gd name="T14" fmla="*/ 0 60000 65536"/>
                        <a:gd name="T15" fmla="*/ 0 w 7"/>
                        <a:gd name="T16" fmla="*/ 0 h 3"/>
                        <a:gd name="T17" fmla="*/ 7 w 7"/>
                        <a:gd name="T18" fmla="*/ 3 h 3"/>
                      </a:gdLst>
                      <a:ahLst/>
                      <a:cxnLst>
                        <a:cxn ang="T10">
                          <a:pos x="T0" y="T1"/>
                        </a:cxn>
                        <a:cxn ang="T11">
                          <a:pos x="T2" y="T3"/>
                        </a:cxn>
                        <a:cxn ang="T12">
                          <a:pos x="T4" y="T5"/>
                        </a:cxn>
                        <a:cxn ang="T13">
                          <a:pos x="T6" y="T7"/>
                        </a:cxn>
                        <a:cxn ang="T14">
                          <a:pos x="T8" y="T9"/>
                        </a:cxn>
                      </a:cxnLst>
                      <a:rect l="T15" t="T16" r="T17" b="T18"/>
                      <a:pathLst>
                        <a:path w="7" h="3">
                          <a:moveTo>
                            <a:pt x="0" y="2"/>
                          </a:moveTo>
                          <a:cubicBezTo>
                            <a:pt x="3" y="2"/>
                            <a:pt x="5" y="3"/>
                            <a:pt x="7" y="3"/>
                          </a:cubicBezTo>
                          <a:cubicBezTo>
                            <a:pt x="7" y="1"/>
                            <a:pt x="7" y="1"/>
                            <a:pt x="7" y="1"/>
                          </a:cubicBezTo>
                          <a:cubicBezTo>
                            <a:pt x="5" y="1"/>
                            <a:pt x="3"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1" name="Freeform 324"/>
                    <p:cNvSpPr>
                      <a:spLocks/>
                    </p:cNvSpPr>
                    <p:nvPr/>
                  </p:nvSpPr>
                  <p:spPr bwMode="auto">
                    <a:xfrm>
                      <a:off x="743" y="2359"/>
                      <a:ext cx="59" cy="19"/>
                    </a:xfrm>
                    <a:custGeom>
                      <a:avLst/>
                      <a:gdLst>
                        <a:gd name="T0" fmla="*/ 139 w 25"/>
                        <a:gd name="T1" fmla="*/ 0 h 8"/>
                        <a:gd name="T2" fmla="*/ 0 w 25"/>
                        <a:gd name="T3" fmla="*/ 33 h 8"/>
                        <a:gd name="T4" fmla="*/ 0 w 25"/>
                        <a:gd name="T5" fmla="*/ 45 h 8"/>
                        <a:gd name="T6" fmla="*/ 139 w 25"/>
                        <a:gd name="T7" fmla="*/ 12 h 8"/>
                        <a:gd name="T8" fmla="*/ 139 w 25"/>
                        <a:gd name="T9" fmla="*/ 0 h 8"/>
                        <a:gd name="T10" fmla="*/ 0 60000 65536"/>
                        <a:gd name="T11" fmla="*/ 0 60000 65536"/>
                        <a:gd name="T12" fmla="*/ 0 60000 65536"/>
                        <a:gd name="T13" fmla="*/ 0 60000 65536"/>
                        <a:gd name="T14" fmla="*/ 0 60000 65536"/>
                        <a:gd name="T15" fmla="*/ 0 w 25"/>
                        <a:gd name="T16" fmla="*/ 0 h 8"/>
                        <a:gd name="T17" fmla="*/ 25 w 25"/>
                        <a:gd name="T18" fmla="*/ 8 h 8"/>
                      </a:gdLst>
                      <a:ahLst/>
                      <a:cxnLst>
                        <a:cxn ang="T10">
                          <a:pos x="T0" y="T1"/>
                        </a:cxn>
                        <a:cxn ang="T11">
                          <a:pos x="T2" y="T3"/>
                        </a:cxn>
                        <a:cxn ang="T12">
                          <a:pos x="T4" y="T5"/>
                        </a:cxn>
                        <a:cxn ang="T13">
                          <a:pos x="T6" y="T7"/>
                        </a:cxn>
                        <a:cxn ang="T14">
                          <a:pos x="T8" y="T9"/>
                        </a:cxn>
                      </a:cxnLst>
                      <a:rect l="T15" t="T16" r="T17" b="T18"/>
                      <a:pathLst>
                        <a:path w="25" h="8">
                          <a:moveTo>
                            <a:pt x="25" y="0"/>
                          </a:moveTo>
                          <a:cubicBezTo>
                            <a:pt x="16" y="3"/>
                            <a:pt x="8" y="5"/>
                            <a:pt x="0" y="6"/>
                          </a:cubicBezTo>
                          <a:cubicBezTo>
                            <a:pt x="0" y="8"/>
                            <a:pt x="0" y="8"/>
                            <a:pt x="0" y="8"/>
                          </a:cubicBezTo>
                          <a:cubicBezTo>
                            <a:pt x="8" y="7"/>
                            <a:pt x="17" y="5"/>
                            <a:pt x="25" y="2"/>
                          </a:cubicBezTo>
                          <a:lnTo>
                            <a:pt x="2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2" name="Freeform 325"/>
                    <p:cNvSpPr>
                      <a:spLocks/>
                    </p:cNvSpPr>
                    <p:nvPr/>
                  </p:nvSpPr>
                  <p:spPr bwMode="auto">
                    <a:xfrm>
                      <a:off x="797" y="2295"/>
                      <a:ext cx="17" cy="10"/>
                    </a:xfrm>
                    <a:custGeom>
                      <a:avLst/>
                      <a:gdLst>
                        <a:gd name="T0" fmla="*/ 5 w 7"/>
                        <a:gd name="T1" fmla="*/ 25 h 4"/>
                        <a:gd name="T2" fmla="*/ 41 w 7"/>
                        <a:gd name="T3" fmla="*/ 12 h 4"/>
                        <a:gd name="T4" fmla="*/ 36 w 7"/>
                        <a:gd name="T5" fmla="*/ 0 h 4"/>
                        <a:gd name="T6" fmla="*/ 0 w 7"/>
                        <a:gd name="T7" fmla="*/ 12 h 4"/>
                        <a:gd name="T8" fmla="*/ 5 w 7"/>
                        <a:gd name="T9" fmla="*/ 25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1" y="4"/>
                          </a:moveTo>
                          <a:cubicBezTo>
                            <a:pt x="3" y="4"/>
                            <a:pt x="5" y="3"/>
                            <a:pt x="7" y="2"/>
                          </a:cubicBezTo>
                          <a:cubicBezTo>
                            <a:pt x="6" y="0"/>
                            <a:pt x="6" y="0"/>
                            <a:pt x="6" y="0"/>
                          </a:cubicBezTo>
                          <a:cubicBezTo>
                            <a:pt x="4" y="1"/>
                            <a:pt x="2" y="2"/>
                            <a:pt x="0" y="2"/>
                          </a:cubicBezTo>
                          <a:lnTo>
                            <a:pt x="1"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3" name="Freeform 326"/>
                    <p:cNvSpPr>
                      <a:spLocks/>
                    </p:cNvSpPr>
                    <p:nvPr/>
                  </p:nvSpPr>
                  <p:spPr bwMode="auto">
                    <a:xfrm>
                      <a:off x="776" y="2300"/>
                      <a:ext cx="24" cy="12"/>
                    </a:xfrm>
                    <a:custGeom>
                      <a:avLst/>
                      <a:gdLst>
                        <a:gd name="T0" fmla="*/ 53 w 10"/>
                        <a:gd name="T1" fmla="*/ 0 h 5"/>
                        <a:gd name="T2" fmla="*/ 0 w 10"/>
                        <a:gd name="T3" fmla="*/ 17 h 5"/>
                        <a:gd name="T4" fmla="*/ 5 w 10"/>
                        <a:gd name="T5" fmla="*/ 29 h 5"/>
                        <a:gd name="T6" fmla="*/ 58 w 10"/>
                        <a:gd name="T7" fmla="*/ 12 h 5"/>
                        <a:gd name="T8" fmla="*/ 53 w 10"/>
                        <a:gd name="T9" fmla="*/ 0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9" y="0"/>
                          </a:moveTo>
                          <a:cubicBezTo>
                            <a:pt x="6" y="2"/>
                            <a:pt x="3" y="3"/>
                            <a:pt x="0" y="3"/>
                          </a:cubicBezTo>
                          <a:cubicBezTo>
                            <a:pt x="1" y="5"/>
                            <a:pt x="1" y="5"/>
                            <a:pt x="1" y="5"/>
                          </a:cubicBezTo>
                          <a:cubicBezTo>
                            <a:pt x="4" y="4"/>
                            <a:pt x="7" y="3"/>
                            <a:pt x="10" y="2"/>
                          </a:cubicBezTo>
                          <a:lnTo>
                            <a:pt x="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4" name="Freeform 327"/>
                    <p:cNvSpPr>
                      <a:spLocks/>
                    </p:cNvSpPr>
                    <p:nvPr/>
                  </p:nvSpPr>
                  <p:spPr bwMode="auto">
                    <a:xfrm>
                      <a:off x="885" y="2250"/>
                      <a:ext cx="5" cy="5"/>
                    </a:xfrm>
                    <a:custGeom>
                      <a:avLst/>
                      <a:gdLst>
                        <a:gd name="T0" fmla="*/ 7 w 2"/>
                        <a:gd name="T1" fmla="*/ 12 h 2"/>
                        <a:gd name="T2" fmla="*/ 7 w 2"/>
                        <a:gd name="T3" fmla="*/ 12 h 2"/>
                        <a:gd name="T4" fmla="*/ 12 w 2"/>
                        <a:gd name="T5" fmla="*/ 7 h 2"/>
                        <a:gd name="T6" fmla="*/ 7 w 2"/>
                        <a:gd name="T7" fmla="*/ 12 h 2"/>
                        <a:gd name="T8" fmla="*/ 7 w 2"/>
                        <a:gd name="T9" fmla="*/ 0 h 2"/>
                        <a:gd name="T10" fmla="*/ 7 w 2"/>
                        <a:gd name="T11" fmla="*/ 0 h 2"/>
                        <a:gd name="T12" fmla="*/ 0 w 2"/>
                        <a:gd name="T13" fmla="*/ 0 h 2"/>
                        <a:gd name="T14" fmla="*/ 7 w 2"/>
                        <a:gd name="T15" fmla="*/ 0 h 2"/>
                        <a:gd name="T16" fmla="*/ 7 w 2"/>
                        <a:gd name="T17" fmla="*/ 1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2"/>
                        <a:gd name="T29" fmla="*/ 2 w 2"/>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2">
                          <a:moveTo>
                            <a:pt x="1" y="2"/>
                          </a:moveTo>
                          <a:cubicBezTo>
                            <a:pt x="1" y="2"/>
                            <a:pt x="1" y="2"/>
                            <a:pt x="1" y="2"/>
                          </a:cubicBezTo>
                          <a:cubicBezTo>
                            <a:pt x="1" y="2"/>
                            <a:pt x="2" y="1"/>
                            <a:pt x="2" y="1"/>
                          </a:cubicBezTo>
                          <a:cubicBezTo>
                            <a:pt x="1" y="2"/>
                            <a:pt x="1" y="2"/>
                            <a:pt x="1" y="2"/>
                          </a:cubicBezTo>
                          <a:cubicBezTo>
                            <a:pt x="1" y="0"/>
                            <a:pt x="1" y="0"/>
                            <a:pt x="1" y="0"/>
                          </a:cubicBezTo>
                          <a:cubicBezTo>
                            <a:pt x="1" y="0"/>
                            <a:pt x="1" y="0"/>
                            <a:pt x="1" y="0"/>
                          </a:cubicBezTo>
                          <a:cubicBezTo>
                            <a:pt x="0" y="0"/>
                            <a:pt x="0" y="0"/>
                            <a:pt x="0" y="0"/>
                          </a:cubicBezTo>
                          <a:cubicBezTo>
                            <a:pt x="1" y="0"/>
                            <a:pt x="1" y="0"/>
                            <a:pt x="1"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5" name="Freeform 328"/>
                    <p:cNvSpPr>
                      <a:spLocks/>
                    </p:cNvSpPr>
                    <p:nvPr/>
                  </p:nvSpPr>
                  <p:spPr bwMode="auto">
                    <a:xfrm>
                      <a:off x="703" y="2314"/>
                      <a:ext cx="40" cy="7"/>
                    </a:xfrm>
                    <a:custGeom>
                      <a:avLst/>
                      <a:gdLst>
                        <a:gd name="T0" fmla="*/ 94 w 17"/>
                        <a:gd name="T1" fmla="*/ 0 h 3"/>
                        <a:gd name="T2" fmla="*/ 5 w 17"/>
                        <a:gd name="T3" fmla="*/ 0 h 3"/>
                        <a:gd name="T4" fmla="*/ 0 w 17"/>
                        <a:gd name="T5" fmla="*/ 12 h 3"/>
                        <a:gd name="T6" fmla="*/ 94 w 17"/>
                        <a:gd name="T7" fmla="*/ 12 h 3"/>
                        <a:gd name="T8" fmla="*/ 94 w 17"/>
                        <a:gd name="T9" fmla="*/ 0 h 3"/>
                        <a:gd name="T10" fmla="*/ 0 60000 65536"/>
                        <a:gd name="T11" fmla="*/ 0 60000 65536"/>
                        <a:gd name="T12" fmla="*/ 0 60000 65536"/>
                        <a:gd name="T13" fmla="*/ 0 60000 65536"/>
                        <a:gd name="T14" fmla="*/ 0 60000 65536"/>
                        <a:gd name="T15" fmla="*/ 0 w 17"/>
                        <a:gd name="T16" fmla="*/ 0 h 3"/>
                        <a:gd name="T17" fmla="*/ 17 w 17"/>
                        <a:gd name="T18" fmla="*/ 3 h 3"/>
                      </a:gdLst>
                      <a:ahLst/>
                      <a:cxnLst>
                        <a:cxn ang="T10">
                          <a:pos x="T0" y="T1"/>
                        </a:cxn>
                        <a:cxn ang="T11">
                          <a:pos x="T2" y="T3"/>
                        </a:cxn>
                        <a:cxn ang="T12">
                          <a:pos x="T4" y="T5"/>
                        </a:cxn>
                        <a:cxn ang="T13">
                          <a:pos x="T6" y="T7"/>
                        </a:cxn>
                        <a:cxn ang="T14">
                          <a:pos x="T8" y="T9"/>
                        </a:cxn>
                      </a:cxnLst>
                      <a:rect l="T15" t="T16" r="T17" b="T18"/>
                      <a:pathLst>
                        <a:path w="17" h="3">
                          <a:moveTo>
                            <a:pt x="17" y="0"/>
                          </a:moveTo>
                          <a:cubicBezTo>
                            <a:pt x="11" y="1"/>
                            <a:pt x="5" y="1"/>
                            <a:pt x="1" y="0"/>
                          </a:cubicBezTo>
                          <a:cubicBezTo>
                            <a:pt x="0" y="2"/>
                            <a:pt x="0" y="2"/>
                            <a:pt x="0" y="2"/>
                          </a:cubicBezTo>
                          <a:cubicBezTo>
                            <a:pt x="5" y="3"/>
                            <a:pt x="11" y="3"/>
                            <a:pt x="17" y="2"/>
                          </a:cubicBezTo>
                          <a:lnTo>
                            <a:pt x="1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6" name="Freeform 329"/>
                    <p:cNvSpPr>
                      <a:spLocks/>
                    </p:cNvSpPr>
                    <p:nvPr/>
                  </p:nvSpPr>
                  <p:spPr bwMode="auto">
                    <a:xfrm>
                      <a:off x="743" y="2307"/>
                      <a:ext cx="36" cy="12"/>
                    </a:xfrm>
                    <a:custGeom>
                      <a:avLst/>
                      <a:gdLst>
                        <a:gd name="T0" fmla="*/ 82 w 15"/>
                        <a:gd name="T1" fmla="*/ 0 h 5"/>
                        <a:gd name="T2" fmla="*/ 0 w 15"/>
                        <a:gd name="T3" fmla="*/ 17 h 5"/>
                        <a:gd name="T4" fmla="*/ 0 w 15"/>
                        <a:gd name="T5" fmla="*/ 29 h 5"/>
                        <a:gd name="T6" fmla="*/ 86 w 15"/>
                        <a:gd name="T7" fmla="*/ 12 h 5"/>
                        <a:gd name="T8" fmla="*/ 82 w 15"/>
                        <a:gd name="T9" fmla="*/ 0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14" y="0"/>
                          </a:moveTo>
                          <a:cubicBezTo>
                            <a:pt x="9" y="2"/>
                            <a:pt x="4" y="3"/>
                            <a:pt x="0" y="3"/>
                          </a:cubicBezTo>
                          <a:cubicBezTo>
                            <a:pt x="0" y="5"/>
                            <a:pt x="0" y="5"/>
                            <a:pt x="0" y="5"/>
                          </a:cubicBezTo>
                          <a:cubicBezTo>
                            <a:pt x="5" y="5"/>
                            <a:pt x="10" y="4"/>
                            <a:pt x="15" y="2"/>
                          </a:cubicBezTo>
                          <a:lnTo>
                            <a:pt x="1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7" name="Freeform 330"/>
                    <p:cNvSpPr>
                      <a:spLocks/>
                    </p:cNvSpPr>
                    <p:nvPr/>
                  </p:nvSpPr>
                  <p:spPr bwMode="auto">
                    <a:xfrm>
                      <a:off x="686" y="2307"/>
                      <a:ext cx="19" cy="12"/>
                    </a:xfrm>
                    <a:custGeom>
                      <a:avLst/>
                      <a:gdLst>
                        <a:gd name="T0" fmla="*/ 0 w 8"/>
                        <a:gd name="T1" fmla="*/ 12 h 5"/>
                        <a:gd name="T2" fmla="*/ 40 w 8"/>
                        <a:gd name="T3" fmla="*/ 29 h 5"/>
                        <a:gd name="T4" fmla="*/ 45 w 8"/>
                        <a:gd name="T5" fmla="*/ 17 h 5"/>
                        <a:gd name="T6" fmla="*/ 5 w 8"/>
                        <a:gd name="T7" fmla="*/ 0 h 5"/>
                        <a:gd name="T8" fmla="*/ 0 w 8"/>
                        <a:gd name="T9" fmla="*/ 12 h 5"/>
                        <a:gd name="T10" fmla="*/ 0 60000 65536"/>
                        <a:gd name="T11" fmla="*/ 0 60000 65536"/>
                        <a:gd name="T12" fmla="*/ 0 60000 65536"/>
                        <a:gd name="T13" fmla="*/ 0 60000 65536"/>
                        <a:gd name="T14" fmla="*/ 0 60000 65536"/>
                        <a:gd name="T15" fmla="*/ 0 w 8"/>
                        <a:gd name="T16" fmla="*/ 0 h 5"/>
                        <a:gd name="T17" fmla="*/ 8 w 8"/>
                        <a:gd name="T18" fmla="*/ 5 h 5"/>
                      </a:gdLst>
                      <a:ahLst/>
                      <a:cxnLst>
                        <a:cxn ang="T10">
                          <a:pos x="T0" y="T1"/>
                        </a:cxn>
                        <a:cxn ang="T11">
                          <a:pos x="T2" y="T3"/>
                        </a:cxn>
                        <a:cxn ang="T12">
                          <a:pos x="T4" y="T5"/>
                        </a:cxn>
                        <a:cxn ang="T13">
                          <a:pos x="T6" y="T7"/>
                        </a:cxn>
                        <a:cxn ang="T14">
                          <a:pos x="T8" y="T9"/>
                        </a:cxn>
                      </a:cxnLst>
                      <a:rect l="T15" t="T16" r="T17" b="T18"/>
                      <a:pathLst>
                        <a:path w="8" h="5">
                          <a:moveTo>
                            <a:pt x="0" y="2"/>
                          </a:moveTo>
                          <a:cubicBezTo>
                            <a:pt x="2" y="3"/>
                            <a:pt x="5" y="4"/>
                            <a:pt x="7" y="5"/>
                          </a:cubicBezTo>
                          <a:cubicBezTo>
                            <a:pt x="8" y="3"/>
                            <a:pt x="8" y="3"/>
                            <a:pt x="8" y="3"/>
                          </a:cubicBezTo>
                          <a:cubicBezTo>
                            <a:pt x="5" y="2"/>
                            <a:pt x="3" y="1"/>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8" name="Freeform 331"/>
                    <p:cNvSpPr>
                      <a:spLocks/>
                    </p:cNvSpPr>
                    <p:nvPr/>
                  </p:nvSpPr>
                  <p:spPr bwMode="auto">
                    <a:xfrm>
                      <a:off x="812" y="2250"/>
                      <a:ext cx="78" cy="50"/>
                    </a:xfrm>
                    <a:custGeom>
                      <a:avLst/>
                      <a:gdLst>
                        <a:gd name="T0" fmla="*/ 173 w 33"/>
                        <a:gd name="T1" fmla="*/ 0 h 21"/>
                        <a:gd name="T2" fmla="*/ 0 w 33"/>
                        <a:gd name="T3" fmla="*/ 107 h 21"/>
                        <a:gd name="T4" fmla="*/ 5 w 33"/>
                        <a:gd name="T5" fmla="*/ 119 h 21"/>
                        <a:gd name="T6" fmla="*/ 184 w 33"/>
                        <a:gd name="T7" fmla="*/ 12 h 21"/>
                        <a:gd name="T8" fmla="*/ 173 w 33"/>
                        <a:gd name="T9" fmla="*/ 0 h 21"/>
                        <a:gd name="T10" fmla="*/ 0 60000 65536"/>
                        <a:gd name="T11" fmla="*/ 0 60000 65536"/>
                        <a:gd name="T12" fmla="*/ 0 60000 65536"/>
                        <a:gd name="T13" fmla="*/ 0 60000 65536"/>
                        <a:gd name="T14" fmla="*/ 0 60000 65536"/>
                        <a:gd name="T15" fmla="*/ 0 w 33"/>
                        <a:gd name="T16" fmla="*/ 0 h 21"/>
                        <a:gd name="T17" fmla="*/ 33 w 33"/>
                        <a:gd name="T18" fmla="*/ 21 h 21"/>
                      </a:gdLst>
                      <a:ahLst/>
                      <a:cxnLst>
                        <a:cxn ang="T10">
                          <a:pos x="T0" y="T1"/>
                        </a:cxn>
                        <a:cxn ang="T11">
                          <a:pos x="T2" y="T3"/>
                        </a:cxn>
                        <a:cxn ang="T12">
                          <a:pos x="T4" y="T5"/>
                        </a:cxn>
                        <a:cxn ang="T13">
                          <a:pos x="T6" y="T7"/>
                        </a:cxn>
                        <a:cxn ang="T14">
                          <a:pos x="T8" y="T9"/>
                        </a:cxn>
                      </a:cxnLst>
                      <a:rect l="T15" t="T16" r="T17" b="T18"/>
                      <a:pathLst>
                        <a:path w="33" h="21">
                          <a:moveTo>
                            <a:pt x="31" y="0"/>
                          </a:moveTo>
                          <a:cubicBezTo>
                            <a:pt x="22" y="7"/>
                            <a:pt x="11" y="14"/>
                            <a:pt x="0" y="19"/>
                          </a:cubicBezTo>
                          <a:cubicBezTo>
                            <a:pt x="1" y="21"/>
                            <a:pt x="1" y="21"/>
                            <a:pt x="1" y="21"/>
                          </a:cubicBezTo>
                          <a:cubicBezTo>
                            <a:pt x="12" y="16"/>
                            <a:pt x="23" y="9"/>
                            <a:pt x="33" y="2"/>
                          </a:cubicBezTo>
                          <a:lnTo>
                            <a:pt x="3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09" name="Freeform 332"/>
                    <p:cNvSpPr>
                      <a:spLocks/>
                    </p:cNvSpPr>
                    <p:nvPr/>
                  </p:nvSpPr>
                  <p:spPr bwMode="auto">
                    <a:xfrm>
                      <a:off x="738" y="2345"/>
                      <a:ext cx="7" cy="31"/>
                    </a:xfrm>
                    <a:custGeom>
                      <a:avLst/>
                      <a:gdLst>
                        <a:gd name="T0" fmla="*/ 0 w 3"/>
                        <a:gd name="T1" fmla="*/ 0 h 13"/>
                        <a:gd name="T2" fmla="*/ 5 w 3"/>
                        <a:gd name="T3" fmla="*/ 74 h 13"/>
                        <a:gd name="T4" fmla="*/ 16 w 3"/>
                        <a:gd name="T5" fmla="*/ 74 h 13"/>
                        <a:gd name="T6" fmla="*/ 12 w 3"/>
                        <a:gd name="T7" fmla="*/ 0 h 13"/>
                        <a:gd name="T8" fmla="*/ 0 w 3"/>
                        <a:gd name="T9" fmla="*/ 0 h 13"/>
                        <a:gd name="T10" fmla="*/ 0 60000 65536"/>
                        <a:gd name="T11" fmla="*/ 0 60000 65536"/>
                        <a:gd name="T12" fmla="*/ 0 60000 65536"/>
                        <a:gd name="T13" fmla="*/ 0 60000 65536"/>
                        <a:gd name="T14" fmla="*/ 0 60000 65536"/>
                        <a:gd name="T15" fmla="*/ 0 w 3"/>
                        <a:gd name="T16" fmla="*/ 0 h 13"/>
                        <a:gd name="T17" fmla="*/ 3 w 3"/>
                        <a:gd name="T18" fmla="*/ 13 h 13"/>
                      </a:gdLst>
                      <a:ahLst/>
                      <a:cxnLst>
                        <a:cxn ang="T10">
                          <a:pos x="T0" y="T1"/>
                        </a:cxn>
                        <a:cxn ang="T11">
                          <a:pos x="T2" y="T3"/>
                        </a:cxn>
                        <a:cxn ang="T12">
                          <a:pos x="T4" y="T5"/>
                        </a:cxn>
                        <a:cxn ang="T13">
                          <a:pos x="T6" y="T7"/>
                        </a:cxn>
                        <a:cxn ang="T14">
                          <a:pos x="T8" y="T9"/>
                        </a:cxn>
                      </a:cxnLst>
                      <a:rect l="T15" t="T16" r="T17" b="T18"/>
                      <a:pathLst>
                        <a:path w="3" h="13">
                          <a:moveTo>
                            <a:pt x="0" y="0"/>
                          </a:moveTo>
                          <a:cubicBezTo>
                            <a:pt x="0" y="4"/>
                            <a:pt x="1" y="9"/>
                            <a:pt x="1" y="13"/>
                          </a:cubicBezTo>
                          <a:cubicBezTo>
                            <a:pt x="3" y="13"/>
                            <a:pt x="3" y="13"/>
                            <a:pt x="3" y="13"/>
                          </a:cubicBezTo>
                          <a:cubicBezTo>
                            <a:pt x="3" y="9"/>
                            <a:pt x="2" y="4"/>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0" name="Freeform 333"/>
                    <p:cNvSpPr>
                      <a:spLocks/>
                    </p:cNvSpPr>
                    <p:nvPr/>
                  </p:nvSpPr>
                  <p:spPr bwMode="auto">
                    <a:xfrm>
                      <a:off x="738" y="2317"/>
                      <a:ext cx="7" cy="28"/>
                    </a:xfrm>
                    <a:custGeom>
                      <a:avLst/>
                      <a:gdLst>
                        <a:gd name="T0" fmla="*/ 5 w 3"/>
                        <a:gd name="T1" fmla="*/ 0 h 12"/>
                        <a:gd name="T2" fmla="*/ 0 w 3"/>
                        <a:gd name="T3" fmla="*/ 65 h 12"/>
                        <a:gd name="T4" fmla="*/ 12 w 3"/>
                        <a:gd name="T5" fmla="*/ 65 h 12"/>
                        <a:gd name="T6" fmla="*/ 16 w 3"/>
                        <a:gd name="T7" fmla="*/ 0 h 12"/>
                        <a:gd name="T8" fmla="*/ 5 w 3"/>
                        <a:gd name="T9" fmla="*/ 0 h 12"/>
                        <a:gd name="T10" fmla="*/ 0 60000 65536"/>
                        <a:gd name="T11" fmla="*/ 0 60000 65536"/>
                        <a:gd name="T12" fmla="*/ 0 60000 65536"/>
                        <a:gd name="T13" fmla="*/ 0 60000 65536"/>
                        <a:gd name="T14" fmla="*/ 0 60000 65536"/>
                        <a:gd name="T15" fmla="*/ 0 w 3"/>
                        <a:gd name="T16" fmla="*/ 0 h 12"/>
                        <a:gd name="T17" fmla="*/ 3 w 3"/>
                        <a:gd name="T18" fmla="*/ 12 h 12"/>
                      </a:gdLst>
                      <a:ahLst/>
                      <a:cxnLst>
                        <a:cxn ang="T10">
                          <a:pos x="T0" y="T1"/>
                        </a:cxn>
                        <a:cxn ang="T11">
                          <a:pos x="T2" y="T3"/>
                        </a:cxn>
                        <a:cxn ang="T12">
                          <a:pos x="T4" y="T5"/>
                        </a:cxn>
                        <a:cxn ang="T13">
                          <a:pos x="T6" y="T7"/>
                        </a:cxn>
                        <a:cxn ang="T14">
                          <a:pos x="T8" y="T9"/>
                        </a:cxn>
                      </a:cxnLst>
                      <a:rect l="T15" t="T16" r="T17" b="T18"/>
                      <a:pathLst>
                        <a:path w="3" h="12">
                          <a:moveTo>
                            <a:pt x="1" y="0"/>
                          </a:moveTo>
                          <a:cubicBezTo>
                            <a:pt x="0" y="4"/>
                            <a:pt x="0" y="8"/>
                            <a:pt x="0" y="12"/>
                          </a:cubicBezTo>
                          <a:cubicBezTo>
                            <a:pt x="2" y="12"/>
                            <a:pt x="2" y="12"/>
                            <a:pt x="2" y="12"/>
                          </a:cubicBezTo>
                          <a:cubicBezTo>
                            <a:pt x="2" y="8"/>
                            <a:pt x="2" y="4"/>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1" name="Freeform 334"/>
                    <p:cNvSpPr>
                      <a:spLocks/>
                    </p:cNvSpPr>
                    <p:nvPr/>
                  </p:nvSpPr>
                  <p:spPr bwMode="auto">
                    <a:xfrm>
                      <a:off x="755" y="2210"/>
                      <a:ext cx="12" cy="22"/>
                    </a:xfrm>
                    <a:custGeom>
                      <a:avLst/>
                      <a:gdLst>
                        <a:gd name="T0" fmla="*/ 17 w 5"/>
                        <a:gd name="T1" fmla="*/ 0 h 9"/>
                        <a:gd name="T2" fmla="*/ 0 w 5"/>
                        <a:gd name="T3" fmla="*/ 54 h 9"/>
                        <a:gd name="T4" fmla="*/ 12 w 5"/>
                        <a:gd name="T5" fmla="*/ 54 h 9"/>
                        <a:gd name="T6" fmla="*/ 29 w 5"/>
                        <a:gd name="T7" fmla="*/ 5 h 9"/>
                        <a:gd name="T8" fmla="*/ 17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3" y="0"/>
                          </a:moveTo>
                          <a:cubicBezTo>
                            <a:pt x="2" y="3"/>
                            <a:pt x="1" y="6"/>
                            <a:pt x="0" y="9"/>
                          </a:cubicBezTo>
                          <a:cubicBezTo>
                            <a:pt x="2" y="9"/>
                            <a:pt x="2" y="9"/>
                            <a:pt x="2" y="9"/>
                          </a:cubicBezTo>
                          <a:cubicBezTo>
                            <a:pt x="3" y="6"/>
                            <a:pt x="4" y="3"/>
                            <a:pt x="5" y="1"/>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2" name="Freeform 335"/>
                    <p:cNvSpPr>
                      <a:spLocks/>
                    </p:cNvSpPr>
                    <p:nvPr/>
                  </p:nvSpPr>
                  <p:spPr bwMode="auto">
                    <a:xfrm>
                      <a:off x="745" y="2232"/>
                      <a:ext cx="15" cy="40"/>
                    </a:xfrm>
                    <a:custGeom>
                      <a:avLst/>
                      <a:gdLst>
                        <a:gd name="T0" fmla="*/ 25 w 6"/>
                        <a:gd name="T1" fmla="*/ 0 h 17"/>
                        <a:gd name="T2" fmla="*/ 0 w 6"/>
                        <a:gd name="T3" fmla="*/ 94 h 17"/>
                        <a:gd name="T4" fmla="*/ 13 w 6"/>
                        <a:gd name="T5" fmla="*/ 94 h 17"/>
                        <a:gd name="T6" fmla="*/ 37 w 6"/>
                        <a:gd name="T7" fmla="*/ 0 h 17"/>
                        <a:gd name="T8" fmla="*/ 25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4" y="0"/>
                          </a:moveTo>
                          <a:cubicBezTo>
                            <a:pt x="3" y="5"/>
                            <a:pt x="1" y="11"/>
                            <a:pt x="0" y="17"/>
                          </a:cubicBezTo>
                          <a:cubicBezTo>
                            <a:pt x="2" y="17"/>
                            <a:pt x="2" y="17"/>
                            <a:pt x="2" y="17"/>
                          </a:cubicBezTo>
                          <a:cubicBezTo>
                            <a:pt x="3" y="11"/>
                            <a:pt x="4" y="6"/>
                            <a:pt x="6" y="0"/>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3" name="Freeform 336"/>
                    <p:cNvSpPr>
                      <a:spLocks/>
                    </p:cNvSpPr>
                    <p:nvPr/>
                  </p:nvSpPr>
                  <p:spPr bwMode="auto">
                    <a:xfrm>
                      <a:off x="741" y="2272"/>
                      <a:ext cx="9" cy="45"/>
                    </a:xfrm>
                    <a:custGeom>
                      <a:avLst/>
                      <a:gdLst>
                        <a:gd name="T0" fmla="*/ 11 w 4"/>
                        <a:gd name="T1" fmla="*/ 107 h 19"/>
                        <a:gd name="T2" fmla="*/ 20 w 4"/>
                        <a:gd name="T3" fmla="*/ 0 h 19"/>
                        <a:gd name="T4" fmla="*/ 11 w 4"/>
                        <a:gd name="T5" fmla="*/ 0 h 19"/>
                        <a:gd name="T6" fmla="*/ 0 w 4"/>
                        <a:gd name="T7" fmla="*/ 107 h 19"/>
                        <a:gd name="T8" fmla="*/ 11 w 4"/>
                        <a:gd name="T9" fmla="*/ 107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2" y="19"/>
                          </a:moveTo>
                          <a:cubicBezTo>
                            <a:pt x="2" y="13"/>
                            <a:pt x="3" y="6"/>
                            <a:pt x="4" y="0"/>
                          </a:cubicBezTo>
                          <a:cubicBezTo>
                            <a:pt x="2" y="0"/>
                            <a:pt x="2" y="0"/>
                            <a:pt x="2" y="0"/>
                          </a:cubicBezTo>
                          <a:cubicBezTo>
                            <a:pt x="1" y="6"/>
                            <a:pt x="0" y="13"/>
                            <a:pt x="0" y="19"/>
                          </a:cubicBezTo>
                          <a:lnTo>
                            <a:pt x="2" y="1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4" name="Freeform 337"/>
                    <p:cNvSpPr>
                      <a:spLocks/>
                    </p:cNvSpPr>
                    <p:nvPr/>
                  </p:nvSpPr>
                  <p:spPr bwMode="auto">
                    <a:xfrm>
                      <a:off x="788" y="2203"/>
                      <a:ext cx="9" cy="31"/>
                    </a:xfrm>
                    <a:custGeom>
                      <a:avLst/>
                      <a:gdLst>
                        <a:gd name="T0" fmla="*/ 20 w 4"/>
                        <a:gd name="T1" fmla="*/ 74 h 13"/>
                        <a:gd name="T2" fmla="*/ 11 w 4"/>
                        <a:gd name="T3" fmla="*/ 0 h 13"/>
                        <a:gd name="T4" fmla="*/ 0 w 4"/>
                        <a:gd name="T5" fmla="*/ 0 h 13"/>
                        <a:gd name="T6" fmla="*/ 11 w 4"/>
                        <a:gd name="T7" fmla="*/ 74 h 13"/>
                        <a:gd name="T8" fmla="*/ 20 w 4"/>
                        <a:gd name="T9" fmla="*/ 74 h 13"/>
                        <a:gd name="T10" fmla="*/ 0 60000 65536"/>
                        <a:gd name="T11" fmla="*/ 0 60000 65536"/>
                        <a:gd name="T12" fmla="*/ 0 60000 65536"/>
                        <a:gd name="T13" fmla="*/ 0 60000 65536"/>
                        <a:gd name="T14" fmla="*/ 0 60000 65536"/>
                        <a:gd name="T15" fmla="*/ 0 w 4"/>
                        <a:gd name="T16" fmla="*/ 0 h 13"/>
                        <a:gd name="T17" fmla="*/ 4 w 4"/>
                        <a:gd name="T18" fmla="*/ 13 h 13"/>
                      </a:gdLst>
                      <a:ahLst/>
                      <a:cxnLst>
                        <a:cxn ang="T10">
                          <a:pos x="T0" y="T1"/>
                        </a:cxn>
                        <a:cxn ang="T11">
                          <a:pos x="T2" y="T3"/>
                        </a:cxn>
                        <a:cxn ang="T12">
                          <a:pos x="T4" y="T5"/>
                        </a:cxn>
                        <a:cxn ang="T13">
                          <a:pos x="T6" y="T7"/>
                        </a:cxn>
                        <a:cxn ang="T14">
                          <a:pos x="T8" y="T9"/>
                        </a:cxn>
                      </a:cxnLst>
                      <a:rect l="T15" t="T16" r="T17" b="T18"/>
                      <a:pathLst>
                        <a:path w="4" h="13">
                          <a:moveTo>
                            <a:pt x="4" y="13"/>
                          </a:moveTo>
                          <a:cubicBezTo>
                            <a:pt x="3" y="8"/>
                            <a:pt x="3" y="4"/>
                            <a:pt x="2" y="0"/>
                          </a:cubicBezTo>
                          <a:cubicBezTo>
                            <a:pt x="0" y="0"/>
                            <a:pt x="0" y="0"/>
                            <a:pt x="0" y="0"/>
                          </a:cubicBezTo>
                          <a:cubicBezTo>
                            <a:pt x="1" y="4"/>
                            <a:pt x="1" y="8"/>
                            <a:pt x="2" y="13"/>
                          </a:cubicBezTo>
                          <a:lnTo>
                            <a:pt x="4" y="1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5" name="Freeform 338"/>
                    <p:cNvSpPr>
                      <a:spLocks/>
                    </p:cNvSpPr>
                    <p:nvPr/>
                  </p:nvSpPr>
                  <p:spPr bwMode="auto">
                    <a:xfrm>
                      <a:off x="831" y="2350"/>
                      <a:ext cx="4" cy="2"/>
                    </a:xfrm>
                    <a:custGeom>
                      <a:avLst/>
                      <a:gdLst>
                        <a:gd name="T0" fmla="*/ 0 w 2"/>
                        <a:gd name="T1" fmla="*/ 0 h 1"/>
                        <a:gd name="T2" fmla="*/ 0 w 2"/>
                        <a:gd name="T3" fmla="*/ 4 h 1"/>
                        <a:gd name="T4" fmla="*/ 0 w 2"/>
                        <a:gd name="T5" fmla="*/ 4 h 1"/>
                        <a:gd name="T6" fmla="*/ 8 w 2"/>
                        <a:gd name="T7" fmla="*/ 0 h 1"/>
                        <a:gd name="T8" fmla="*/ 8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cubicBezTo>
                            <a:pt x="0" y="1"/>
                            <a:pt x="0" y="1"/>
                            <a:pt x="0" y="1"/>
                          </a:cubicBezTo>
                          <a:cubicBezTo>
                            <a:pt x="0" y="1"/>
                            <a:pt x="0" y="1"/>
                            <a:pt x="0" y="1"/>
                          </a:cubicBezTo>
                          <a:cubicBezTo>
                            <a:pt x="2" y="0"/>
                            <a:pt x="2" y="0"/>
                            <a:pt x="2" y="0"/>
                          </a:cubicBezTo>
                          <a:cubicBezTo>
                            <a:pt x="2" y="0"/>
                            <a:pt x="2" y="0"/>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6" name="Freeform 339"/>
                    <p:cNvSpPr>
                      <a:spLocks/>
                    </p:cNvSpPr>
                    <p:nvPr/>
                  </p:nvSpPr>
                  <p:spPr bwMode="auto">
                    <a:xfrm>
                      <a:off x="793" y="2234"/>
                      <a:ext cx="19" cy="52"/>
                    </a:xfrm>
                    <a:custGeom>
                      <a:avLst/>
                      <a:gdLst>
                        <a:gd name="T0" fmla="*/ 0 w 8"/>
                        <a:gd name="T1" fmla="*/ 0 h 22"/>
                        <a:gd name="T2" fmla="*/ 33 w 8"/>
                        <a:gd name="T3" fmla="*/ 123 h 22"/>
                        <a:gd name="T4" fmla="*/ 45 w 8"/>
                        <a:gd name="T5" fmla="*/ 118 h 22"/>
                        <a:gd name="T6" fmla="*/ 12 w 8"/>
                        <a:gd name="T7" fmla="*/ 0 h 22"/>
                        <a:gd name="T8" fmla="*/ 0 w 8"/>
                        <a:gd name="T9" fmla="*/ 0 h 22"/>
                        <a:gd name="T10" fmla="*/ 0 60000 65536"/>
                        <a:gd name="T11" fmla="*/ 0 60000 65536"/>
                        <a:gd name="T12" fmla="*/ 0 60000 65536"/>
                        <a:gd name="T13" fmla="*/ 0 60000 65536"/>
                        <a:gd name="T14" fmla="*/ 0 60000 65536"/>
                        <a:gd name="T15" fmla="*/ 0 w 8"/>
                        <a:gd name="T16" fmla="*/ 0 h 22"/>
                        <a:gd name="T17" fmla="*/ 8 w 8"/>
                        <a:gd name="T18" fmla="*/ 22 h 22"/>
                      </a:gdLst>
                      <a:ahLst/>
                      <a:cxnLst>
                        <a:cxn ang="T10">
                          <a:pos x="T0" y="T1"/>
                        </a:cxn>
                        <a:cxn ang="T11">
                          <a:pos x="T2" y="T3"/>
                        </a:cxn>
                        <a:cxn ang="T12">
                          <a:pos x="T4" y="T5"/>
                        </a:cxn>
                        <a:cxn ang="T13">
                          <a:pos x="T6" y="T7"/>
                        </a:cxn>
                        <a:cxn ang="T14">
                          <a:pos x="T8" y="T9"/>
                        </a:cxn>
                      </a:cxnLst>
                      <a:rect l="T15" t="T16" r="T17" b="T18"/>
                      <a:pathLst>
                        <a:path w="8" h="22">
                          <a:moveTo>
                            <a:pt x="0" y="0"/>
                          </a:moveTo>
                          <a:cubicBezTo>
                            <a:pt x="2" y="7"/>
                            <a:pt x="4" y="14"/>
                            <a:pt x="6" y="22"/>
                          </a:cubicBezTo>
                          <a:cubicBezTo>
                            <a:pt x="8" y="21"/>
                            <a:pt x="8" y="21"/>
                            <a:pt x="8" y="21"/>
                          </a:cubicBezTo>
                          <a:cubicBezTo>
                            <a:pt x="6" y="14"/>
                            <a:pt x="4" y="6"/>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7" name="Freeform 340"/>
                    <p:cNvSpPr>
                      <a:spLocks/>
                    </p:cNvSpPr>
                    <p:nvPr/>
                  </p:nvSpPr>
                  <p:spPr bwMode="auto">
                    <a:xfrm>
                      <a:off x="812" y="2295"/>
                      <a:ext cx="19" cy="45"/>
                    </a:xfrm>
                    <a:custGeom>
                      <a:avLst/>
                      <a:gdLst>
                        <a:gd name="T0" fmla="*/ 0 w 8"/>
                        <a:gd name="T1" fmla="*/ 5 h 19"/>
                        <a:gd name="T2" fmla="*/ 33 w 8"/>
                        <a:gd name="T3" fmla="*/ 107 h 19"/>
                        <a:gd name="T4" fmla="*/ 45 w 8"/>
                        <a:gd name="T5" fmla="*/ 107 h 19"/>
                        <a:gd name="T6" fmla="*/ 12 w 8"/>
                        <a:gd name="T7" fmla="*/ 0 h 19"/>
                        <a:gd name="T8" fmla="*/ 0 w 8"/>
                        <a:gd name="T9" fmla="*/ 5 h 19"/>
                        <a:gd name="T10" fmla="*/ 0 60000 65536"/>
                        <a:gd name="T11" fmla="*/ 0 60000 65536"/>
                        <a:gd name="T12" fmla="*/ 0 60000 65536"/>
                        <a:gd name="T13" fmla="*/ 0 60000 65536"/>
                        <a:gd name="T14" fmla="*/ 0 60000 65536"/>
                        <a:gd name="T15" fmla="*/ 0 w 8"/>
                        <a:gd name="T16" fmla="*/ 0 h 19"/>
                        <a:gd name="T17" fmla="*/ 8 w 8"/>
                        <a:gd name="T18" fmla="*/ 19 h 19"/>
                      </a:gdLst>
                      <a:ahLst/>
                      <a:cxnLst>
                        <a:cxn ang="T10">
                          <a:pos x="T0" y="T1"/>
                        </a:cxn>
                        <a:cxn ang="T11">
                          <a:pos x="T2" y="T3"/>
                        </a:cxn>
                        <a:cxn ang="T12">
                          <a:pos x="T4" y="T5"/>
                        </a:cxn>
                        <a:cxn ang="T13">
                          <a:pos x="T6" y="T7"/>
                        </a:cxn>
                        <a:cxn ang="T14">
                          <a:pos x="T8" y="T9"/>
                        </a:cxn>
                      </a:cxnLst>
                      <a:rect l="T15" t="T16" r="T17" b="T18"/>
                      <a:pathLst>
                        <a:path w="8" h="19">
                          <a:moveTo>
                            <a:pt x="0" y="1"/>
                          </a:moveTo>
                          <a:cubicBezTo>
                            <a:pt x="2" y="7"/>
                            <a:pt x="4" y="13"/>
                            <a:pt x="6" y="19"/>
                          </a:cubicBezTo>
                          <a:cubicBezTo>
                            <a:pt x="8" y="19"/>
                            <a:pt x="8" y="19"/>
                            <a:pt x="8" y="19"/>
                          </a:cubicBezTo>
                          <a:cubicBezTo>
                            <a:pt x="6" y="13"/>
                            <a:pt x="4" y="6"/>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8" name="Freeform 341"/>
                    <p:cNvSpPr>
                      <a:spLocks/>
                    </p:cNvSpPr>
                    <p:nvPr/>
                  </p:nvSpPr>
                  <p:spPr bwMode="auto">
                    <a:xfrm>
                      <a:off x="807" y="2284"/>
                      <a:ext cx="9" cy="14"/>
                    </a:xfrm>
                    <a:custGeom>
                      <a:avLst/>
                      <a:gdLst>
                        <a:gd name="T0" fmla="*/ 9 w 9"/>
                        <a:gd name="T1" fmla="*/ 11 h 14"/>
                        <a:gd name="T2" fmla="*/ 5 w 9"/>
                        <a:gd name="T3" fmla="*/ 0 h 14"/>
                        <a:gd name="T4" fmla="*/ 0 w 9"/>
                        <a:gd name="T5" fmla="*/ 2 h 14"/>
                        <a:gd name="T6" fmla="*/ 5 w 9"/>
                        <a:gd name="T7" fmla="*/ 14 h 14"/>
                        <a:gd name="T8" fmla="*/ 9 w 9"/>
                        <a:gd name="T9" fmla="*/ 11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11"/>
                          </a:moveTo>
                          <a:lnTo>
                            <a:pt x="5" y="0"/>
                          </a:lnTo>
                          <a:lnTo>
                            <a:pt x="0" y="2"/>
                          </a:lnTo>
                          <a:lnTo>
                            <a:pt x="5" y="14"/>
                          </a:lnTo>
                          <a:lnTo>
                            <a:pt x="9"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19" name="Freeform 342"/>
                    <p:cNvSpPr>
                      <a:spLocks/>
                    </p:cNvSpPr>
                    <p:nvPr/>
                  </p:nvSpPr>
                  <p:spPr bwMode="auto">
                    <a:xfrm>
                      <a:off x="826" y="2340"/>
                      <a:ext cx="9" cy="12"/>
                    </a:xfrm>
                    <a:custGeom>
                      <a:avLst/>
                      <a:gdLst>
                        <a:gd name="T0" fmla="*/ 9 w 9"/>
                        <a:gd name="T1" fmla="*/ 10 h 12"/>
                        <a:gd name="T2" fmla="*/ 5 w 9"/>
                        <a:gd name="T3" fmla="*/ 0 h 12"/>
                        <a:gd name="T4" fmla="*/ 0 w 9"/>
                        <a:gd name="T5" fmla="*/ 0 h 12"/>
                        <a:gd name="T6" fmla="*/ 5 w 9"/>
                        <a:gd name="T7" fmla="*/ 12 h 12"/>
                        <a:gd name="T8" fmla="*/ 9 w 9"/>
                        <a:gd name="T9" fmla="*/ 1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9" y="10"/>
                          </a:moveTo>
                          <a:lnTo>
                            <a:pt x="5" y="0"/>
                          </a:lnTo>
                          <a:lnTo>
                            <a:pt x="0" y="0"/>
                          </a:lnTo>
                          <a:lnTo>
                            <a:pt x="5" y="12"/>
                          </a:lnTo>
                          <a:lnTo>
                            <a:pt x="9"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0" name="Freeform 343"/>
                    <p:cNvSpPr>
                      <a:spLocks/>
                    </p:cNvSpPr>
                    <p:nvPr/>
                  </p:nvSpPr>
                  <p:spPr bwMode="auto">
                    <a:xfrm>
                      <a:off x="816" y="2161"/>
                      <a:ext cx="26" cy="28"/>
                    </a:xfrm>
                    <a:custGeom>
                      <a:avLst/>
                      <a:gdLst>
                        <a:gd name="T0" fmla="*/ 50 w 11"/>
                        <a:gd name="T1" fmla="*/ 0 h 12"/>
                        <a:gd name="T2" fmla="*/ 0 w 11"/>
                        <a:gd name="T3" fmla="*/ 61 h 12"/>
                        <a:gd name="T4" fmla="*/ 5 w 11"/>
                        <a:gd name="T5" fmla="*/ 65 h 12"/>
                        <a:gd name="T6" fmla="*/ 61 w 11"/>
                        <a:gd name="T7" fmla="*/ 0 h 12"/>
                        <a:gd name="T8" fmla="*/ 50 w 11"/>
                        <a:gd name="T9" fmla="*/ 0 h 12"/>
                        <a:gd name="T10" fmla="*/ 0 60000 65536"/>
                        <a:gd name="T11" fmla="*/ 0 60000 65536"/>
                        <a:gd name="T12" fmla="*/ 0 60000 65536"/>
                        <a:gd name="T13" fmla="*/ 0 60000 65536"/>
                        <a:gd name="T14" fmla="*/ 0 60000 65536"/>
                        <a:gd name="T15" fmla="*/ 0 w 11"/>
                        <a:gd name="T16" fmla="*/ 0 h 12"/>
                        <a:gd name="T17" fmla="*/ 11 w 11"/>
                        <a:gd name="T18" fmla="*/ 12 h 12"/>
                      </a:gdLst>
                      <a:ahLst/>
                      <a:cxnLst>
                        <a:cxn ang="T10">
                          <a:pos x="T0" y="T1"/>
                        </a:cxn>
                        <a:cxn ang="T11">
                          <a:pos x="T2" y="T3"/>
                        </a:cxn>
                        <a:cxn ang="T12">
                          <a:pos x="T4" y="T5"/>
                        </a:cxn>
                        <a:cxn ang="T13">
                          <a:pos x="T6" y="T7"/>
                        </a:cxn>
                        <a:cxn ang="T14">
                          <a:pos x="T8" y="T9"/>
                        </a:cxn>
                      </a:cxnLst>
                      <a:rect l="T15" t="T16" r="T17" b="T18"/>
                      <a:pathLst>
                        <a:path w="11" h="12">
                          <a:moveTo>
                            <a:pt x="9" y="0"/>
                          </a:moveTo>
                          <a:cubicBezTo>
                            <a:pt x="7" y="3"/>
                            <a:pt x="4" y="7"/>
                            <a:pt x="0" y="11"/>
                          </a:cubicBezTo>
                          <a:cubicBezTo>
                            <a:pt x="1" y="12"/>
                            <a:pt x="1" y="12"/>
                            <a:pt x="1" y="12"/>
                          </a:cubicBezTo>
                          <a:cubicBezTo>
                            <a:pt x="5" y="8"/>
                            <a:pt x="9" y="4"/>
                            <a:pt x="11" y="0"/>
                          </a:cubicBezTo>
                          <a:lnTo>
                            <a:pt x="9"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1" name="Freeform 344"/>
                    <p:cNvSpPr>
                      <a:spLocks/>
                    </p:cNvSpPr>
                    <p:nvPr/>
                  </p:nvSpPr>
                  <p:spPr bwMode="auto">
                    <a:xfrm>
                      <a:off x="835" y="2135"/>
                      <a:ext cx="12" cy="26"/>
                    </a:xfrm>
                    <a:custGeom>
                      <a:avLst/>
                      <a:gdLst>
                        <a:gd name="T0" fmla="*/ 0 w 5"/>
                        <a:gd name="T1" fmla="*/ 12 h 11"/>
                        <a:gd name="T2" fmla="*/ 5 w 5"/>
                        <a:gd name="T3" fmla="*/ 61 h 11"/>
                        <a:gd name="T4" fmla="*/ 17 w 5"/>
                        <a:gd name="T5" fmla="*/ 61 h 11"/>
                        <a:gd name="T6" fmla="*/ 5 w 5"/>
                        <a:gd name="T7" fmla="*/ 0 h 11"/>
                        <a:gd name="T8" fmla="*/ 0 w 5"/>
                        <a:gd name="T9" fmla="*/ 12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2"/>
                          </a:moveTo>
                          <a:cubicBezTo>
                            <a:pt x="3" y="4"/>
                            <a:pt x="2" y="8"/>
                            <a:pt x="1" y="11"/>
                          </a:cubicBezTo>
                          <a:cubicBezTo>
                            <a:pt x="3" y="11"/>
                            <a:pt x="3" y="11"/>
                            <a:pt x="3" y="11"/>
                          </a:cubicBezTo>
                          <a:cubicBezTo>
                            <a:pt x="5" y="6"/>
                            <a:pt x="4" y="2"/>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2" name="Freeform 345"/>
                    <p:cNvSpPr>
                      <a:spLocks/>
                    </p:cNvSpPr>
                    <p:nvPr/>
                  </p:nvSpPr>
                  <p:spPr bwMode="auto">
                    <a:xfrm>
                      <a:off x="1012" y="2149"/>
                      <a:ext cx="8" cy="9"/>
                    </a:xfrm>
                    <a:custGeom>
                      <a:avLst/>
                      <a:gdLst>
                        <a:gd name="T0" fmla="*/ 21 w 3"/>
                        <a:gd name="T1" fmla="*/ 20 h 4"/>
                        <a:gd name="T2" fmla="*/ 13 w 3"/>
                        <a:gd name="T3" fmla="*/ 0 h 4"/>
                        <a:gd name="T4" fmla="*/ 0 w 3"/>
                        <a:gd name="T5" fmla="*/ 0 h 4"/>
                        <a:gd name="T6" fmla="*/ 8 w 3"/>
                        <a:gd name="T7" fmla="*/ 20 h 4"/>
                        <a:gd name="T8" fmla="*/ 21 w 3"/>
                        <a:gd name="T9" fmla="*/ 2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3" y="4"/>
                          </a:moveTo>
                          <a:cubicBezTo>
                            <a:pt x="3" y="3"/>
                            <a:pt x="3" y="1"/>
                            <a:pt x="2" y="0"/>
                          </a:cubicBezTo>
                          <a:cubicBezTo>
                            <a:pt x="0" y="0"/>
                            <a:pt x="0" y="0"/>
                            <a:pt x="0" y="0"/>
                          </a:cubicBezTo>
                          <a:cubicBezTo>
                            <a:pt x="1" y="2"/>
                            <a:pt x="1" y="3"/>
                            <a:pt x="1" y="4"/>
                          </a:cubicBezTo>
                          <a:lnTo>
                            <a:pt x="3"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3" name="Freeform 346"/>
                    <p:cNvSpPr>
                      <a:spLocks/>
                    </p:cNvSpPr>
                    <p:nvPr/>
                  </p:nvSpPr>
                  <p:spPr bwMode="auto">
                    <a:xfrm>
                      <a:off x="1012" y="2158"/>
                      <a:ext cx="8" cy="14"/>
                    </a:xfrm>
                    <a:custGeom>
                      <a:avLst/>
                      <a:gdLst>
                        <a:gd name="T0" fmla="*/ 8 w 3"/>
                        <a:gd name="T1" fmla="*/ 0 h 6"/>
                        <a:gd name="T2" fmla="*/ 0 w 3"/>
                        <a:gd name="T3" fmla="*/ 33 h 6"/>
                        <a:gd name="T4" fmla="*/ 13 w 3"/>
                        <a:gd name="T5" fmla="*/ 33 h 6"/>
                        <a:gd name="T6" fmla="*/ 21 w 3"/>
                        <a:gd name="T7" fmla="*/ 0 h 6"/>
                        <a:gd name="T8" fmla="*/ 8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4" name="Freeform 347"/>
                    <p:cNvSpPr>
                      <a:spLocks/>
                    </p:cNvSpPr>
                    <p:nvPr/>
                  </p:nvSpPr>
                  <p:spPr bwMode="auto">
                    <a:xfrm>
                      <a:off x="991" y="2113"/>
                      <a:ext cx="12" cy="10"/>
                    </a:xfrm>
                    <a:custGeom>
                      <a:avLst/>
                      <a:gdLst>
                        <a:gd name="T0" fmla="*/ 0 w 5"/>
                        <a:gd name="T1" fmla="*/ 7 h 4"/>
                        <a:gd name="T2" fmla="*/ 17 w 5"/>
                        <a:gd name="T3" fmla="*/ 25 h 4"/>
                        <a:gd name="T4" fmla="*/ 29 w 5"/>
                        <a:gd name="T5" fmla="*/ 17 h 4"/>
                        <a:gd name="T6" fmla="*/ 5 w 5"/>
                        <a:gd name="T7" fmla="*/ 0 h 4"/>
                        <a:gd name="T8" fmla="*/ 0 w 5"/>
                        <a:gd name="T9" fmla="*/ 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0" y="1"/>
                          </a:moveTo>
                          <a:cubicBezTo>
                            <a:pt x="1" y="2"/>
                            <a:pt x="2" y="3"/>
                            <a:pt x="3" y="4"/>
                          </a:cubicBezTo>
                          <a:cubicBezTo>
                            <a:pt x="5" y="3"/>
                            <a:pt x="5" y="3"/>
                            <a:pt x="5" y="3"/>
                          </a:cubicBezTo>
                          <a:cubicBezTo>
                            <a:pt x="3" y="2"/>
                            <a:pt x="2" y="1"/>
                            <a:pt x="1"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5" name="Freeform 348"/>
                    <p:cNvSpPr>
                      <a:spLocks/>
                    </p:cNvSpPr>
                    <p:nvPr/>
                  </p:nvSpPr>
                  <p:spPr bwMode="auto">
                    <a:xfrm>
                      <a:off x="923" y="2276"/>
                      <a:ext cx="21" cy="19"/>
                    </a:xfrm>
                    <a:custGeom>
                      <a:avLst/>
                      <a:gdLst>
                        <a:gd name="T0" fmla="*/ 44 w 9"/>
                        <a:gd name="T1" fmla="*/ 0 h 8"/>
                        <a:gd name="T2" fmla="*/ 0 w 9"/>
                        <a:gd name="T3" fmla="*/ 40 h 8"/>
                        <a:gd name="T4" fmla="*/ 12 w 9"/>
                        <a:gd name="T5" fmla="*/ 45 h 8"/>
                        <a:gd name="T6" fmla="*/ 49 w 9"/>
                        <a:gd name="T7" fmla="*/ 12 h 8"/>
                        <a:gd name="T8" fmla="*/ 44 w 9"/>
                        <a:gd name="T9" fmla="*/ 0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8" y="0"/>
                          </a:moveTo>
                          <a:cubicBezTo>
                            <a:pt x="6" y="3"/>
                            <a:pt x="3" y="5"/>
                            <a:pt x="0" y="7"/>
                          </a:cubicBezTo>
                          <a:cubicBezTo>
                            <a:pt x="2" y="8"/>
                            <a:pt x="2" y="8"/>
                            <a:pt x="2" y="8"/>
                          </a:cubicBezTo>
                          <a:cubicBezTo>
                            <a:pt x="4" y="6"/>
                            <a:pt x="7" y="4"/>
                            <a:pt x="9" y="2"/>
                          </a:cubicBezTo>
                          <a:lnTo>
                            <a:pt x="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6" name="Freeform 349"/>
                    <p:cNvSpPr>
                      <a:spLocks/>
                    </p:cNvSpPr>
                    <p:nvPr/>
                  </p:nvSpPr>
                  <p:spPr bwMode="auto">
                    <a:xfrm>
                      <a:off x="1005" y="2172"/>
                      <a:ext cx="12" cy="24"/>
                    </a:xfrm>
                    <a:custGeom>
                      <a:avLst/>
                      <a:gdLst>
                        <a:gd name="T0" fmla="*/ 17 w 5"/>
                        <a:gd name="T1" fmla="*/ 0 h 10"/>
                        <a:gd name="T2" fmla="*/ 0 w 5"/>
                        <a:gd name="T3" fmla="*/ 53 h 10"/>
                        <a:gd name="T4" fmla="*/ 12 w 5"/>
                        <a:gd name="T5" fmla="*/ 58 h 10"/>
                        <a:gd name="T6" fmla="*/ 29 w 5"/>
                        <a:gd name="T7" fmla="*/ 0 h 10"/>
                        <a:gd name="T8" fmla="*/ 17 w 5"/>
                        <a:gd name="T9" fmla="*/ 0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3" y="0"/>
                          </a:moveTo>
                          <a:cubicBezTo>
                            <a:pt x="3" y="3"/>
                            <a:pt x="2" y="6"/>
                            <a:pt x="0" y="9"/>
                          </a:cubicBezTo>
                          <a:cubicBezTo>
                            <a:pt x="2" y="10"/>
                            <a:pt x="2" y="10"/>
                            <a:pt x="2" y="10"/>
                          </a:cubicBezTo>
                          <a:cubicBezTo>
                            <a:pt x="4" y="6"/>
                            <a:pt x="4" y="3"/>
                            <a:pt x="5" y="0"/>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7" name="Freeform 350"/>
                    <p:cNvSpPr>
                      <a:spLocks/>
                    </p:cNvSpPr>
                    <p:nvPr/>
                  </p:nvSpPr>
                  <p:spPr bwMode="auto">
                    <a:xfrm>
                      <a:off x="998" y="2120"/>
                      <a:ext cx="19" cy="29"/>
                    </a:xfrm>
                    <a:custGeom>
                      <a:avLst/>
                      <a:gdLst>
                        <a:gd name="T0" fmla="*/ 45 w 8"/>
                        <a:gd name="T1" fmla="*/ 70 h 12"/>
                        <a:gd name="T2" fmla="*/ 12 w 8"/>
                        <a:gd name="T3" fmla="*/ 0 h 12"/>
                        <a:gd name="T4" fmla="*/ 0 w 8"/>
                        <a:gd name="T5" fmla="*/ 5 h 12"/>
                        <a:gd name="T6" fmla="*/ 33 w 8"/>
                        <a:gd name="T7" fmla="*/ 70 h 12"/>
                        <a:gd name="T8" fmla="*/ 45 w 8"/>
                        <a:gd name="T9" fmla="*/ 7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12"/>
                          </a:moveTo>
                          <a:cubicBezTo>
                            <a:pt x="8" y="7"/>
                            <a:pt x="5" y="3"/>
                            <a:pt x="2" y="0"/>
                          </a:cubicBezTo>
                          <a:cubicBezTo>
                            <a:pt x="0" y="1"/>
                            <a:pt x="0" y="1"/>
                            <a:pt x="0" y="1"/>
                          </a:cubicBezTo>
                          <a:cubicBezTo>
                            <a:pt x="4" y="4"/>
                            <a:pt x="6" y="8"/>
                            <a:pt x="6" y="12"/>
                          </a:cubicBezTo>
                          <a:lnTo>
                            <a:pt x="8"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8" name="Freeform 351"/>
                    <p:cNvSpPr>
                      <a:spLocks/>
                    </p:cNvSpPr>
                    <p:nvPr/>
                  </p:nvSpPr>
                  <p:spPr bwMode="auto">
                    <a:xfrm>
                      <a:off x="956" y="2222"/>
                      <a:ext cx="38" cy="45"/>
                    </a:xfrm>
                    <a:custGeom>
                      <a:avLst/>
                      <a:gdLst>
                        <a:gd name="T0" fmla="*/ 5 w 16"/>
                        <a:gd name="T1" fmla="*/ 107 h 19"/>
                        <a:gd name="T2" fmla="*/ 90 w 16"/>
                        <a:gd name="T3" fmla="*/ 5 h 19"/>
                        <a:gd name="T4" fmla="*/ 85 w 16"/>
                        <a:gd name="T5" fmla="*/ 0 h 19"/>
                        <a:gd name="T6" fmla="*/ 0 w 16"/>
                        <a:gd name="T7" fmla="*/ 102 h 19"/>
                        <a:gd name="T8" fmla="*/ 5 w 16"/>
                        <a:gd name="T9" fmla="*/ 107 h 19"/>
                        <a:gd name="T10" fmla="*/ 0 60000 65536"/>
                        <a:gd name="T11" fmla="*/ 0 60000 65536"/>
                        <a:gd name="T12" fmla="*/ 0 60000 65536"/>
                        <a:gd name="T13" fmla="*/ 0 60000 65536"/>
                        <a:gd name="T14" fmla="*/ 0 60000 65536"/>
                        <a:gd name="T15" fmla="*/ 0 w 16"/>
                        <a:gd name="T16" fmla="*/ 0 h 19"/>
                        <a:gd name="T17" fmla="*/ 16 w 16"/>
                        <a:gd name="T18" fmla="*/ 19 h 19"/>
                      </a:gdLst>
                      <a:ahLst/>
                      <a:cxnLst>
                        <a:cxn ang="T10">
                          <a:pos x="T0" y="T1"/>
                        </a:cxn>
                        <a:cxn ang="T11">
                          <a:pos x="T2" y="T3"/>
                        </a:cxn>
                        <a:cxn ang="T12">
                          <a:pos x="T4" y="T5"/>
                        </a:cxn>
                        <a:cxn ang="T13">
                          <a:pos x="T6" y="T7"/>
                        </a:cxn>
                        <a:cxn ang="T14">
                          <a:pos x="T8" y="T9"/>
                        </a:cxn>
                      </a:cxnLst>
                      <a:rect l="T15" t="T16" r="T17" b="T18"/>
                      <a:pathLst>
                        <a:path w="16" h="19">
                          <a:moveTo>
                            <a:pt x="1" y="19"/>
                          </a:moveTo>
                          <a:cubicBezTo>
                            <a:pt x="7" y="13"/>
                            <a:pt x="12" y="7"/>
                            <a:pt x="16" y="1"/>
                          </a:cubicBezTo>
                          <a:cubicBezTo>
                            <a:pt x="15" y="0"/>
                            <a:pt x="15" y="0"/>
                            <a:pt x="15" y="0"/>
                          </a:cubicBezTo>
                          <a:cubicBezTo>
                            <a:pt x="11" y="6"/>
                            <a:pt x="6" y="12"/>
                            <a:pt x="0" y="18"/>
                          </a:cubicBezTo>
                          <a:lnTo>
                            <a:pt x="1" y="1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29" name="Freeform 352"/>
                    <p:cNvSpPr>
                      <a:spLocks/>
                    </p:cNvSpPr>
                    <p:nvPr/>
                  </p:nvSpPr>
                  <p:spPr bwMode="auto">
                    <a:xfrm>
                      <a:off x="942" y="2265"/>
                      <a:ext cx="16" cy="16"/>
                    </a:xfrm>
                    <a:custGeom>
                      <a:avLst/>
                      <a:gdLst>
                        <a:gd name="T0" fmla="*/ 5 w 7"/>
                        <a:gd name="T1" fmla="*/ 37 h 7"/>
                        <a:gd name="T2" fmla="*/ 37 w 7"/>
                        <a:gd name="T3" fmla="*/ 5 h 7"/>
                        <a:gd name="T4" fmla="*/ 32 w 7"/>
                        <a:gd name="T5" fmla="*/ 0 h 7"/>
                        <a:gd name="T6" fmla="*/ 0 w 7"/>
                        <a:gd name="T7" fmla="*/ 25 h 7"/>
                        <a:gd name="T8" fmla="*/ 5 w 7"/>
                        <a:gd name="T9" fmla="*/ 37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1" y="7"/>
                          </a:moveTo>
                          <a:cubicBezTo>
                            <a:pt x="4" y="5"/>
                            <a:pt x="5" y="3"/>
                            <a:pt x="7" y="1"/>
                          </a:cubicBezTo>
                          <a:cubicBezTo>
                            <a:pt x="6" y="0"/>
                            <a:pt x="6" y="0"/>
                            <a:pt x="6" y="0"/>
                          </a:cubicBezTo>
                          <a:cubicBezTo>
                            <a:pt x="4" y="2"/>
                            <a:pt x="2" y="3"/>
                            <a:pt x="0" y="5"/>
                          </a:cubicBezTo>
                          <a:lnTo>
                            <a:pt x="1"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0" name="Freeform 353"/>
                    <p:cNvSpPr>
                      <a:spLocks/>
                    </p:cNvSpPr>
                    <p:nvPr/>
                  </p:nvSpPr>
                  <p:spPr bwMode="auto">
                    <a:xfrm>
                      <a:off x="991" y="2194"/>
                      <a:ext cx="19" cy="30"/>
                    </a:xfrm>
                    <a:custGeom>
                      <a:avLst/>
                      <a:gdLst>
                        <a:gd name="T0" fmla="*/ 33 w 8"/>
                        <a:gd name="T1" fmla="*/ 0 h 13"/>
                        <a:gd name="T2" fmla="*/ 0 w 8"/>
                        <a:gd name="T3" fmla="*/ 65 h 13"/>
                        <a:gd name="T4" fmla="*/ 5 w 8"/>
                        <a:gd name="T5" fmla="*/ 69 h 13"/>
                        <a:gd name="T6" fmla="*/ 45 w 8"/>
                        <a:gd name="T7" fmla="*/ 5 h 13"/>
                        <a:gd name="T8" fmla="*/ 33 w 8"/>
                        <a:gd name="T9" fmla="*/ 0 h 13"/>
                        <a:gd name="T10" fmla="*/ 0 60000 65536"/>
                        <a:gd name="T11" fmla="*/ 0 60000 65536"/>
                        <a:gd name="T12" fmla="*/ 0 60000 65536"/>
                        <a:gd name="T13" fmla="*/ 0 60000 65536"/>
                        <a:gd name="T14" fmla="*/ 0 60000 65536"/>
                        <a:gd name="T15" fmla="*/ 0 w 8"/>
                        <a:gd name="T16" fmla="*/ 0 h 13"/>
                        <a:gd name="T17" fmla="*/ 8 w 8"/>
                        <a:gd name="T18" fmla="*/ 13 h 13"/>
                      </a:gdLst>
                      <a:ahLst/>
                      <a:cxnLst>
                        <a:cxn ang="T10">
                          <a:pos x="T0" y="T1"/>
                        </a:cxn>
                        <a:cxn ang="T11">
                          <a:pos x="T2" y="T3"/>
                        </a:cxn>
                        <a:cxn ang="T12">
                          <a:pos x="T4" y="T5"/>
                        </a:cxn>
                        <a:cxn ang="T13">
                          <a:pos x="T6" y="T7"/>
                        </a:cxn>
                        <a:cxn ang="T14">
                          <a:pos x="T8" y="T9"/>
                        </a:cxn>
                      </a:cxnLst>
                      <a:rect l="T15" t="T16" r="T17" b="T18"/>
                      <a:pathLst>
                        <a:path w="8" h="13">
                          <a:moveTo>
                            <a:pt x="6" y="0"/>
                          </a:moveTo>
                          <a:cubicBezTo>
                            <a:pt x="5" y="4"/>
                            <a:pt x="2" y="8"/>
                            <a:pt x="0" y="12"/>
                          </a:cubicBezTo>
                          <a:cubicBezTo>
                            <a:pt x="1" y="13"/>
                            <a:pt x="1" y="13"/>
                            <a:pt x="1" y="13"/>
                          </a:cubicBezTo>
                          <a:cubicBezTo>
                            <a:pt x="4" y="9"/>
                            <a:pt x="6" y="5"/>
                            <a:pt x="8" y="1"/>
                          </a:cubicBezTo>
                          <a:lnTo>
                            <a:pt x="6"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1" name="Freeform 354"/>
                    <p:cNvSpPr>
                      <a:spLocks/>
                    </p:cNvSpPr>
                    <p:nvPr/>
                  </p:nvSpPr>
                  <p:spPr bwMode="auto">
                    <a:xfrm>
                      <a:off x="875" y="2241"/>
                      <a:ext cx="15" cy="12"/>
                    </a:xfrm>
                    <a:custGeom>
                      <a:avLst/>
                      <a:gdLst>
                        <a:gd name="T0" fmla="*/ 15 w 15"/>
                        <a:gd name="T1" fmla="*/ 9 h 12"/>
                        <a:gd name="T2" fmla="*/ 3 w 15"/>
                        <a:gd name="T3" fmla="*/ 0 h 12"/>
                        <a:gd name="T4" fmla="*/ 0 w 15"/>
                        <a:gd name="T5" fmla="*/ 2 h 12"/>
                        <a:gd name="T6" fmla="*/ 10 w 15"/>
                        <a:gd name="T7" fmla="*/ 12 h 12"/>
                        <a:gd name="T8" fmla="*/ 15 w 15"/>
                        <a:gd name="T9" fmla="*/ 9 h 12"/>
                        <a:gd name="T10" fmla="*/ 0 60000 65536"/>
                        <a:gd name="T11" fmla="*/ 0 60000 65536"/>
                        <a:gd name="T12" fmla="*/ 0 60000 65536"/>
                        <a:gd name="T13" fmla="*/ 0 60000 65536"/>
                        <a:gd name="T14" fmla="*/ 0 60000 65536"/>
                        <a:gd name="T15" fmla="*/ 0 w 15"/>
                        <a:gd name="T16" fmla="*/ 0 h 12"/>
                        <a:gd name="T17" fmla="*/ 15 w 15"/>
                        <a:gd name="T18" fmla="*/ 12 h 12"/>
                      </a:gdLst>
                      <a:ahLst/>
                      <a:cxnLst>
                        <a:cxn ang="T10">
                          <a:pos x="T0" y="T1"/>
                        </a:cxn>
                        <a:cxn ang="T11">
                          <a:pos x="T2" y="T3"/>
                        </a:cxn>
                        <a:cxn ang="T12">
                          <a:pos x="T4" y="T5"/>
                        </a:cxn>
                        <a:cxn ang="T13">
                          <a:pos x="T6" y="T7"/>
                        </a:cxn>
                        <a:cxn ang="T14">
                          <a:pos x="T8" y="T9"/>
                        </a:cxn>
                      </a:cxnLst>
                      <a:rect l="T15" t="T16" r="T17" b="T18"/>
                      <a:pathLst>
                        <a:path w="15" h="12">
                          <a:moveTo>
                            <a:pt x="15" y="9"/>
                          </a:moveTo>
                          <a:lnTo>
                            <a:pt x="3" y="0"/>
                          </a:lnTo>
                          <a:lnTo>
                            <a:pt x="0" y="2"/>
                          </a:lnTo>
                          <a:lnTo>
                            <a:pt x="10" y="12"/>
                          </a:lnTo>
                          <a:lnTo>
                            <a:pt x="15"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2" name="Freeform 355"/>
                    <p:cNvSpPr>
                      <a:spLocks/>
                    </p:cNvSpPr>
                    <p:nvPr/>
                  </p:nvSpPr>
                  <p:spPr bwMode="auto">
                    <a:xfrm>
                      <a:off x="838" y="2206"/>
                      <a:ext cx="40" cy="37"/>
                    </a:xfrm>
                    <a:custGeom>
                      <a:avLst/>
                      <a:gdLst>
                        <a:gd name="T0" fmla="*/ 94 w 17"/>
                        <a:gd name="T1" fmla="*/ 81 h 16"/>
                        <a:gd name="T2" fmla="*/ 5 w 17"/>
                        <a:gd name="T3" fmla="*/ 0 h 16"/>
                        <a:gd name="T4" fmla="*/ 0 w 17"/>
                        <a:gd name="T5" fmla="*/ 5 h 16"/>
                        <a:gd name="T6" fmla="*/ 89 w 17"/>
                        <a:gd name="T7" fmla="*/ 86 h 16"/>
                        <a:gd name="T8" fmla="*/ 94 w 17"/>
                        <a:gd name="T9" fmla="*/ 81 h 16"/>
                        <a:gd name="T10" fmla="*/ 0 60000 65536"/>
                        <a:gd name="T11" fmla="*/ 0 60000 65536"/>
                        <a:gd name="T12" fmla="*/ 0 60000 65536"/>
                        <a:gd name="T13" fmla="*/ 0 60000 65536"/>
                        <a:gd name="T14" fmla="*/ 0 60000 65536"/>
                        <a:gd name="T15" fmla="*/ 0 w 17"/>
                        <a:gd name="T16" fmla="*/ 0 h 16"/>
                        <a:gd name="T17" fmla="*/ 17 w 17"/>
                        <a:gd name="T18" fmla="*/ 16 h 16"/>
                      </a:gdLst>
                      <a:ahLst/>
                      <a:cxnLst>
                        <a:cxn ang="T10">
                          <a:pos x="T0" y="T1"/>
                        </a:cxn>
                        <a:cxn ang="T11">
                          <a:pos x="T2" y="T3"/>
                        </a:cxn>
                        <a:cxn ang="T12">
                          <a:pos x="T4" y="T5"/>
                        </a:cxn>
                        <a:cxn ang="T13">
                          <a:pos x="T6" y="T7"/>
                        </a:cxn>
                        <a:cxn ang="T14">
                          <a:pos x="T8" y="T9"/>
                        </a:cxn>
                      </a:cxnLst>
                      <a:rect l="T15" t="T16" r="T17" b="T18"/>
                      <a:pathLst>
                        <a:path w="17" h="16">
                          <a:moveTo>
                            <a:pt x="17" y="15"/>
                          </a:moveTo>
                          <a:cubicBezTo>
                            <a:pt x="12" y="9"/>
                            <a:pt x="7" y="4"/>
                            <a:pt x="1" y="0"/>
                          </a:cubicBezTo>
                          <a:cubicBezTo>
                            <a:pt x="0" y="1"/>
                            <a:pt x="0" y="1"/>
                            <a:pt x="0" y="1"/>
                          </a:cubicBezTo>
                          <a:cubicBezTo>
                            <a:pt x="5" y="5"/>
                            <a:pt x="10" y="11"/>
                            <a:pt x="16" y="16"/>
                          </a:cubicBezTo>
                          <a:lnTo>
                            <a:pt x="17" y="1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3" name="Freeform 356"/>
                    <p:cNvSpPr>
                      <a:spLocks/>
                    </p:cNvSpPr>
                    <p:nvPr/>
                  </p:nvSpPr>
                  <p:spPr bwMode="auto">
                    <a:xfrm>
                      <a:off x="885" y="2250"/>
                      <a:ext cx="33" cy="36"/>
                    </a:xfrm>
                    <a:custGeom>
                      <a:avLst/>
                      <a:gdLst>
                        <a:gd name="T0" fmla="*/ 0 w 14"/>
                        <a:gd name="T1" fmla="*/ 5 h 15"/>
                        <a:gd name="T2" fmla="*/ 73 w 14"/>
                        <a:gd name="T3" fmla="*/ 86 h 15"/>
                        <a:gd name="T4" fmla="*/ 78 w 14"/>
                        <a:gd name="T5" fmla="*/ 82 h 15"/>
                        <a:gd name="T6" fmla="*/ 12 w 14"/>
                        <a:gd name="T7" fmla="*/ 0 h 15"/>
                        <a:gd name="T8" fmla="*/ 0 w 14"/>
                        <a:gd name="T9" fmla="*/ 5 h 15"/>
                        <a:gd name="T10" fmla="*/ 0 60000 65536"/>
                        <a:gd name="T11" fmla="*/ 0 60000 65536"/>
                        <a:gd name="T12" fmla="*/ 0 60000 65536"/>
                        <a:gd name="T13" fmla="*/ 0 60000 65536"/>
                        <a:gd name="T14" fmla="*/ 0 60000 65536"/>
                        <a:gd name="T15" fmla="*/ 0 w 14"/>
                        <a:gd name="T16" fmla="*/ 0 h 15"/>
                        <a:gd name="T17" fmla="*/ 14 w 14"/>
                        <a:gd name="T18" fmla="*/ 15 h 15"/>
                      </a:gdLst>
                      <a:ahLst/>
                      <a:cxnLst>
                        <a:cxn ang="T10">
                          <a:pos x="T0" y="T1"/>
                        </a:cxn>
                        <a:cxn ang="T11">
                          <a:pos x="T2" y="T3"/>
                        </a:cxn>
                        <a:cxn ang="T12">
                          <a:pos x="T4" y="T5"/>
                        </a:cxn>
                        <a:cxn ang="T13">
                          <a:pos x="T6" y="T7"/>
                        </a:cxn>
                        <a:cxn ang="T14">
                          <a:pos x="T8" y="T9"/>
                        </a:cxn>
                      </a:cxnLst>
                      <a:rect l="T15" t="T16" r="T17" b="T18"/>
                      <a:pathLst>
                        <a:path w="14" h="15">
                          <a:moveTo>
                            <a:pt x="0" y="1"/>
                          </a:moveTo>
                          <a:cubicBezTo>
                            <a:pt x="4" y="6"/>
                            <a:pt x="9" y="11"/>
                            <a:pt x="13" y="15"/>
                          </a:cubicBezTo>
                          <a:cubicBezTo>
                            <a:pt x="14" y="14"/>
                            <a:pt x="14" y="14"/>
                            <a:pt x="14" y="14"/>
                          </a:cubicBezTo>
                          <a:cubicBezTo>
                            <a:pt x="10" y="9"/>
                            <a:pt x="6" y="5"/>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4" name="Freeform 357"/>
                    <p:cNvSpPr>
                      <a:spLocks/>
                    </p:cNvSpPr>
                    <p:nvPr/>
                  </p:nvSpPr>
                  <p:spPr bwMode="auto">
                    <a:xfrm>
                      <a:off x="816" y="2187"/>
                      <a:ext cx="24" cy="21"/>
                    </a:xfrm>
                    <a:custGeom>
                      <a:avLst/>
                      <a:gdLst>
                        <a:gd name="T0" fmla="*/ 58 w 10"/>
                        <a:gd name="T1" fmla="*/ 44 h 9"/>
                        <a:gd name="T2" fmla="*/ 5 w 10"/>
                        <a:gd name="T3" fmla="*/ 0 h 9"/>
                        <a:gd name="T4" fmla="*/ 0 w 10"/>
                        <a:gd name="T5" fmla="*/ 5 h 9"/>
                        <a:gd name="T6" fmla="*/ 53 w 10"/>
                        <a:gd name="T7" fmla="*/ 49 h 9"/>
                        <a:gd name="T8" fmla="*/ 58 w 10"/>
                        <a:gd name="T9" fmla="*/ 44 h 9"/>
                        <a:gd name="T10" fmla="*/ 0 60000 65536"/>
                        <a:gd name="T11" fmla="*/ 0 60000 65536"/>
                        <a:gd name="T12" fmla="*/ 0 60000 65536"/>
                        <a:gd name="T13" fmla="*/ 0 60000 65536"/>
                        <a:gd name="T14" fmla="*/ 0 60000 65536"/>
                        <a:gd name="T15" fmla="*/ 0 w 10"/>
                        <a:gd name="T16" fmla="*/ 0 h 9"/>
                        <a:gd name="T17" fmla="*/ 10 w 10"/>
                        <a:gd name="T18" fmla="*/ 9 h 9"/>
                      </a:gdLst>
                      <a:ahLst/>
                      <a:cxnLst>
                        <a:cxn ang="T10">
                          <a:pos x="T0" y="T1"/>
                        </a:cxn>
                        <a:cxn ang="T11">
                          <a:pos x="T2" y="T3"/>
                        </a:cxn>
                        <a:cxn ang="T12">
                          <a:pos x="T4" y="T5"/>
                        </a:cxn>
                        <a:cxn ang="T13">
                          <a:pos x="T6" y="T7"/>
                        </a:cxn>
                        <a:cxn ang="T14">
                          <a:pos x="T8" y="T9"/>
                        </a:cxn>
                      </a:cxnLst>
                      <a:rect l="T15" t="T16" r="T17" b="T18"/>
                      <a:pathLst>
                        <a:path w="10" h="9">
                          <a:moveTo>
                            <a:pt x="10" y="8"/>
                          </a:moveTo>
                          <a:cubicBezTo>
                            <a:pt x="7" y="5"/>
                            <a:pt x="4" y="2"/>
                            <a:pt x="1" y="0"/>
                          </a:cubicBezTo>
                          <a:cubicBezTo>
                            <a:pt x="0" y="1"/>
                            <a:pt x="0" y="1"/>
                            <a:pt x="0" y="1"/>
                          </a:cubicBezTo>
                          <a:cubicBezTo>
                            <a:pt x="3" y="3"/>
                            <a:pt x="6" y="6"/>
                            <a:pt x="9" y="9"/>
                          </a:cubicBezTo>
                          <a:lnTo>
                            <a:pt x="10" y="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5" name="Freeform 358"/>
                    <p:cNvSpPr>
                      <a:spLocks/>
                    </p:cNvSpPr>
                    <p:nvPr/>
                  </p:nvSpPr>
                  <p:spPr bwMode="auto">
                    <a:xfrm>
                      <a:off x="916" y="2284"/>
                      <a:ext cx="11" cy="11"/>
                    </a:xfrm>
                    <a:custGeom>
                      <a:avLst/>
                      <a:gdLst>
                        <a:gd name="T0" fmla="*/ 11 w 11"/>
                        <a:gd name="T1" fmla="*/ 9 h 11"/>
                        <a:gd name="T2" fmla="*/ 2 w 11"/>
                        <a:gd name="T3" fmla="*/ 0 h 11"/>
                        <a:gd name="T4" fmla="*/ 0 w 11"/>
                        <a:gd name="T5" fmla="*/ 2 h 11"/>
                        <a:gd name="T6" fmla="*/ 7 w 11"/>
                        <a:gd name="T7" fmla="*/ 11 h 11"/>
                        <a:gd name="T8" fmla="*/ 11 w 11"/>
                        <a:gd name="T9" fmla="*/ 9 h 11"/>
                        <a:gd name="T10" fmla="*/ 0 60000 65536"/>
                        <a:gd name="T11" fmla="*/ 0 60000 65536"/>
                        <a:gd name="T12" fmla="*/ 0 60000 65536"/>
                        <a:gd name="T13" fmla="*/ 0 60000 65536"/>
                        <a:gd name="T14" fmla="*/ 0 60000 65536"/>
                        <a:gd name="T15" fmla="*/ 0 w 11"/>
                        <a:gd name="T16" fmla="*/ 0 h 11"/>
                        <a:gd name="T17" fmla="*/ 11 w 11"/>
                        <a:gd name="T18" fmla="*/ 11 h 11"/>
                      </a:gdLst>
                      <a:ahLst/>
                      <a:cxnLst>
                        <a:cxn ang="T10">
                          <a:pos x="T0" y="T1"/>
                        </a:cxn>
                        <a:cxn ang="T11">
                          <a:pos x="T2" y="T3"/>
                        </a:cxn>
                        <a:cxn ang="T12">
                          <a:pos x="T4" y="T5"/>
                        </a:cxn>
                        <a:cxn ang="T13">
                          <a:pos x="T6" y="T7"/>
                        </a:cxn>
                        <a:cxn ang="T14">
                          <a:pos x="T8" y="T9"/>
                        </a:cxn>
                      </a:cxnLst>
                      <a:rect l="T15" t="T16" r="T17" b="T18"/>
                      <a:pathLst>
                        <a:path w="11" h="11">
                          <a:moveTo>
                            <a:pt x="11" y="9"/>
                          </a:moveTo>
                          <a:lnTo>
                            <a:pt x="2" y="0"/>
                          </a:lnTo>
                          <a:lnTo>
                            <a:pt x="0" y="2"/>
                          </a:lnTo>
                          <a:lnTo>
                            <a:pt x="7" y="11"/>
                          </a:lnTo>
                          <a:lnTo>
                            <a:pt x="11"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6" name="Freeform 359"/>
                    <p:cNvSpPr>
                      <a:spLocks/>
                    </p:cNvSpPr>
                    <p:nvPr/>
                  </p:nvSpPr>
                  <p:spPr bwMode="auto">
                    <a:xfrm>
                      <a:off x="885" y="2227"/>
                      <a:ext cx="31" cy="28"/>
                    </a:xfrm>
                    <a:custGeom>
                      <a:avLst/>
                      <a:gdLst>
                        <a:gd name="T0" fmla="*/ 12 w 13"/>
                        <a:gd name="T1" fmla="*/ 65 h 12"/>
                        <a:gd name="T2" fmla="*/ 74 w 13"/>
                        <a:gd name="T3" fmla="*/ 5 h 12"/>
                        <a:gd name="T4" fmla="*/ 69 w 13"/>
                        <a:gd name="T5" fmla="*/ 0 h 12"/>
                        <a:gd name="T6" fmla="*/ 0 w 13"/>
                        <a:gd name="T7" fmla="*/ 54 h 12"/>
                        <a:gd name="T8" fmla="*/ 12 w 13"/>
                        <a:gd name="T9" fmla="*/ 65 h 12"/>
                        <a:gd name="T10" fmla="*/ 0 60000 65536"/>
                        <a:gd name="T11" fmla="*/ 0 60000 65536"/>
                        <a:gd name="T12" fmla="*/ 0 60000 65536"/>
                        <a:gd name="T13" fmla="*/ 0 60000 65536"/>
                        <a:gd name="T14" fmla="*/ 0 60000 65536"/>
                        <a:gd name="T15" fmla="*/ 0 w 13"/>
                        <a:gd name="T16" fmla="*/ 0 h 12"/>
                        <a:gd name="T17" fmla="*/ 13 w 13"/>
                        <a:gd name="T18" fmla="*/ 12 h 12"/>
                      </a:gdLst>
                      <a:ahLst/>
                      <a:cxnLst>
                        <a:cxn ang="T10">
                          <a:pos x="T0" y="T1"/>
                        </a:cxn>
                        <a:cxn ang="T11">
                          <a:pos x="T2" y="T3"/>
                        </a:cxn>
                        <a:cxn ang="T12">
                          <a:pos x="T4" y="T5"/>
                        </a:cxn>
                        <a:cxn ang="T13">
                          <a:pos x="T6" y="T7"/>
                        </a:cxn>
                        <a:cxn ang="T14">
                          <a:pos x="T8" y="T9"/>
                        </a:cxn>
                      </a:cxnLst>
                      <a:rect l="T15" t="T16" r="T17" b="T18"/>
                      <a:pathLst>
                        <a:path w="13" h="12">
                          <a:moveTo>
                            <a:pt x="2" y="12"/>
                          </a:moveTo>
                          <a:cubicBezTo>
                            <a:pt x="6" y="8"/>
                            <a:pt x="10" y="5"/>
                            <a:pt x="13" y="1"/>
                          </a:cubicBezTo>
                          <a:cubicBezTo>
                            <a:pt x="12" y="0"/>
                            <a:pt x="12" y="0"/>
                            <a:pt x="12" y="0"/>
                          </a:cubicBezTo>
                          <a:cubicBezTo>
                            <a:pt x="8" y="3"/>
                            <a:pt x="4" y="7"/>
                            <a:pt x="0" y="10"/>
                          </a:cubicBezTo>
                          <a:lnTo>
                            <a:pt x="2"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7" name="Freeform 360"/>
                    <p:cNvSpPr>
                      <a:spLocks/>
                    </p:cNvSpPr>
                    <p:nvPr/>
                  </p:nvSpPr>
                  <p:spPr bwMode="auto">
                    <a:xfrm>
                      <a:off x="913" y="2220"/>
                      <a:ext cx="10" cy="9"/>
                    </a:xfrm>
                    <a:custGeom>
                      <a:avLst/>
                      <a:gdLst>
                        <a:gd name="T0" fmla="*/ 7 w 4"/>
                        <a:gd name="T1" fmla="*/ 20 h 4"/>
                        <a:gd name="T2" fmla="*/ 25 w 4"/>
                        <a:gd name="T3" fmla="*/ 5 h 4"/>
                        <a:gd name="T4" fmla="*/ 12 w 4"/>
                        <a:gd name="T5" fmla="*/ 0 h 4"/>
                        <a:gd name="T6" fmla="*/ 0 w 4"/>
                        <a:gd name="T7" fmla="*/ 16 h 4"/>
                        <a:gd name="T8" fmla="*/ 7 w 4"/>
                        <a:gd name="T9" fmla="*/ 2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1" y="4"/>
                          </a:moveTo>
                          <a:cubicBezTo>
                            <a:pt x="2" y="3"/>
                            <a:pt x="3" y="2"/>
                            <a:pt x="4" y="1"/>
                          </a:cubicBezTo>
                          <a:cubicBezTo>
                            <a:pt x="2" y="0"/>
                            <a:pt x="2" y="0"/>
                            <a:pt x="2" y="0"/>
                          </a:cubicBezTo>
                          <a:cubicBezTo>
                            <a:pt x="2" y="1"/>
                            <a:pt x="1" y="2"/>
                            <a:pt x="0" y="3"/>
                          </a:cubicBezTo>
                          <a:lnTo>
                            <a:pt x="1"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8" name="Freeform 361"/>
                    <p:cNvSpPr>
                      <a:spLocks/>
                    </p:cNvSpPr>
                    <p:nvPr/>
                  </p:nvSpPr>
                  <p:spPr bwMode="auto">
                    <a:xfrm>
                      <a:off x="942" y="2111"/>
                      <a:ext cx="14" cy="14"/>
                    </a:xfrm>
                    <a:custGeom>
                      <a:avLst/>
                      <a:gdLst>
                        <a:gd name="T0" fmla="*/ 33 w 6"/>
                        <a:gd name="T1" fmla="*/ 21 h 6"/>
                        <a:gd name="T2" fmla="*/ 12 w 6"/>
                        <a:gd name="T3" fmla="*/ 0 h 6"/>
                        <a:gd name="T4" fmla="*/ 0 w 6"/>
                        <a:gd name="T5" fmla="*/ 5 h 6"/>
                        <a:gd name="T6" fmla="*/ 21 w 6"/>
                        <a:gd name="T7" fmla="*/ 33 h 6"/>
                        <a:gd name="T8" fmla="*/ 33 w 6"/>
                        <a:gd name="T9" fmla="*/ 21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4"/>
                          </a:moveTo>
                          <a:cubicBezTo>
                            <a:pt x="5" y="3"/>
                            <a:pt x="3" y="1"/>
                            <a:pt x="2" y="0"/>
                          </a:cubicBezTo>
                          <a:cubicBezTo>
                            <a:pt x="0" y="1"/>
                            <a:pt x="0" y="1"/>
                            <a:pt x="0" y="1"/>
                          </a:cubicBezTo>
                          <a:cubicBezTo>
                            <a:pt x="2" y="3"/>
                            <a:pt x="3" y="4"/>
                            <a:pt x="4" y="6"/>
                          </a:cubicBezTo>
                          <a:lnTo>
                            <a:pt x="6"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39" name="Freeform 362"/>
                    <p:cNvSpPr>
                      <a:spLocks/>
                    </p:cNvSpPr>
                    <p:nvPr/>
                  </p:nvSpPr>
                  <p:spPr bwMode="auto">
                    <a:xfrm>
                      <a:off x="939" y="2109"/>
                      <a:ext cx="7" cy="4"/>
                    </a:xfrm>
                    <a:custGeom>
                      <a:avLst/>
                      <a:gdLst>
                        <a:gd name="T0" fmla="*/ 16 w 3"/>
                        <a:gd name="T1" fmla="*/ 4 h 2"/>
                        <a:gd name="T2" fmla="*/ 5 w 3"/>
                        <a:gd name="T3" fmla="*/ 0 h 2"/>
                        <a:gd name="T4" fmla="*/ 0 w 3"/>
                        <a:gd name="T5" fmla="*/ 4 h 2"/>
                        <a:gd name="T6" fmla="*/ 5 w 3"/>
                        <a:gd name="T7" fmla="*/ 8 h 2"/>
                        <a:gd name="T8" fmla="*/ 16 w 3"/>
                        <a:gd name="T9" fmla="*/ 4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3" y="1"/>
                          </a:moveTo>
                          <a:cubicBezTo>
                            <a:pt x="2" y="0"/>
                            <a:pt x="1" y="0"/>
                            <a:pt x="1" y="0"/>
                          </a:cubicBezTo>
                          <a:cubicBezTo>
                            <a:pt x="0" y="1"/>
                            <a:pt x="0" y="1"/>
                            <a:pt x="0" y="1"/>
                          </a:cubicBezTo>
                          <a:cubicBezTo>
                            <a:pt x="0" y="2"/>
                            <a:pt x="1" y="2"/>
                            <a:pt x="1" y="2"/>
                          </a:cubicBezTo>
                          <a:lnTo>
                            <a:pt x="3"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0" name="Freeform 363"/>
                    <p:cNvSpPr>
                      <a:spLocks/>
                    </p:cNvSpPr>
                    <p:nvPr/>
                  </p:nvSpPr>
                  <p:spPr bwMode="auto">
                    <a:xfrm>
                      <a:off x="939" y="2106"/>
                      <a:ext cx="3" cy="5"/>
                    </a:xfrm>
                    <a:custGeom>
                      <a:avLst/>
                      <a:gdLst>
                        <a:gd name="T0" fmla="*/ 9 w 1"/>
                        <a:gd name="T1" fmla="*/ 7 h 2"/>
                        <a:gd name="T2" fmla="*/ 9 w 1"/>
                        <a:gd name="T3" fmla="*/ 7 h 2"/>
                        <a:gd name="T4" fmla="*/ 9 w 1"/>
                        <a:gd name="T5" fmla="*/ 0 h 2"/>
                        <a:gd name="T6" fmla="*/ 0 w 1"/>
                        <a:gd name="T7" fmla="*/ 12 h 2"/>
                        <a:gd name="T8" fmla="*/ 0 w 1"/>
                        <a:gd name="T9" fmla="*/ 12 h 2"/>
                        <a:gd name="T10" fmla="*/ 9 w 1"/>
                        <a:gd name="T11" fmla="*/ 7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1" y="1"/>
                          </a:moveTo>
                          <a:cubicBezTo>
                            <a:pt x="1" y="1"/>
                            <a:pt x="1" y="1"/>
                            <a:pt x="1" y="1"/>
                          </a:cubicBezTo>
                          <a:cubicBezTo>
                            <a:pt x="1" y="1"/>
                            <a:pt x="1" y="0"/>
                            <a:pt x="1" y="0"/>
                          </a:cubicBezTo>
                          <a:cubicBezTo>
                            <a:pt x="0" y="2"/>
                            <a:pt x="0" y="2"/>
                            <a:pt x="0" y="2"/>
                          </a:cubicBezTo>
                          <a:cubicBezTo>
                            <a:pt x="0" y="2"/>
                            <a:pt x="0" y="2"/>
                            <a:pt x="0" y="2"/>
                          </a:cubicBezTo>
                          <a:lnTo>
                            <a:pt x="1"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1" name="Freeform 364"/>
                    <p:cNvSpPr>
                      <a:spLocks/>
                    </p:cNvSpPr>
                    <p:nvPr/>
                  </p:nvSpPr>
                  <p:spPr bwMode="auto">
                    <a:xfrm>
                      <a:off x="939" y="2158"/>
                      <a:ext cx="21" cy="38"/>
                    </a:xfrm>
                    <a:custGeom>
                      <a:avLst/>
                      <a:gdLst>
                        <a:gd name="T0" fmla="*/ 37 w 9"/>
                        <a:gd name="T1" fmla="*/ 0 h 16"/>
                        <a:gd name="T2" fmla="*/ 0 w 9"/>
                        <a:gd name="T3" fmla="*/ 85 h 16"/>
                        <a:gd name="T4" fmla="*/ 5 w 9"/>
                        <a:gd name="T5" fmla="*/ 90 h 16"/>
                        <a:gd name="T6" fmla="*/ 49 w 9"/>
                        <a:gd name="T7" fmla="*/ 0 h 16"/>
                        <a:gd name="T8" fmla="*/ 37 w 9"/>
                        <a:gd name="T9" fmla="*/ 0 h 16"/>
                        <a:gd name="T10" fmla="*/ 0 60000 65536"/>
                        <a:gd name="T11" fmla="*/ 0 60000 65536"/>
                        <a:gd name="T12" fmla="*/ 0 60000 65536"/>
                        <a:gd name="T13" fmla="*/ 0 60000 65536"/>
                        <a:gd name="T14" fmla="*/ 0 60000 65536"/>
                        <a:gd name="T15" fmla="*/ 0 w 9"/>
                        <a:gd name="T16" fmla="*/ 0 h 16"/>
                        <a:gd name="T17" fmla="*/ 9 w 9"/>
                        <a:gd name="T18" fmla="*/ 16 h 16"/>
                      </a:gdLst>
                      <a:ahLst/>
                      <a:cxnLst>
                        <a:cxn ang="T10">
                          <a:pos x="T0" y="T1"/>
                        </a:cxn>
                        <a:cxn ang="T11">
                          <a:pos x="T2" y="T3"/>
                        </a:cxn>
                        <a:cxn ang="T12">
                          <a:pos x="T4" y="T5"/>
                        </a:cxn>
                        <a:cxn ang="T13">
                          <a:pos x="T6" y="T7"/>
                        </a:cxn>
                        <a:cxn ang="T14">
                          <a:pos x="T8" y="T9"/>
                        </a:cxn>
                      </a:cxnLst>
                      <a:rect l="T15" t="T16" r="T17" b="T18"/>
                      <a:pathLst>
                        <a:path w="9" h="16">
                          <a:moveTo>
                            <a:pt x="7" y="0"/>
                          </a:moveTo>
                          <a:cubicBezTo>
                            <a:pt x="6" y="5"/>
                            <a:pt x="3" y="10"/>
                            <a:pt x="0" y="15"/>
                          </a:cubicBezTo>
                          <a:cubicBezTo>
                            <a:pt x="1" y="16"/>
                            <a:pt x="1" y="16"/>
                            <a:pt x="1" y="16"/>
                          </a:cubicBezTo>
                          <a:cubicBezTo>
                            <a:pt x="5" y="11"/>
                            <a:pt x="8" y="5"/>
                            <a:pt x="9" y="0"/>
                          </a:cubicBezTo>
                          <a:lnTo>
                            <a:pt x="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2" name="Freeform 365"/>
                    <p:cNvSpPr>
                      <a:spLocks/>
                    </p:cNvSpPr>
                    <p:nvPr/>
                  </p:nvSpPr>
                  <p:spPr bwMode="auto">
                    <a:xfrm>
                      <a:off x="918" y="2194"/>
                      <a:ext cx="24" cy="28"/>
                    </a:xfrm>
                    <a:custGeom>
                      <a:avLst/>
                      <a:gdLst>
                        <a:gd name="T0" fmla="*/ 12 w 10"/>
                        <a:gd name="T1" fmla="*/ 65 h 12"/>
                        <a:gd name="T2" fmla="*/ 58 w 10"/>
                        <a:gd name="T3" fmla="*/ 5 h 12"/>
                        <a:gd name="T4" fmla="*/ 53 w 10"/>
                        <a:gd name="T5" fmla="*/ 0 h 12"/>
                        <a:gd name="T6" fmla="*/ 0 w 10"/>
                        <a:gd name="T7" fmla="*/ 61 h 12"/>
                        <a:gd name="T8" fmla="*/ 12 w 10"/>
                        <a:gd name="T9" fmla="*/ 65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2" y="12"/>
                          </a:moveTo>
                          <a:cubicBezTo>
                            <a:pt x="5" y="9"/>
                            <a:pt x="8" y="5"/>
                            <a:pt x="10" y="1"/>
                          </a:cubicBezTo>
                          <a:cubicBezTo>
                            <a:pt x="9" y="0"/>
                            <a:pt x="9" y="0"/>
                            <a:pt x="9" y="0"/>
                          </a:cubicBezTo>
                          <a:cubicBezTo>
                            <a:pt x="6" y="4"/>
                            <a:pt x="4" y="7"/>
                            <a:pt x="0" y="11"/>
                          </a:cubicBezTo>
                          <a:lnTo>
                            <a:pt x="2" y="1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3" name="Freeform 366"/>
                    <p:cNvSpPr>
                      <a:spLocks/>
                    </p:cNvSpPr>
                    <p:nvPr/>
                  </p:nvSpPr>
                  <p:spPr bwMode="auto">
                    <a:xfrm>
                      <a:off x="956" y="2144"/>
                      <a:ext cx="7" cy="14"/>
                    </a:xfrm>
                    <a:custGeom>
                      <a:avLst/>
                      <a:gdLst>
                        <a:gd name="T0" fmla="*/ 5 w 3"/>
                        <a:gd name="T1" fmla="*/ 0 h 6"/>
                        <a:gd name="T2" fmla="*/ 0 w 3"/>
                        <a:gd name="T3" fmla="*/ 33 h 6"/>
                        <a:gd name="T4" fmla="*/ 12 w 3"/>
                        <a:gd name="T5" fmla="*/ 33 h 6"/>
                        <a:gd name="T6" fmla="*/ 16 w 3"/>
                        <a:gd name="T7" fmla="*/ 0 h 6"/>
                        <a:gd name="T8" fmla="*/ 5 w 3"/>
                        <a:gd name="T9" fmla="*/ 0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1" y="0"/>
                          </a:moveTo>
                          <a:cubicBezTo>
                            <a:pt x="1" y="2"/>
                            <a:pt x="0" y="4"/>
                            <a:pt x="0" y="6"/>
                          </a:cubicBezTo>
                          <a:cubicBezTo>
                            <a:pt x="2" y="6"/>
                            <a:pt x="2" y="6"/>
                            <a:pt x="2" y="6"/>
                          </a:cubicBezTo>
                          <a:cubicBezTo>
                            <a:pt x="2" y="4"/>
                            <a:pt x="3" y="2"/>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4" name="Freeform 367"/>
                    <p:cNvSpPr>
                      <a:spLocks/>
                    </p:cNvSpPr>
                    <p:nvPr/>
                  </p:nvSpPr>
                  <p:spPr bwMode="auto">
                    <a:xfrm>
                      <a:off x="951" y="2120"/>
                      <a:ext cx="12" cy="24"/>
                    </a:xfrm>
                    <a:custGeom>
                      <a:avLst/>
                      <a:gdLst>
                        <a:gd name="T0" fmla="*/ 29 w 5"/>
                        <a:gd name="T1" fmla="*/ 58 h 10"/>
                        <a:gd name="T2" fmla="*/ 12 w 5"/>
                        <a:gd name="T3" fmla="*/ 0 h 10"/>
                        <a:gd name="T4" fmla="*/ 0 w 5"/>
                        <a:gd name="T5" fmla="*/ 12 h 10"/>
                        <a:gd name="T6" fmla="*/ 17 w 5"/>
                        <a:gd name="T7" fmla="*/ 58 h 10"/>
                        <a:gd name="T8" fmla="*/ 29 w 5"/>
                        <a:gd name="T9" fmla="*/ 58 h 10"/>
                        <a:gd name="T10" fmla="*/ 0 60000 65536"/>
                        <a:gd name="T11" fmla="*/ 0 60000 65536"/>
                        <a:gd name="T12" fmla="*/ 0 60000 65536"/>
                        <a:gd name="T13" fmla="*/ 0 60000 65536"/>
                        <a:gd name="T14" fmla="*/ 0 60000 65536"/>
                        <a:gd name="T15" fmla="*/ 0 w 5"/>
                        <a:gd name="T16" fmla="*/ 0 h 10"/>
                        <a:gd name="T17" fmla="*/ 5 w 5"/>
                        <a:gd name="T18" fmla="*/ 10 h 10"/>
                      </a:gdLst>
                      <a:ahLst/>
                      <a:cxnLst>
                        <a:cxn ang="T10">
                          <a:pos x="T0" y="T1"/>
                        </a:cxn>
                        <a:cxn ang="T11">
                          <a:pos x="T2" y="T3"/>
                        </a:cxn>
                        <a:cxn ang="T12">
                          <a:pos x="T4" y="T5"/>
                        </a:cxn>
                        <a:cxn ang="T13">
                          <a:pos x="T6" y="T7"/>
                        </a:cxn>
                        <a:cxn ang="T14">
                          <a:pos x="T8" y="T9"/>
                        </a:cxn>
                      </a:cxnLst>
                      <a:rect l="T15" t="T16" r="T17" b="T18"/>
                      <a:pathLst>
                        <a:path w="5" h="10">
                          <a:moveTo>
                            <a:pt x="5" y="10"/>
                          </a:moveTo>
                          <a:cubicBezTo>
                            <a:pt x="5" y="7"/>
                            <a:pt x="4" y="3"/>
                            <a:pt x="2" y="0"/>
                          </a:cubicBezTo>
                          <a:cubicBezTo>
                            <a:pt x="0" y="2"/>
                            <a:pt x="0" y="2"/>
                            <a:pt x="0" y="2"/>
                          </a:cubicBezTo>
                          <a:cubicBezTo>
                            <a:pt x="2" y="4"/>
                            <a:pt x="3" y="7"/>
                            <a:pt x="3" y="10"/>
                          </a:cubicBezTo>
                          <a:lnTo>
                            <a:pt x="5" y="1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5" name="Freeform 368"/>
                    <p:cNvSpPr>
                      <a:spLocks/>
                    </p:cNvSpPr>
                    <p:nvPr/>
                  </p:nvSpPr>
                  <p:spPr bwMode="auto">
                    <a:xfrm>
                      <a:off x="960" y="2203"/>
                      <a:ext cx="34" cy="21"/>
                    </a:xfrm>
                    <a:custGeom>
                      <a:avLst/>
                      <a:gdLst>
                        <a:gd name="T0" fmla="*/ 0 w 14"/>
                        <a:gd name="T1" fmla="*/ 12 h 9"/>
                        <a:gd name="T2" fmla="*/ 78 w 14"/>
                        <a:gd name="T3" fmla="*/ 49 h 9"/>
                        <a:gd name="T4" fmla="*/ 83 w 14"/>
                        <a:gd name="T5" fmla="*/ 44 h 9"/>
                        <a:gd name="T6" fmla="*/ 5 w 14"/>
                        <a:gd name="T7" fmla="*/ 0 h 9"/>
                        <a:gd name="T8" fmla="*/ 0 w 14"/>
                        <a:gd name="T9" fmla="*/ 12 h 9"/>
                        <a:gd name="T10" fmla="*/ 0 60000 65536"/>
                        <a:gd name="T11" fmla="*/ 0 60000 65536"/>
                        <a:gd name="T12" fmla="*/ 0 60000 65536"/>
                        <a:gd name="T13" fmla="*/ 0 60000 65536"/>
                        <a:gd name="T14" fmla="*/ 0 60000 65536"/>
                        <a:gd name="T15" fmla="*/ 0 w 14"/>
                        <a:gd name="T16" fmla="*/ 0 h 9"/>
                        <a:gd name="T17" fmla="*/ 14 w 14"/>
                        <a:gd name="T18" fmla="*/ 9 h 9"/>
                      </a:gdLst>
                      <a:ahLst/>
                      <a:cxnLst>
                        <a:cxn ang="T10">
                          <a:pos x="T0" y="T1"/>
                        </a:cxn>
                        <a:cxn ang="T11">
                          <a:pos x="T2" y="T3"/>
                        </a:cxn>
                        <a:cxn ang="T12">
                          <a:pos x="T4" y="T5"/>
                        </a:cxn>
                        <a:cxn ang="T13">
                          <a:pos x="T6" y="T7"/>
                        </a:cxn>
                        <a:cxn ang="T14">
                          <a:pos x="T8" y="T9"/>
                        </a:cxn>
                      </a:cxnLst>
                      <a:rect l="T15" t="T16" r="T17" b="T18"/>
                      <a:pathLst>
                        <a:path w="14" h="9">
                          <a:moveTo>
                            <a:pt x="0" y="2"/>
                          </a:moveTo>
                          <a:cubicBezTo>
                            <a:pt x="4" y="4"/>
                            <a:pt x="9" y="7"/>
                            <a:pt x="13" y="9"/>
                          </a:cubicBezTo>
                          <a:cubicBezTo>
                            <a:pt x="14" y="8"/>
                            <a:pt x="14" y="8"/>
                            <a:pt x="14" y="8"/>
                          </a:cubicBezTo>
                          <a:cubicBezTo>
                            <a:pt x="10" y="5"/>
                            <a:pt x="5" y="3"/>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6" name="Freeform 369"/>
                    <p:cNvSpPr>
                      <a:spLocks/>
                    </p:cNvSpPr>
                    <p:nvPr/>
                  </p:nvSpPr>
                  <p:spPr bwMode="auto">
                    <a:xfrm>
                      <a:off x="835" y="2165"/>
                      <a:ext cx="43" cy="12"/>
                    </a:xfrm>
                    <a:custGeom>
                      <a:avLst/>
                      <a:gdLst>
                        <a:gd name="T0" fmla="*/ 103 w 18"/>
                        <a:gd name="T1" fmla="*/ 17 h 5"/>
                        <a:gd name="T2" fmla="*/ 0 w 18"/>
                        <a:gd name="T3" fmla="*/ 0 h 5"/>
                        <a:gd name="T4" fmla="*/ 0 w 18"/>
                        <a:gd name="T5" fmla="*/ 12 h 5"/>
                        <a:gd name="T6" fmla="*/ 103 w 18"/>
                        <a:gd name="T7" fmla="*/ 29 h 5"/>
                        <a:gd name="T8" fmla="*/ 103 w 18"/>
                        <a:gd name="T9" fmla="*/ 17 h 5"/>
                        <a:gd name="T10" fmla="*/ 0 60000 65536"/>
                        <a:gd name="T11" fmla="*/ 0 60000 65536"/>
                        <a:gd name="T12" fmla="*/ 0 60000 65536"/>
                        <a:gd name="T13" fmla="*/ 0 60000 65536"/>
                        <a:gd name="T14" fmla="*/ 0 60000 65536"/>
                        <a:gd name="T15" fmla="*/ 0 w 18"/>
                        <a:gd name="T16" fmla="*/ 0 h 5"/>
                        <a:gd name="T17" fmla="*/ 18 w 18"/>
                        <a:gd name="T18" fmla="*/ 5 h 5"/>
                      </a:gdLst>
                      <a:ahLst/>
                      <a:cxnLst>
                        <a:cxn ang="T10">
                          <a:pos x="T0" y="T1"/>
                        </a:cxn>
                        <a:cxn ang="T11">
                          <a:pos x="T2" y="T3"/>
                        </a:cxn>
                        <a:cxn ang="T12">
                          <a:pos x="T4" y="T5"/>
                        </a:cxn>
                        <a:cxn ang="T13">
                          <a:pos x="T6" y="T7"/>
                        </a:cxn>
                        <a:cxn ang="T14">
                          <a:pos x="T8" y="T9"/>
                        </a:cxn>
                      </a:cxnLst>
                      <a:rect l="T15" t="T16" r="T17" b="T18"/>
                      <a:pathLst>
                        <a:path w="18" h="5">
                          <a:moveTo>
                            <a:pt x="18" y="3"/>
                          </a:moveTo>
                          <a:cubicBezTo>
                            <a:pt x="12" y="1"/>
                            <a:pt x="6" y="0"/>
                            <a:pt x="0" y="0"/>
                          </a:cubicBezTo>
                          <a:cubicBezTo>
                            <a:pt x="0" y="2"/>
                            <a:pt x="0" y="2"/>
                            <a:pt x="0" y="2"/>
                          </a:cubicBezTo>
                          <a:cubicBezTo>
                            <a:pt x="6" y="2"/>
                            <a:pt x="12" y="3"/>
                            <a:pt x="18" y="5"/>
                          </a:cubicBezTo>
                          <a:lnTo>
                            <a:pt x="18"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7" name="Freeform 370"/>
                    <p:cNvSpPr>
                      <a:spLocks/>
                    </p:cNvSpPr>
                    <p:nvPr/>
                  </p:nvSpPr>
                  <p:spPr bwMode="auto">
                    <a:xfrm>
                      <a:off x="939" y="2194"/>
                      <a:ext cx="24" cy="14"/>
                    </a:xfrm>
                    <a:custGeom>
                      <a:avLst/>
                      <a:gdLst>
                        <a:gd name="T0" fmla="*/ 58 w 10"/>
                        <a:gd name="T1" fmla="*/ 21 h 6"/>
                        <a:gd name="T2" fmla="*/ 5 w 10"/>
                        <a:gd name="T3" fmla="*/ 0 h 6"/>
                        <a:gd name="T4" fmla="*/ 0 w 10"/>
                        <a:gd name="T5" fmla="*/ 12 h 6"/>
                        <a:gd name="T6" fmla="*/ 53 w 10"/>
                        <a:gd name="T7" fmla="*/ 33 h 6"/>
                        <a:gd name="T8" fmla="*/ 58 w 10"/>
                        <a:gd name="T9" fmla="*/ 21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10" y="4"/>
                          </a:moveTo>
                          <a:cubicBezTo>
                            <a:pt x="7" y="3"/>
                            <a:pt x="4" y="1"/>
                            <a:pt x="1" y="0"/>
                          </a:cubicBezTo>
                          <a:cubicBezTo>
                            <a:pt x="0" y="2"/>
                            <a:pt x="0" y="2"/>
                            <a:pt x="0" y="2"/>
                          </a:cubicBezTo>
                          <a:cubicBezTo>
                            <a:pt x="3" y="3"/>
                            <a:pt x="6" y="5"/>
                            <a:pt x="9" y="6"/>
                          </a:cubicBezTo>
                          <a:lnTo>
                            <a:pt x="1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8" name="Freeform 371"/>
                    <p:cNvSpPr>
                      <a:spLocks/>
                    </p:cNvSpPr>
                    <p:nvPr/>
                  </p:nvSpPr>
                  <p:spPr bwMode="auto">
                    <a:xfrm>
                      <a:off x="878" y="2172"/>
                      <a:ext cx="19" cy="10"/>
                    </a:xfrm>
                    <a:custGeom>
                      <a:avLst/>
                      <a:gdLst>
                        <a:gd name="T0" fmla="*/ 0 w 8"/>
                        <a:gd name="T1" fmla="*/ 12 h 4"/>
                        <a:gd name="T2" fmla="*/ 40 w 8"/>
                        <a:gd name="T3" fmla="*/ 25 h 4"/>
                        <a:gd name="T4" fmla="*/ 45 w 8"/>
                        <a:gd name="T5" fmla="*/ 12 h 4"/>
                        <a:gd name="T6" fmla="*/ 0 w 8"/>
                        <a:gd name="T7" fmla="*/ 0 h 4"/>
                        <a:gd name="T8" fmla="*/ 0 w 8"/>
                        <a:gd name="T9" fmla="*/ 12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0" y="2"/>
                          </a:moveTo>
                          <a:cubicBezTo>
                            <a:pt x="2" y="2"/>
                            <a:pt x="5" y="3"/>
                            <a:pt x="7" y="4"/>
                          </a:cubicBezTo>
                          <a:cubicBezTo>
                            <a:pt x="8" y="2"/>
                            <a:pt x="8" y="2"/>
                            <a:pt x="8" y="2"/>
                          </a:cubicBezTo>
                          <a:cubicBezTo>
                            <a:pt x="5" y="1"/>
                            <a:pt x="3"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49" name="Freeform 372"/>
                    <p:cNvSpPr>
                      <a:spLocks/>
                    </p:cNvSpPr>
                    <p:nvPr/>
                  </p:nvSpPr>
                  <p:spPr bwMode="auto">
                    <a:xfrm>
                      <a:off x="894" y="2177"/>
                      <a:ext cx="48" cy="21"/>
                    </a:xfrm>
                    <a:custGeom>
                      <a:avLst/>
                      <a:gdLst>
                        <a:gd name="T0" fmla="*/ 0 w 20"/>
                        <a:gd name="T1" fmla="*/ 12 h 9"/>
                        <a:gd name="T2" fmla="*/ 110 w 20"/>
                        <a:gd name="T3" fmla="*/ 49 h 9"/>
                        <a:gd name="T4" fmla="*/ 115 w 20"/>
                        <a:gd name="T5" fmla="*/ 37 h 9"/>
                        <a:gd name="T6" fmla="*/ 5 w 20"/>
                        <a:gd name="T7" fmla="*/ 0 h 9"/>
                        <a:gd name="T8" fmla="*/ 0 w 20"/>
                        <a:gd name="T9" fmla="*/ 12 h 9"/>
                        <a:gd name="T10" fmla="*/ 0 60000 65536"/>
                        <a:gd name="T11" fmla="*/ 0 60000 65536"/>
                        <a:gd name="T12" fmla="*/ 0 60000 65536"/>
                        <a:gd name="T13" fmla="*/ 0 60000 65536"/>
                        <a:gd name="T14" fmla="*/ 0 60000 65536"/>
                        <a:gd name="T15" fmla="*/ 0 w 20"/>
                        <a:gd name="T16" fmla="*/ 0 h 9"/>
                        <a:gd name="T17" fmla="*/ 20 w 20"/>
                        <a:gd name="T18" fmla="*/ 9 h 9"/>
                      </a:gdLst>
                      <a:ahLst/>
                      <a:cxnLst>
                        <a:cxn ang="T10">
                          <a:pos x="T0" y="T1"/>
                        </a:cxn>
                        <a:cxn ang="T11">
                          <a:pos x="T2" y="T3"/>
                        </a:cxn>
                        <a:cxn ang="T12">
                          <a:pos x="T4" y="T5"/>
                        </a:cxn>
                        <a:cxn ang="T13">
                          <a:pos x="T6" y="T7"/>
                        </a:cxn>
                        <a:cxn ang="T14">
                          <a:pos x="T8" y="T9"/>
                        </a:cxn>
                      </a:cxnLst>
                      <a:rect l="T15" t="T16" r="T17" b="T18"/>
                      <a:pathLst>
                        <a:path w="20" h="9">
                          <a:moveTo>
                            <a:pt x="0" y="2"/>
                          </a:moveTo>
                          <a:cubicBezTo>
                            <a:pt x="6" y="4"/>
                            <a:pt x="13" y="6"/>
                            <a:pt x="19" y="9"/>
                          </a:cubicBezTo>
                          <a:cubicBezTo>
                            <a:pt x="20" y="7"/>
                            <a:pt x="20" y="7"/>
                            <a:pt x="20" y="7"/>
                          </a:cubicBezTo>
                          <a:cubicBezTo>
                            <a:pt x="13" y="4"/>
                            <a:pt x="7" y="2"/>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0" name="Freeform 373"/>
                    <p:cNvSpPr>
                      <a:spLocks/>
                    </p:cNvSpPr>
                    <p:nvPr/>
                  </p:nvSpPr>
                  <p:spPr bwMode="auto">
                    <a:xfrm>
                      <a:off x="991" y="2222"/>
                      <a:ext cx="5" cy="2"/>
                    </a:xfrm>
                    <a:custGeom>
                      <a:avLst/>
                      <a:gdLst>
                        <a:gd name="T0" fmla="*/ 12 w 2"/>
                        <a:gd name="T1" fmla="*/ 4 h 1"/>
                        <a:gd name="T2" fmla="*/ 12 w 2"/>
                        <a:gd name="T3" fmla="*/ 0 h 1"/>
                        <a:gd name="T4" fmla="*/ 7 w 2"/>
                        <a:gd name="T5" fmla="*/ 0 h 1"/>
                        <a:gd name="T6" fmla="*/ 12 w 2"/>
                        <a:gd name="T7" fmla="*/ 4 h 1"/>
                        <a:gd name="T8" fmla="*/ 0 w 2"/>
                        <a:gd name="T9" fmla="*/ 4 h 1"/>
                        <a:gd name="T10" fmla="*/ 0 w 2"/>
                        <a:gd name="T11" fmla="*/ 4 h 1"/>
                        <a:gd name="T12" fmla="*/ 0 w 2"/>
                        <a:gd name="T13" fmla="*/ 4 h 1"/>
                        <a:gd name="T14" fmla="*/ 0 w 2"/>
                        <a:gd name="T15" fmla="*/ 4 h 1"/>
                        <a:gd name="T16" fmla="*/ 12 w 2"/>
                        <a:gd name="T17" fmla="*/ 4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1"/>
                        <a:gd name="T29" fmla="*/ 2 w 2"/>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1">
                          <a:moveTo>
                            <a:pt x="2" y="1"/>
                          </a:moveTo>
                          <a:cubicBezTo>
                            <a:pt x="2" y="0"/>
                            <a:pt x="2" y="0"/>
                            <a:pt x="2" y="0"/>
                          </a:cubicBezTo>
                          <a:cubicBezTo>
                            <a:pt x="2" y="0"/>
                            <a:pt x="1" y="0"/>
                            <a:pt x="1" y="0"/>
                          </a:cubicBezTo>
                          <a:cubicBezTo>
                            <a:pt x="2" y="1"/>
                            <a:pt x="2" y="1"/>
                            <a:pt x="2" y="1"/>
                          </a:cubicBezTo>
                          <a:cubicBezTo>
                            <a:pt x="0" y="1"/>
                            <a:pt x="0" y="1"/>
                            <a:pt x="0" y="1"/>
                          </a:cubicBezTo>
                          <a:cubicBezTo>
                            <a:pt x="0" y="1"/>
                            <a:pt x="0" y="1"/>
                            <a:pt x="0" y="1"/>
                          </a:cubicBezTo>
                          <a:cubicBezTo>
                            <a:pt x="0" y="1"/>
                            <a:pt x="0" y="1"/>
                            <a:pt x="0" y="1"/>
                          </a:cubicBezTo>
                          <a:cubicBezTo>
                            <a:pt x="0" y="1"/>
                            <a:pt x="0" y="1"/>
                            <a:pt x="0" y="1"/>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1" name="Freeform 374"/>
                    <p:cNvSpPr>
                      <a:spLocks/>
                    </p:cNvSpPr>
                    <p:nvPr/>
                  </p:nvSpPr>
                  <p:spPr bwMode="auto">
                    <a:xfrm>
                      <a:off x="880" y="2137"/>
                      <a:ext cx="80" cy="9"/>
                    </a:xfrm>
                    <a:custGeom>
                      <a:avLst/>
                      <a:gdLst>
                        <a:gd name="T0" fmla="*/ 188 w 34"/>
                        <a:gd name="T1" fmla="*/ 11 h 4"/>
                        <a:gd name="T2" fmla="*/ 0 w 34"/>
                        <a:gd name="T3" fmla="*/ 11 h 4"/>
                        <a:gd name="T4" fmla="*/ 0 w 34"/>
                        <a:gd name="T5" fmla="*/ 20 h 4"/>
                        <a:gd name="T6" fmla="*/ 184 w 34"/>
                        <a:gd name="T7" fmla="*/ 20 h 4"/>
                        <a:gd name="T8" fmla="*/ 188 w 34"/>
                        <a:gd name="T9" fmla="*/ 11 h 4"/>
                        <a:gd name="T10" fmla="*/ 0 60000 65536"/>
                        <a:gd name="T11" fmla="*/ 0 60000 65536"/>
                        <a:gd name="T12" fmla="*/ 0 60000 65536"/>
                        <a:gd name="T13" fmla="*/ 0 60000 65536"/>
                        <a:gd name="T14" fmla="*/ 0 60000 65536"/>
                        <a:gd name="T15" fmla="*/ 0 w 34"/>
                        <a:gd name="T16" fmla="*/ 0 h 4"/>
                        <a:gd name="T17" fmla="*/ 34 w 34"/>
                        <a:gd name="T18" fmla="*/ 4 h 4"/>
                      </a:gdLst>
                      <a:ahLst/>
                      <a:cxnLst>
                        <a:cxn ang="T10">
                          <a:pos x="T0" y="T1"/>
                        </a:cxn>
                        <a:cxn ang="T11">
                          <a:pos x="T2" y="T3"/>
                        </a:cxn>
                        <a:cxn ang="T12">
                          <a:pos x="T4" y="T5"/>
                        </a:cxn>
                        <a:cxn ang="T13">
                          <a:pos x="T6" y="T7"/>
                        </a:cxn>
                        <a:cxn ang="T14">
                          <a:pos x="T8" y="T9"/>
                        </a:cxn>
                      </a:cxnLst>
                      <a:rect l="T15" t="T16" r="T17" b="T18"/>
                      <a:pathLst>
                        <a:path w="34" h="4">
                          <a:moveTo>
                            <a:pt x="34" y="2"/>
                          </a:moveTo>
                          <a:cubicBezTo>
                            <a:pt x="22" y="1"/>
                            <a:pt x="11" y="0"/>
                            <a:pt x="0" y="2"/>
                          </a:cubicBezTo>
                          <a:cubicBezTo>
                            <a:pt x="0" y="4"/>
                            <a:pt x="0" y="4"/>
                            <a:pt x="0" y="4"/>
                          </a:cubicBezTo>
                          <a:cubicBezTo>
                            <a:pt x="11" y="2"/>
                            <a:pt x="22" y="3"/>
                            <a:pt x="33" y="4"/>
                          </a:cubicBezTo>
                          <a:lnTo>
                            <a:pt x="34"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2" name="Freeform 375"/>
                    <p:cNvSpPr>
                      <a:spLocks/>
                    </p:cNvSpPr>
                    <p:nvPr/>
                  </p:nvSpPr>
                  <p:spPr bwMode="auto">
                    <a:xfrm>
                      <a:off x="998" y="2151"/>
                      <a:ext cx="19" cy="10"/>
                    </a:xfrm>
                    <a:custGeom>
                      <a:avLst/>
                      <a:gdLst>
                        <a:gd name="T0" fmla="*/ 45 w 8"/>
                        <a:gd name="T1" fmla="*/ 12 h 4"/>
                        <a:gd name="T2" fmla="*/ 5 w 8"/>
                        <a:gd name="T3" fmla="*/ 0 h 4"/>
                        <a:gd name="T4" fmla="*/ 0 w 8"/>
                        <a:gd name="T5" fmla="*/ 12 h 4"/>
                        <a:gd name="T6" fmla="*/ 40 w 8"/>
                        <a:gd name="T7" fmla="*/ 25 h 4"/>
                        <a:gd name="T8" fmla="*/ 45 w 8"/>
                        <a:gd name="T9" fmla="*/ 12 h 4"/>
                        <a:gd name="T10" fmla="*/ 0 60000 65536"/>
                        <a:gd name="T11" fmla="*/ 0 60000 65536"/>
                        <a:gd name="T12" fmla="*/ 0 60000 65536"/>
                        <a:gd name="T13" fmla="*/ 0 60000 65536"/>
                        <a:gd name="T14" fmla="*/ 0 60000 65536"/>
                        <a:gd name="T15" fmla="*/ 0 w 8"/>
                        <a:gd name="T16" fmla="*/ 0 h 4"/>
                        <a:gd name="T17" fmla="*/ 8 w 8"/>
                        <a:gd name="T18" fmla="*/ 4 h 4"/>
                      </a:gdLst>
                      <a:ahLst/>
                      <a:cxnLst>
                        <a:cxn ang="T10">
                          <a:pos x="T0" y="T1"/>
                        </a:cxn>
                        <a:cxn ang="T11">
                          <a:pos x="T2" y="T3"/>
                        </a:cxn>
                        <a:cxn ang="T12">
                          <a:pos x="T4" y="T5"/>
                        </a:cxn>
                        <a:cxn ang="T13">
                          <a:pos x="T6" y="T7"/>
                        </a:cxn>
                        <a:cxn ang="T14">
                          <a:pos x="T8" y="T9"/>
                        </a:cxn>
                      </a:cxnLst>
                      <a:rect l="T15" t="T16" r="T17" b="T18"/>
                      <a:pathLst>
                        <a:path w="8" h="4">
                          <a:moveTo>
                            <a:pt x="8" y="2"/>
                          </a:moveTo>
                          <a:cubicBezTo>
                            <a:pt x="6" y="2"/>
                            <a:pt x="4" y="1"/>
                            <a:pt x="1" y="0"/>
                          </a:cubicBezTo>
                          <a:cubicBezTo>
                            <a:pt x="0" y="2"/>
                            <a:pt x="0" y="2"/>
                            <a:pt x="0" y="2"/>
                          </a:cubicBezTo>
                          <a:cubicBezTo>
                            <a:pt x="3" y="3"/>
                            <a:pt x="5" y="4"/>
                            <a:pt x="7" y="4"/>
                          </a:cubicBezTo>
                          <a:lnTo>
                            <a:pt x="8"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3" name="Freeform 376"/>
                    <p:cNvSpPr>
                      <a:spLocks/>
                    </p:cNvSpPr>
                    <p:nvPr/>
                  </p:nvSpPr>
                  <p:spPr bwMode="auto">
                    <a:xfrm>
                      <a:off x="991" y="2149"/>
                      <a:ext cx="10" cy="7"/>
                    </a:xfrm>
                    <a:custGeom>
                      <a:avLst/>
                      <a:gdLst>
                        <a:gd name="T0" fmla="*/ 0 w 10"/>
                        <a:gd name="T1" fmla="*/ 5 h 7"/>
                        <a:gd name="T2" fmla="*/ 7 w 10"/>
                        <a:gd name="T3" fmla="*/ 7 h 7"/>
                        <a:gd name="T4" fmla="*/ 10 w 10"/>
                        <a:gd name="T5" fmla="*/ 2 h 7"/>
                        <a:gd name="T6" fmla="*/ 3 w 10"/>
                        <a:gd name="T7" fmla="*/ 0 h 7"/>
                        <a:gd name="T8" fmla="*/ 0 w 10"/>
                        <a:gd name="T9" fmla="*/ 5 h 7"/>
                        <a:gd name="T10" fmla="*/ 0 60000 65536"/>
                        <a:gd name="T11" fmla="*/ 0 60000 65536"/>
                        <a:gd name="T12" fmla="*/ 0 60000 65536"/>
                        <a:gd name="T13" fmla="*/ 0 60000 65536"/>
                        <a:gd name="T14" fmla="*/ 0 60000 65536"/>
                        <a:gd name="T15" fmla="*/ 0 w 10"/>
                        <a:gd name="T16" fmla="*/ 0 h 7"/>
                        <a:gd name="T17" fmla="*/ 10 w 10"/>
                        <a:gd name="T18" fmla="*/ 7 h 7"/>
                      </a:gdLst>
                      <a:ahLst/>
                      <a:cxnLst>
                        <a:cxn ang="T10">
                          <a:pos x="T0" y="T1"/>
                        </a:cxn>
                        <a:cxn ang="T11">
                          <a:pos x="T2" y="T3"/>
                        </a:cxn>
                        <a:cxn ang="T12">
                          <a:pos x="T4" y="T5"/>
                        </a:cxn>
                        <a:cxn ang="T13">
                          <a:pos x="T6" y="T7"/>
                        </a:cxn>
                        <a:cxn ang="T14">
                          <a:pos x="T8" y="T9"/>
                        </a:cxn>
                      </a:cxnLst>
                      <a:rect l="T15" t="T16" r="T17" b="T18"/>
                      <a:pathLst>
                        <a:path w="10" h="7">
                          <a:moveTo>
                            <a:pt x="0" y="5"/>
                          </a:moveTo>
                          <a:lnTo>
                            <a:pt x="7" y="7"/>
                          </a:lnTo>
                          <a:lnTo>
                            <a:pt x="10" y="2"/>
                          </a:lnTo>
                          <a:lnTo>
                            <a:pt x="3" y="0"/>
                          </a:lnTo>
                          <a:lnTo>
                            <a:pt x="0"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4" name="Freeform 377"/>
                    <p:cNvSpPr>
                      <a:spLocks/>
                    </p:cNvSpPr>
                    <p:nvPr/>
                  </p:nvSpPr>
                  <p:spPr bwMode="auto">
                    <a:xfrm>
                      <a:off x="852" y="2142"/>
                      <a:ext cx="28" cy="7"/>
                    </a:xfrm>
                    <a:custGeom>
                      <a:avLst/>
                      <a:gdLst>
                        <a:gd name="T0" fmla="*/ 5 w 12"/>
                        <a:gd name="T1" fmla="*/ 16 h 3"/>
                        <a:gd name="T2" fmla="*/ 65 w 12"/>
                        <a:gd name="T3" fmla="*/ 12 h 3"/>
                        <a:gd name="T4" fmla="*/ 65 w 12"/>
                        <a:gd name="T5" fmla="*/ 0 h 3"/>
                        <a:gd name="T6" fmla="*/ 0 w 12"/>
                        <a:gd name="T7" fmla="*/ 5 h 3"/>
                        <a:gd name="T8" fmla="*/ 5 w 12"/>
                        <a:gd name="T9" fmla="*/ 16 h 3"/>
                        <a:gd name="T10" fmla="*/ 0 60000 65536"/>
                        <a:gd name="T11" fmla="*/ 0 60000 65536"/>
                        <a:gd name="T12" fmla="*/ 0 60000 65536"/>
                        <a:gd name="T13" fmla="*/ 0 60000 65536"/>
                        <a:gd name="T14" fmla="*/ 0 60000 65536"/>
                        <a:gd name="T15" fmla="*/ 0 w 12"/>
                        <a:gd name="T16" fmla="*/ 0 h 3"/>
                        <a:gd name="T17" fmla="*/ 12 w 12"/>
                        <a:gd name="T18" fmla="*/ 3 h 3"/>
                      </a:gdLst>
                      <a:ahLst/>
                      <a:cxnLst>
                        <a:cxn ang="T10">
                          <a:pos x="T0" y="T1"/>
                        </a:cxn>
                        <a:cxn ang="T11">
                          <a:pos x="T2" y="T3"/>
                        </a:cxn>
                        <a:cxn ang="T12">
                          <a:pos x="T4" y="T5"/>
                        </a:cxn>
                        <a:cxn ang="T13">
                          <a:pos x="T6" y="T7"/>
                        </a:cxn>
                        <a:cxn ang="T14">
                          <a:pos x="T8" y="T9"/>
                        </a:cxn>
                      </a:cxnLst>
                      <a:rect l="T15" t="T16" r="T17" b="T18"/>
                      <a:pathLst>
                        <a:path w="12" h="3">
                          <a:moveTo>
                            <a:pt x="1" y="3"/>
                          </a:moveTo>
                          <a:cubicBezTo>
                            <a:pt x="4" y="2"/>
                            <a:pt x="8" y="2"/>
                            <a:pt x="12" y="2"/>
                          </a:cubicBezTo>
                          <a:cubicBezTo>
                            <a:pt x="12" y="0"/>
                            <a:pt x="12" y="0"/>
                            <a:pt x="12" y="0"/>
                          </a:cubicBezTo>
                          <a:cubicBezTo>
                            <a:pt x="8" y="0"/>
                            <a:pt x="4" y="0"/>
                            <a:pt x="0" y="1"/>
                          </a:cubicBezTo>
                          <a:lnTo>
                            <a:pt x="1"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5" name="Freeform 378"/>
                    <p:cNvSpPr>
                      <a:spLocks/>
                    </p:cNvSpPr>
                    <p:nvPr/>
                  </p:nvSpPr>
                  <p:spPr bwMode="auto">
                    <a:xfrm>
                      <a:off x="958" y="2142"/>
                      <a:ext cx="36" cy="12"/>
                    </a:xfrm>
                    <a:custGeom>
                      <a:avLst/>
                      <a:gdLst>
                        <a:gd name="T0" fmla="*/ 0 w 15"/>
                        <a:gd name="T1" fmla="*/ 12 h 5"/>
                        <a:gd name="T2" fmla="*/ 82 w 15"/>
                        <a:gd name="T3" fmla="*/ 29 h 5"/>
                        <a:gd name="T4" fmla="*/ 86 w 15"/>
                        <a:gd name="T5" fmla="*/ 17 h 5"/>
                        <a:gd name="T6" fmla="*/ 5 w 15"/>
                        <a:gd name="T7" fmla="*/ 0 h 5"/>
                        <a:gd name="T8" fmla="*/ 0 w 15"/>
                        <a:gd name="T9" fmla="*/ 12 h 5"/>
                        <a:gd name="T10" fmla="*/ 0 60000 65536"/>
                        <a:gd name="T11" fmla="*/ 0 60000 65536"/>
                        <a:gd name="T12" fmla="*/ 0 60000 65536"/>
                        <a:gd name="T13" fmla="*/ 0 60000 65536"/>
                        <a:gd name="T14" fmla="*/ 0 60000 65536"/>
                        <a:gd name="T15" fmla="*/ 0 w 15"/>
                        <a:gd name="T16" fmla="*/ 0 h 5"/>
                        <a:gd name="T17" fmla="*/ 15 w 15"/>
                        <a:gd name="T18" fmla="*/ 5 h 5"/>
                      </a:gdLst>
                      <a:ahLst/>
                      <a:cxnLst>
                        <a:cxn ang="T10">
                          <a:pos x="T0" y="T1"/>
                        </a:cxn>
                        <a:cxn ang="T11">
                          <a:pos x="T2" y="T3"/>
                        </a:cxn>
                        <a:cxn ang="T12">
                          <a:pos x="T4" y="T5"/>
                        </a:cxn>
                        <a:cxn ang="T13">
                          <a:pos x="T6" y="T7"/>
                        </a:cxn>
                        <a:cxn ang="T14">
                          <a:pos x="T8" y="T9"/>
                        </a:cxn>
                      </a:cxnLst>
                      <a:rect l="T15" t="T16" r="T17" b="T18"/>
                      <a:pathLst>
                        <a:path w="15" h="5">
                          <a:moveTo>
                            <a:pt x="0" y="2"/>
                          </a:moveTo>
                          <a:cubicBezTo>
                            <a:pt x="5" y="3"/>
                            <a:pt x="10" y="4"/>
                            <a:pt x="14" y="5"/>
                          </a:cubicBezTo>
                          <a:cubicBezTo>
                            <a:pt x="15" y="3"/>
                            <a:pt x="15" y="3"/>
                            <a:pt x="15" y="3"/>
                          </a:cubicBezTo>
                          <a:cubicBezTo>
                            <a:pt x="10" y="2"/>
                            <a:pt x="5" y="1"/>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6" name="Freeform 379"/>
                    <p:cNvSpPr>
                      <a:spLocks/>
                    </p:cNvSpPr>
                    <p:nvPr/>
                  </p:nvSpPr>
                  <p:spPr bwMode="auto">
                    <a:xfrm>
                      <a:off x="842" y="2144"/>
                      <a:ext cx="12" cy="7"/>
                    </a:xfrm>
                    <a:custGeom>
                      <a:avLst/>
                      <a:gdLst>
                        <a:gd name="T0" fmla="*/ 24 w 5"/>
                        <a:gd name="T1" fmla="*/ 0 h 3"/>
                        <a:gd name="T2" fmla="*/ 0 w 5"/>
                        <a:gd name="T3" fmla="*/ 5 h 3"/>
                        <a:gd name="T4" fmla="*/ 0 w 5"/>
                        <a:gd name="T5" fmla="*/ 16 h 3"/>
                        <a:gd name="T6" fmla="*/ 29 w 5"/>
                        <a:gd name="T7" fmla="*/ 12 h 3"/>
                        <a:gd name="T8" fmla="*/ 24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4" y="0"/>
                          </a:moveTo>
                          <a:cubicBezTo>
                            <a:pt x="3" y="0"/>
                            <a:pt x="2" y="1"/>
                            <a:pt x="0" y="1"/>
                          </a:cubicBezTo>
                          <a:cubicBezTo>
                            <a:pt x="0" y="3"/>
                            <a:pt x="0" y="3"/>
                            <a:pt x="0" y="3"/>
                          </a:cubicBezTo>
                          <a:cubicBezTo>
                            <a:pt x="2" y="3"/>
                            <a:pt x="3" y="2"/>
                            <a:pt x="5" y="2"/>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7" name="Freeform 380"/>
                    <p:cNvSpPr>
                      <a:spLocks/>
                    </p:cNvSpPr>
                    <p:nvPr/>
                  </p:nvSpPr>
                  <p:spPr bwMode="auto">
                    <a:xfrm>
                      <a:off x="764" y="2130"/>
                      <a:ext cx="64" cy="28"/>
                    </a:xfrm>
                    <a:custGeom>
                      <a:avLst/>
                      <a:gdLst>
                        <a:gd name="T0" fmla="*/ 152 w 27"/>
                        <a:gd name="T1" fmla="*/ 5 h 12"/>
                        <a:gd name="T2" fmla="*/ 0 w 27"/>
                        <a:gd name="T3" fmla="*/ 61 h 12"/>
                        <a:gd name="T4" fmla="*/ 5 w 27"/>
                        <a:gd name="T5" fmla="*/ 65 h 12"/>
                        <a:gd name="T6" fmla="*/ 152 w 27"/>
                        <a:gd name="T7" fmla="*/ 16 h 12"/>
                        <a:gd name="T8" fmla="*/ 152 w 27"/>
                        <a:gd name="T9" fmla="*/ 5 h 12"/>
                        <a:gd name="T10" fmla="*/ 0 60000 65536"/>
                        <a:gd name="T11" fmla="*/ 0 60000 65536"/>
                        <a:gd name="T12" fmla="*/ 0 60000 65536"/>
                        <a:gd name="T13" fmla="*/ 0 60000 65536"/>
                        <a:gd name="T14" fmla="*/ 0 60000 65536"/>
                        <a:gd name="T15" fmla="*/ 0 w 27"/>
                        <a:gd name="T16" fmla="*/ 0 h 12"/>
                        <a:gd name="T17" fmla="*/ 27 w 27"/>
                        <a:gd name="T18" fmla="*/ 12 h 12"/>
                      </a:gdLst>
                      <a:ahLst/>
                      <a:cxnLst>
                        <a:cxn ang="T10">
                          <a:pos x="T0" y="T1"/>
                        </a:cxn>
                        <a:cxn ang="T11">
                          <a:pos x="T2" y="T3"/>
                        </a:cxn>
                        <a:cxn ang="T12">
                          <a:pos x="T4" y="T5"/>
                        </a:cxn>
                        <a:cxn ang="T13">
                          <a:pos x="T6" y="T7"/>
                        </a:cxn>
                        <a:cxn ang="T14">
                          <a:pos x="T8" y="T9"/>
                        </a:cxn>
                      </a:cxnLst>
                      <a:rect l="T15" t="T16" r="T17" b="T18"/>
                      <a:pathLst>
                        <a:path w="27" h="12">
                          <a:moveTo>
                            <a:pt x="27" y="1"/>
                          </a:moveTo>
                          <a:cubicBezTo>
                            <a:pt x="20" y="0"/>
                            <a:pt x="9" y="4"/>
                            <a:pt x="0" y="11"/>
                          </a:cubicBezTo>
                          <a:cubicBezTo>
                            <a:pt x="1" y="12"/>
                            <a:pt x="1" y="12"/>
                            <a:pt x="1" y="12"/>
                          </a:cubicBezTo>
                          <a:cubicBezTo>
                            <a:pt x="9" y="6"/>
                            <a:pt x="20" y="2"/>
                            <a:pt x="27" y="3"/>
                          </a:cubicBezTo>
                          <a:lnTo>
                            <a:pt x="27"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8" name="Freeform 381"/>
                    <p:cNvSpPr>
                      <a:spLocks/>
                    </p:cNvSpPr>
                    <p:nvPr/>
                  </p:nvSpPr>
                  <p:spPr bwMode="auto">
                    <a:xfrm>
                      <a:off x="828" y="2132"/>
                      <a:ext cx="10" cy="7"/>
                    </a:xfrm>
                    <a:custGeom>
                      <a:avLst/>
                      <a:gdLst>
                        <a:gd name="T0" fmla="*/ 0 w 4"/>
                        <a:gd name="T1" fmla="*/ 12 h 3"/>
                        <a:gd name="T2" fmla="*/ 17 w 4"/>
                        <a:gd name="T3" fmla="*/ 16 h 3"/>
                        <a:gd name="T4" fmla="*/ 25 w 4"/>
                        <a:gd name="T5" fmla="*/ 5 h 3"/>
                        <a:gd name="T6" fmla="*/ 0 w 4"/>
                        <a:gd name="T7" fmla="*/ 0 h 3"/>
                        <a:gd name="T8" fmla="*/ 0 w 4"/>
                        <a:gd name="T9" fmla="*/ 1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0" y="2"/>
                          </a:moveTo>
                          <a:cubicBezTo>
                            <a:pt x="1" y="2"/>
                            <a:pt x="2" y="2"/>
                            <a:pt x="3" y="3"/>
                          </a:cubicBezTo>
                          <a:cubicBezTo>
                            <a:pt x="4" y="1"/>
                            <a:pt x="4" y="1"/>
                            <a:pt x="4" y="1"/>
                          </a:cubicBezTo>
                          <a:cubicBezTo>
                            <a:pt x="3" y="0"/>
                            <a:pt x="2"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59" name="Freeform 382"/>
                    <p:cNvSpPr>
                      <a:spLocks/>
                    </p:cNvSpPr>
                    <p:nvPr/>
                  </p:nvSpPr>
                  <p:spPr bwMode="auto">
                    <a:xfrm>
                      <a:off x="970" y="2104"/>
                      <a:ext cx="24" cy="12"/>
                    </a:xfrm>
                    <a:custGeom>
                      <a:avLst/>
                      <a:gdLst>
                        <a:gd name="T0" fmla="*/ 58 w 10"/>
                        <a:gd name="T1" fmla="*/ 24 h 5"/>
                        <a:gd name="T2" fmla="*/ 0 w 10"/>
                        <a:gd name="T3" fmla="*/ 0 h 5"/>
                        <a:gd name="T4" fmla="*/ 0 w 10"/>
                        <a:gd name="T5" fmla="*/ 12 h 5"/>
                        <a:gd name="T6" fmla="*/ 53 w 10"/>
                        <a:gd name="T7" fmla="*/ 29 h 5"/>
                        <a:gd name="T8" fmla="*/ 58 w 10"/>
                        <a:gd name="T9" fmla="*/ 24 h 5"/>
                        <a:gd name="T10" fmla="*/ 0 60000 65536"/>
                        <a:gd name="T11" fmla="*/ 0 60000 65536"/>
                        <a:gd name="T12" fmla="*/ 0 60000 65536"/>
                        <a:gd name="T13" fmla="*/ 0 60000 65536"/>
                        <a:gd name="T14" fmla="*/ 0 60000 65536"/>
                        <a:gd name="T15" fmla="*/ 0 w 10"/>
                        <a:gd name="T16" fmla="*/ 0 h 5"/>
                        <a:gd name="T17" fmla="*/ 10 w 10"/>
                        <a:gd name="T18" fmla="*/ 5 h 5"/>
                      </a:gdLst>
                      <a:ahLst/>
                      <a:cxnLst>
                        <a:cxn ang="T10">
                          <a:pos x="T0" y="T1"/>
                        </a:cxn>
                        <a:cxn ang="T11">
                          <a:pos x="T2" y="T3"/>
                        </a:cxn>
                        <a:cxn ang="T12">
                          <a:pos x="T4" y="T5"/>
                        </a:cxn>
                        <a:cxn ang="T13">
                          <a:pos x="T6" y="T7"/>
                        </a:cxn>
                        <a:cxn ang="T14">
                          <a:pos x="T8" y="T9"/>
                        </a:cxn>
                      </a:cxnLst>
                      <a:rect l="T15" t="T16" r="T17" b="T18"/>
                      <a:pathLst>
                        <a:path w="10" h="5">
                          <a:moveTo>
                            <a:pt x="10" y="4"/>
                          </a:moveTo>
                          <a:cubicBezTo>
                            <a:pt x="7" y="2"/>
                            <a:pt x="4" y="1"/>
                            <a:pt x="0" y="0"/>
                          </a:cubicBezTo>
                          <a:cubicBezTo>
                            <a:pt x="0" y="2"/>
                            <a:pt x="0" y="2"/>
                            <a:pt x="0" y="2"/>
                          </a:cubicBezTo>
                          <a:cubicBezTo>
                            <a:pt x="3" y="3"/>
                            <a:pt x="6" y="4"/>
                            <a:pt x="9" y="5"/>
                          </a:cubicBezTo>
                          <a:lnTo>
                            <a:pt x="10"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0" name="Freeform 383"/>
                    <p:cNvSpPr>
                      <a:spLocks/>
                    </p:cNvSpPr>
                    <p:nvPr/>
                  </p:nvSpPr>
                  <p:spPr bwMode="auto">
                    <a:xfrm>
                      <a:off x="838" y="2106"/>
                      <a:ext cx="101" cy="31"/>
                    </a:xfrm>
                    <a:custGeom>
                      <a:avLst/>
                      <a:gdLst>
                        <a:gd name="T0" fmla="*/ 5 w 43"/>
                        <a:gd name="T1" fmla="*/ 74 h 13"/>
                        <a:gd name="T2" fmla="*/ 237 w 43"/>
                        <a:gd name="T3" fmla="*/ 12 h 13"/>
                        <a:gd name="T4" fmla="*/ 233 w 43"/>
                        <a:gd name="T5" fmla="*/ 0 h 13"/>
                        <a:gd name="T6" fmla="*/ 0 w 43"/>
                        <a:gd name="T7" fmla="*/ 62 h 13"/>
                        <a:gd name="T8" fmla="*/ 5 w 43"/>
                        <a:gd name="T9" fmla="*/ 74 h 13"/>
                        <a:gd name="T10" fmla="*/ 0 60000 65536"/>
                        <a:gd name="T11" fmla="*/ 0 60000 65536"/>
                        <a:gd name="T12" fmla="*/ 0 60000 65536"/>
                        <a:gd name="T13" fmla="*/ 0 60000 65536"/>
                        <a:gd name="T14" fmla="*/ 0 60000 65536"/>
                        <a:gd name="T15" fmla="*/ 0 w 43"/>
                        <a:gd name="T16" fmla="*/ 0 h 13"/>
                        <a:gd name="T17" fmla="*/ 43 w 43"/>
                        <a:gd name="T18" fmla="*/ 13 h 13"/>
                      </a:gdLst>
                      <a:ahLst/>
                      <a:cxnLst>
                        <a:cxn ang="T10">
                          <a:pos x="T0" y="T1"/>
                        </a:cxn>
                        <a:cxn ang="T11">
                          <a:pos x="T2" y="T3"/>
                        </a:cxn>
                        <a:cxn ang="T12">
                          <a:pos x="T4" y="T5"/>
                        </a:cxn>
                        <a:cxn ang="T13">
                          <a:pos x="T6" y="T7"/>
                        </a:cxn>
                        <a:cxn ang="T14">
                          <a:pos x="T8" y="T9"/>
                        </a:cxn>
                      </a:cxnLst>
                      <a:rect l="T15" t="T16" r="T17" b="T18"/>
                      <a:pathLst>
                        <a:path w="43" h="13">
                          <a:moveTo>
                            <a:pt x="1" y="13"/>
                          </a:moveTo>
                          <a:cubicBezTo>
                            <a:pt x="14" y="6"/>
                            <a:pt x="29" y="3"/>
                            <a:pt x="43" y="2"/>
                          </a:cubicBezTo>
                          <a:cubicBezTo>
                            <a:pt x="42" y="0"/>
                            <a:pt x="42" y="0"/>
                            <a:pt x="42" y="0"/>
                          </a:cubicBezTo>
                          <a:cubicBezTo>
                            <a:pt x="28" y="1"/>
                            <a:pt x="14" y="5"/>
                            <a:pt x="0" y="11"/>
                          </a:cubicBezTo>
                          <a:lnTo>
                            <a:pt x="1" y="1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1" name="Freeform 384"/>
                    <p:cNvSpPr>
                      <a:spLocks/>
                    </p:cNvSpPr>
                    <p:nvPr/>
                  </p:nvSpPr>
                  <p:spPr bwMode="auto">
                    <a:xfrm>
                      <a:off x="939" y="2106"/>
                      <a:ext cx="52" cy="12"/>
                    </a:xfrm>
                    <a:custGeom>
                      <a:avLst/>
                      <a:gdLst>
                        <a:gd name="T0" fmla="*/ 123 w 22"/>
                        <a:gd name="T1" fmla="*/ 17 h 5"/>
                        <a:gd name="T2" fmla="*/ 0 w 22"/>
                        <a:gd name="T3" fmla="*/ 0 h 5"/>
                        <a:gd name="T4" fmla="*/ 0 w 22"/>
                        <a:gd name="T5" fmla="*/ 12 h 5"/>
                        <a:gd name="T6" fmla="*/ 123 w 22"/>
                        <a:gd name="T7" fmla="*/ 29 h 5"/>
                        <a:gd name="T8" fmla="*/ 123 w 22"/>
                        <a:gd name="T9" fmla="*/ 17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2" y="3"/>
                          </a:moveTo>
                          <a:cubicBezTo>
                            <a:pt x="15" y="1"/>
                            <a:pt x="8" y="0"/>
                            <a:pt x="0" y="0"/>
                          </a:cubicBezTo>
                          <a:cubicBezTo>
                            <a:pt x="0" y="2"/>
                            <a:pt x="0" y="2"/>
                            <a:pt x="0" y="2"/>
                          </a:cubicBezTo>
                          <a:cubicBezTo>
                            <a:pt x="8" y="2"/>
                            <a:pt x="15" y="3"/>
                            <a:pt x="22" y="5"/>
                          </a:cubicBezTo>
                          <a:lnTo>
                            <a:pt x="22"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2" name="Freeform 385"/>
                    <p:cNvSpPr>
                      <a:spLocks/>
                    </p:cNvSpPr>
                    <p:nvPr/>
                  </p:nvSpPr>
                  <p:spPr bwMode="auto">
                    <a:xfrm>
                      <a:off x="835" y="2132"/>
                      <a:ext cx="5" cy="7"/>
                    </a:xfrm>
                    <a:custGeom>
                      <a:avLst/>
                      <a:gdLst>
                        <a:gd name="T0" fmla="*/ 7 w 2"/>
                        <a:gd name="T1" fmla="*/ 0 h 3"/>
                        <a:gd name="T2" fmla="*/ 7 w 2"/>
                        <a:gd name="T3" fmla="*/ 0 h 3"/>
                        <a:gd name="T4" fmla="*/ 0 w 2"/>
                        <a:gd name="T5" fmla="*/ 5 h 3"/>
                        <a:gd name="T6" fmla="*/ 7 w 2"/>
                        <a:gd name="T7" fmla="*/ 16 h 3"/>
                        <a:gd name="T8" fmla="*/ 12 w 2"/>
                        <a:gd name="T9" fmla="*/ 12 h 3"/>
                        <a:gd name="T10" fmla="*/ 12 w 2"/>
                        <a:gd name="T11" fmla="*/ 12 h 3"/>
                        <a:gd name="T12" fmla="*/ 7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0"/>
                          </a:moveTo>
                          <a:cubicBezTo>
                            <a:pt x="1" y="0"/>
                            <a:pt x="1" y="0"/>
                            <a:pt x="1" y="0"/>
                          </a:cubicBezTo>
                          <a:cubicBezTo>
                            <a:pt x="1" y="1"/>
                            <a:pt x="0" y="1"/>
                            <a:pt x="0" y="1"/>
                          </a:cubicBezTo>
                          <a:cubicBezTo>
                            <a:pt x="1" y="3"/>
                            <a:pt x="1" y="3"/>
                            <a:pt x="1" y="3"/>
                          </a:cubicBezTo>
                          <a:cubicBezTo>
                            <a:pt x="1" y="3"/>
                            <a:pt x="2" y="2"/>
                            <a:pt x="2" y="2"/>
                          </a:cubicBezTo>
                          <a:cubicBezTo>
                            <a:pt x="2" y="2"/>
                            <a:pt x="2" y="2"/>
                            <a:pt x="2"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3" name="Freeform 386"/>
                    <p:cNvSpPr>
                      <a:spLocks/>
                    </p:cNvSpPr>
                    <p:nvPr/>
                  </p:nvSpPr>
                  <p:spPr bwMode="auto">
                    <a:xfrm>
                      <a:off x="937" y="2106"/>
                      <a:ext cx="2" cy="5"/>
                    </a:xfrm>
                    <a:custGeom>
                      <a:avLst/>
                      <a:gdLst>
                        <a:gd name="T0" fmla="*/ 2 w 2"/>
                        <a:gd name="T1" fmla="*/ 0 h 5"/>
                        <a:gd name="T2" fmla="*/ 0 w 2"/>
                        <a:gd name="T3" fmla="*/ 0 h 5"/>
                        <a:gd name="T4" fmla="*/ 2 w 2"/>
                        <a:gd name="T5" fmla="*/ 5 h 5"/>
                        <a:gd name="T6" fmla="*/ 2 w 2"/>
                        <a:gd name="T7" fmla="*/ 5 h 5"/>
                        <a:gd name="T8" fmla="*/ 2 w 2"/>
                        <a:gd name="T9" fmla="*/ 0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0"/>
                          </a:moveTo>
                          <a:lnTo>
                            <a:pt x="0" y="0"/>
                          </a:lnTo>
                          <a:lnTo>
                            <a:pt x="2" y="5"/>
                          </a:ln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4" name="Freeform 387"/>
                    <p:cNvSpPr>
                      <a:spLocks/>
                    </p:cNvSpPr>
                    <p:nvPr/>
                  </p:nvSpPr>
                  <p:spPr bwMode="auto">
                    <a:xfrm>
                      <a:off x="883" y="2099"/>
                      <a:ext cx="4" cy="5"/>
                    </a:xfrm>
                    <a:custGeom>
                      <a:avLst/>
                      <a:gdLst>
                        <a:gd name="T0" fmla="*/ 4 w 2"/>
                        <a:gd name="T1" fmla="*/ 12 h 2"/>
                        <a:gd name="T2" fmla="*/ 8 w 2"/>
                        <a:gd name="T3" fmla="*/ 12 h 2"/>
                        <a:gd name="T4" fmla="*/ 8 w 2"/>
                        <a:gd name="T5" fmla="*/ 0 h 2"/>
                        <a:gd name="T6" fmla="*/ 0 w 2"/>
                        <a:gd name="T7" fmla="*/ 0 h 2"/>
                        <a:gd name="T8" fmla="*/ 4 w 2"/>
                        <a:gd name="T9" fmla="*/ 1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1" y="2"/>
                          </a:moveTo>
                          <a:cubicBezTo>
                            <a:pt x="1" y="2"/>
                            <a:pt x="2" y="2"/>
                            <a:pt x="2" y="2"/>
                          </a:cubicBezTo>
                          <a:cubicBezTo>
                            <a:pt x="2" y="0"/>
                            <a:pt x="2" y="0"/>
                            <a:pt x="2" y="0"/>
                          </a:cubicBezTo>
                          <a:cubicBezTo>
                            <a:pt x="1" y="0"/>
                            <a:pt x="1" y="0"/>
                            <a:pt x="0"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5" name="Freeform 388"/>
                    <p:cNvSpPr>
                      <a:spLocks/>
                    </p:cNvSpPr>
                    <p:nvPr/>
                  </p:nvSpPr>
                  <p:spPr bwMode="auto">
                    <a:xfrm>
                      <a:off x="873" y="2099"/>
                      <a:ext cx="12" cy="7"/>
                    </a:xfrm>
                    <a:custGeom>
                      <a:avLst/>
                      <a:gdLst>
                        <a:gd name="T0" fmla="*/ 0 w 5"/>
                        <a:gd name="T1" fmla="*/ 16 h 3"/>
                        <a:gd name="T2" fmla="*/ 29 w 5"/>
                        <a:gd name="T3" fmla="*/ 12 h 3"/>
                        <a:gd name="T4" fmla="*/ 24 w 5"/>
                        <a:gd name="T5" fmla="*/ 0 h 3"/>
                        <a:gd name="T6" fmla="*/ 0 w 5"/>
                        <a:gd name="T7" fmla="*/ 5 h 3"/>
                        <a:gd name="T8" fmla="*/ 0 w 5"/>
                        <a:gd name="T9" fmla="*/ 16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0" y="3"/>
                          </a:moveTo>
                          <a:cubicBezTo>
                            <a:pt x="2" y="3"/>
                            <a:pt x="3" y="2"/>
                            <a:pt x="5" y="2"/>
                          </a:cubicBezTo>
                          <a:cubicBezTo>
                            <a:pt x="4" y="0"/>
                            <a:pt x="4" y="0"/>
                            <a:pt x="4" y="0"/>
                          </a:cubicBezTo>
                          <a:cubicBezTo>
                            <a:pt x="3" y="0"/>
                            <a:pt x="2" y="1"/>
                            <a:pt x="0" y="1"/>
                          </a:cubicBezTo>
                          <a:lnTo>
                            <a:pt x="0"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6" name="Freeform 389"/>
                    <p:cNvSpPr>
                      <a:spLocks/>
                    </p:cNvSpPr>
                    <p:nvPr/>
                  </p:nvSpPr>
                  <p:spPr bwMode="auto">
                    <a:xfrm>
                      <a:off x="892" y="2097"/>
                      <a:ext cx="38" cy="9"/>
                    </a:xfrm>
                    <a:custGeom>
                      <a:avLst/>
                      <a:gdLst>
                        <a:gd name="T0" fmla="*/ 90 w 16"/>
                        <a:gd name="T1" fmla="*/ 11 h 4"/>
                        <a:gd name="T2" fmla="*/ 0 w 16"/>
                        <a:gd name="T3" fmla="*/ 5 h 4"/>
                        <a:gd name="T4" fmla="*/ 0 w 16"/>
                        <a:gd name="T5" fmla="*/ 16 h 4"/>
                        <a:gd name="T6" fmla="*/ 85 w 16"/>
                        <a:gd name="T7" fmla="*/ 20 h 4"/>
                        <a:gd name="T8" fmla="*/ 90 w 16"/>
                        <a:gd name="T9" fmla="*/ 11 h 4"/>
                        <a:gd name="T10" fmla="*/ 0 60000 65536"/>
                        <a:gd name="T11" fmla="*/ 0 60000 65536"/>
                        <a:gd name="T12" fmla="*/ 0 60000 65536"/>
                        <a:gd name="T13" fmla="*/ 0 60000 65536"/>
                        <a:gd name="T14" fmla="*/ 0 60000 65536"/>
                        <a:gd name="T15" fmla="*/ 0 w 16"/>
                        <a:gd name="T16" fmla="*/ 0 h 4"/>
                        <a:gd name="T17" fmla="*/ 16 w 16"/>
                        <a:gd name="T18" fmla="*/ 4 h 4"/>
                      </a:gdLst>
                      <a:ahLst/>
                      <a:cxnLst>
                        <a:cxn ang="T10">
                          <a:pos x="T0" y="T1"/>
                        </a:cxn>
                        <a:cxn ang="T11">
                          <a:pos x="T2" y="T3"/>
                        </a:cxn>
                        <a:cxn ang="T12">
                          <a:pos x="T4" y="T5"/>
                        </a:cxn>
                        <a:cxn ang="T13">
                          <a:pos x="T6" y="T7"/>
                        </a:cxn>
                        <a:cxn ang="T14">
                          <a:pos x="T8" y="T9"/>
                        </a:cxn>
                      </a:cxnLst>
                      <a:rect l="T15" t="T16" r="T17" b="T18"/>
                      <a:pathLst>
                        <a:path w="16" h="4">
                          <a:moveTo>
                            <a:pt x="16" y="2"/>
                          </a:moveTo>
                          <a:cubicBezTo>
                            <a:pt x="11" y="1"/>
                            <a:pt x="6" y="0"/>
                            <a:pt x="0" y="1"/>
                          </a:cubicBezTo>
                          <a:cubicBezTo>
                            <a:pt x="0" y="3"/>
                            <a:pt x="0" y="3"/>
                            <a:pt x="0" y="3"/>
                          </a:cubicBezTo>
                          <a:cubicBezTo>
                            <a:pt x="6" y="2"/>
                            <a:pt x="11" y="3"/>
                            <a:pt x="15" y="4"/>
                          </a:cubicBezTo>
                          <a:lnTo>
                            <a:pt x="16"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7" name="Freeform 390"/>
                    <p:cNvSpPr>
                      <a:spLocks/>
                    </p:cNvSpPr>
                    <p:nvPr/>
                  </p:nvSpPr>
                  <p:spPr bwMode="auto">
                    <a:xfrm>
                      <a:off x="927" y="2102"/>
                      <a:ext cx="15" cy="9"/>
                    </a:xfrm>
                    <a:custGeom>
                      <a:avLst/>
                      <a:gdLst>
                        <a:gd name="T0" fmla="*/ 37 w 6"/>
                        <a:gd name="T1" fmla="*/ 16 h 4"/>
                        <a:gd name="T2" fmla="*/ 8 w 6"/>
                        <a:gd name="T3" fmla="*/ 0 h 4"/>
                        <a:gd name="T4" fmla="*/ 0 w 6"/>
                        <a:gd name="T5" fmla="*/ 11 h 4"/>
                        <a:gd name="T6" fmla="*/ 32 w 6"/>
                        <a:gd name="T7" fmla="*/ 20 h 4"/>
                        <a:gd name="T8" fmla="*/ 37 w 6"/>
                        <a:gd name="T9" fmla="*/ 16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6" y="3"/>
                          </a:moveTo>
                          <a:cubicBezTo>
                            <a:pt x="4" y="2"/>
                            <a:pt x="3" y="1"/>
                            <a:pt x="1" y="0"/>
                          </a:cubicBezTo>
                          <a:cubicBezTo>
                            <a:pt x="0" y="2"/>
                            <a:pt x="0" y="2"/>
                            <a:pt x="0" y="2"/>
                          </a:cubicBezTo>
                          <a:cubicBezTo>
                            <a:pt x="2" y="3"/>
                            <a:pt x="3" y="3"/>
                            <a:pt x="5" y="4"/>
                          </a:cubicBezTo>
                          <a:lnTo>
                            <a:pt x="6"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8" name="Freeform 391"/>
                    <p:cNvSpPr>
                      <a:spLocks/>
                    </p:cNvSpPr>
                    <p:nvPr/>
                  </p:nvSpPr>
                  <p:spPr bwMode="auto">
                    <a:xfrm>
                      <a:off x="814" y="2125"/>
                      <a:ext cx="14" cy="10"/>
                    </a:xfrm>
                    <a:custGeom>
                      <a:avLst/>
                      <a:gdLst>
                        <a:gd name="T0" fmla="*/ 12 w 6"/>
                        <a:gd name="T1" fmla="*/ 25 h 4"/>
                        <a:gd name="T2" fmla="*/ 33 w 6"/>
                        <a:gd name="T3" fmla="*/ 7 h 4"/>
                        <a:gd name="T4" fmla="*/ 21 w 6"/>
                        <a:gd name="T5" fmla="*/ 0 h 4"/>
                        <a:gd name="T6" fmla="*/ 0 w 6"/>
                        <a:gd name="T7" fmla="*/ 17 h 4"/>
                        <a:gd name="T8" fmla="*/ 12 w 6"/>
                        <a:gd name="T9" fmla="*/ 25 h 4"/>
                        <a:gd name="T10" fmla="*/ 0 60000 65536"/>
                        <a:gd name="T11" fmla="*/ 0 60000 65536"/>
                        <a:gd name="T12" fmla="*/ 0 60000 65536"/>
                        <a:gd name="T13" fmla="*/ 0 60000 65536"/>
                        <a:gd name="T14" fmla="*/ 0 60000 65536"/>
                        <a:gd name="T15" fmla="*/ 0 w 6"/>
                        <a:gd name="T16" fmla="*/ 0 h 4"/>
                        <a:gd name="T17" fmla="*/ 6 w 6"/>
                        <a:gd name="T18" fmla="*/ 4 h 4"/>
                      </a:gdLst>
                      <a:ahLst/>
                      <a:cxnLst>
                        <a:cxn ang="T10">
                          <a:pos x="T0" y="T1"/>
                        </a:cxn>
                        <a:cxn ang="T11">
                          <a:pos x="T2" y="T3"/>
                        </a:cxn>
                        <a:cxn ang="T12">
                          <a:pos x="T4" y="T5"/>
                        </a:cxn>
                        <a:cxn ang="T13">
                          <a:pos x="T6" y="T7"/>
                        </a:cxn>
                        <a:cxn ang="T14">
                          <a:pos x="T8" y="T9"/>
                        </a:cxn>
                      </a:cxnLst>
                      <a:rect l="T15" t="T16" r="T17" b="T18"/>
                      <a:pathLst>
                        <a:path w="6" h="4">
                          <a:moveTo>
                            <a:pt x="2" y="4"/>
                          </a:moveTo>
                          <a:cubicBezTo>
                            <a:pt x="3" y="3"/>
                            <a:pt x="4" y="2"/>
                            <a:pt x="6" y="1"/>
                          </a:cubicBezTo>
                          <a:cubicBezTo>
                            <a:pt x="4" y="0"/>
                            <a:pt x="4" y="0"/>
                            <a:pt x="4" y="0"/>
                          </a:cubicBezTo>
                          <a:cubicBezTo>
                            <a:pt x="3" y="1"/>
                            <a:pt x="2" y="2"/>
                            <a:pt x="0" y="3"/>
                          </a:cubicBezTo>
                          <a:lnTo>
                            <a:pt x="2"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69" name="Freeform 392"/>
                    <p:cNvSpPr>
                      <a:spLocks/>
                    </p:cNvSpPr>
                    <p:nvPr/>
                  </p:nvSpPr>
                  <p:spPr bwMode="auto">
                    <a:xfrm>
                      <a:off x="823" y="2102"/>
                      <a:ext cx="52" cy="26"/>
                    </a:xfrm>
                    <a:custGeom>
                      <a:avLst/>
                      <a:gdLst>
                        <a:gd name="T0" fmla="*/ 12 w 22"/>
                        <a:gd name="T1" fmla="*/ 61 h 11"/>
                        <a:gd name="T2" fmla="*/ 123 w 22"/>
                        <a:gd name="T3" fmla="*/ 12 h 11"/>
                        <a:gd name="T4" fmla="*/ 118 w 22"/>
                        <a:gd name="T5" fmla="*/ 0 h 11"/>
                        <a:gd name="T6" fmla="*/ 0 w 22"/>
                        <a:gd name="T7" fmla="*/ 57 h 11"/>
                        <a:gd name="T8" fmla="*/ 12 w 22"/>
                        <a:gd name="T9" fmla="*/ 61 h 11"/>
                        <a:gd name="T10" fmla="*/ 0 60000 65536"/>
                        <a:gd name="T11" fmla="*/ 0 60000 65536"/>
                        <a:gd name="T12" fmla="*/ 0 60000 65536"/>
                        <a:gd name="T13" fmla="*/ 0 60000 65536"/>
                        <a:gd name="T14" fmla="*/ 0 60000 65536"/>
                        <a:gd name="T15" fmla="*/ 0 w 22"/>
                        <a:gd name="T16" fmla="*/ 0 h 11"/>
                        <a:gd name="T17" fmla="*/ 22 w 22"/>
                        <a:gd name="T18" fmla="*/ 11 h 11"/>
                      </a:gdLst>
                      <a:ahLst/>
                      <a:cxnLst>
                        <a:cxn ang="T10">
                          <a:pos x="T0" y="T1"/>
                        </a:cxn>
                        <a:cxn ang="T11">
                          <a:pos x="T2" y="T3"/>
                        </a:cxn>
                        <a:cxn ang="T12">
                          <a:pos x="T4" y="T5"/>
                        </a:cxn>
                        <a:cxn ang="T13">
                          <a:pos x="T6" y="T7"/>
                        </a:cxn>
                        <a:cxn ang="T14">
                          <a:pos x="T8" y="T9"/>
                        </a:cxn>
                      </a:cxnLst>
                      <a:rect l="T15" t="T16" r="T17" b="T18"/>
                      <a:pathLst>
                        <a:path w="22" h="11">
                          <a:moveTo>
                            <a:pt x="2" y="11"/>
                          </a:moveTo>
                          <a:cubicBezTo>
                            <a:pt x="8" y="6"/>
                            <a:pt x="15" y="3"/>
                            <a:pt x="22" y="2"/>
                          </a:cubicBezTo>
                          <a:cubicBezTo>
                            <a:pt x="21" y="0"/>
                            <a:pt x="21" y="0"/>
                            <a:pt x="21" y="0"/>
                          </a:cubicBezTo>
                          <a:cubicBezTo>
                            <a:pt x="14" y="1"/>
                            <a:pt x="7" y="5"/>
                            <a:pt x="0" y="10"/>
                          </a:cubicBezTo>
                          <a:lnTo>
                            <a:pt x="2"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0" name="Freeform 393"/>
                    <p:cNvSpPr>
                      <a:spLocks/>
                    </p:cNvSpPr>
                    <p:nvPr/>
                  </p:nvSpPr>
                  <p:spPr bwMode="auto">
                    <a:xfrm>
                      <a:off x="873" y="2099"/>
                      <a:ext cx="7" cy="7"/>
                    </a:xfrm>
                    <a:custGeom>
                      <a:avLst/>
                      <a:gdLst>
                        <a:gd name="T0" fmla="*/ 5 w 3"/>
                        <a:gd name="T1" fmla="*/ 16 h 3"/>
                        <a:gd name="T2" fmla="*/ 16 w 3"/>
                        <a:gd name="T3" fmla="*/ 12 h 3"/>
                        <a:gd name="T4" fmla="*/ 16 w 3"/>
                        <a:gd name="T5" fmla="*/ 0 h 3"/>
                        <a:gd name="T6" fmla="*/ 0 w 3"/>
                        <a:gd name="T7" fmla="*/ 5 h 3"/>
                        <a:gd name="T8" fmla="*/ 5 w 3"/>
                        <a:gd name="T9" fmla="*/ 16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1" y="3"/>
                          </a:moveTo>
                          <a:cubicBezTo>
                            <a:pt x="2" y="3"/>
                            <a:pt x="3" y="2"/>
                            <a:pt x="3" y="2"/>
                          </a:cubicBezTo>
                          <a:cubicBezTo>
                            <a:pt x="3" y="0"/>
                            <a:pt x="3" y="0"/>
                            <a:pt x="3" y="0"/>
                          </a:cubicBezTo>
                          <a:cubicBezTo>
                            <a:pt x="2" y="0"/>
                            <a:pt x="1" y="1"/>
                            <a:pt x="0" y="1"/>
                          </a:cubicBezTo>
                          <a:lnTo>
                            <a:pt x="1"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1" name="Freeform 394"/>
                    <p:cNvSpPr>
                      <a:spLocks/>
                    </p:cNvSpPr>
                    <p:nvPr/>
                  </p:nvSpPr>
                  <p:spPr bwMode="auto">
                    <a:xfrm>
                      <a:off x="883" y="2099"/>
                      <a:ext cx="2" cy="5"/>
                    </a:xfrm>
                    <a:custGeom>
                      <a:avLst/>
                      <a:gdLst>
                        <a:gd name="T0" fmla="*/ 0 w 1"/>
                        <a:gd name="T1" fmla="*/ 0 h 2"/>
                        <a:gd name="T2" fmla="*/ 0 w 1"/>
                        <a:gd name="T3" fmla="*/ 0 h 2"/>
                        <a:gd name="T4" fmla="*/ 0 w 1"/>
                        <a:gd name="T5" fmla="*/ 0 h 2"/>
                        <a:gd name="T6" fmla="*/ 0 w 1"/>
                        <a:gd name="T7" fmla="*/ 12 h 2"/>
                        <a:gd name="T8" fmla="*/ 0 w 1"/>
                        <a:gd name="T9" fmla="*/ 12 h 2"/>
                        <a:gd name="T10" fmla="*/ 4 w 1"/>
                        <a:gd name="T11" fmla="*/ 1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cubicBezTo>
                            <a:pt x="0" y="0"/>
                            <a:pt x="0" y="0"/>
                            <a:pt x="0" y="0"/>
                          </a:cubicBezTo>
                          <a:cubicBezTo>
                            <a:pt x="0" y="0"/>
                            <a:pt x="0" y="0"/>
                            <a:pt x="0" y="0"/>
                          </a:cubicBezTo>
                          <a:cubicBezTo>
                            <a:pt x="0" y="2"/>
                            <a:pt x="0" y="2"/>
                            <a:pt x="0" y="2"/>
                          </a:cubicBezTo>
                          <a:cubicBezTo>
                            <a:pt x="0" y="2"/>
                            <a:pt x="0" y="2"/>
                            <a:pt x="0" y="2"/>
                          </a:cubicBezTo>
                          <a:cubicBezTo>
                            <a:pt x="0" y="2"/>
                            <a:pt x="0" y="2"/>
                            <a:pt x="1" y="2"/>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2" name="Freeform 395"/>
                    <p:cNvSpPr>
                      <a:spLocks/>
                    </p:cNvSpPr>
                    <p:nvPr/>
                  </p:nvSpPr>
                  <p:spPr bwMode="auto">
                    <a:xfrm>
                      <a:off x="788" y="2130"/>
                      <a:ext cx="9" cy="12"/>
                    </a:xfrm>
                    <a:custGeom>
                      <a:avLst/>
                      <a:gdLst>
                        <a:gd name="T0" fmla="*/ 11 w 4"/>
                        <a:gd name="T1" fmla="*/ 29 h 5"/>
                        <a:gd name="T2" fmla="*/ 20 w 4"/>
                        <a:gd name="T3" fmla="*/ 5 h 5"/>
                        <a:gd name="T4" fmla="*/ 11 w 4"/>
                        <a:gd name="T5" fmla="*/ 0 h 5"/>
                        <a:gd name="T6" fmla="*/ 0 w 4"/>
                        <a:gd name="T7" fmla="*/ 24 h 5"/>
                        <a:gd name="T8" fmla="*/ 11 w 4"/>
                        <a:gd name="T9" fmla="*/ 29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2" y="5"/>
                          </a:moveTo>
                          <a:cubicBezTo>
                            <a:pt x="3" y="4"/>
                            <a:pt x="3" y="2"/>
                            <a:pt x="4" y="1"/>
                          </a:cubicBezTo>
                          <a:cubicBezTo>
                            <a:pt x="2" y="0"/>
                            <a:pt x="2" y="0"/>
                            <a:pt x="2" y="0"/>
                          </a:cubicBezTo>
                          <a:cubicBezTo>
                            <a:pt x="1" y="2"/>
                            <a:pt x="1" y="3"/>
                            <a:pt x="0" y="4"/>
                          </a:cubicBezTo>
                          <a:lnTo>
                            <a:pt x="2"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3" name="Freeform 396"/>
                    <p:cNvSpPr>
                      <a:spLocks/>
                    </p:cNvSpPr>
                    <p:nvPr/>
                  </p:nvSpPr>
                  <p:spPr bwMode="auto">
                    <a:xfrm>
                      <a:off x="793" y="2120"/>
                      <a:ext cx="12" cy="12"/>
                    </a:xfrm>
                    <a:custGeom>
                      <a:avLst/>
                      <a:gdLst>
                        <a:gd name="T0" fmla="*/ 12 w 5"/>
                        <a:gd name="T1" fmla="*/ 29 h 5"/>
                        <a:gd name="T2" fmla="*/ 29 w 5"/>
                        <a:gd name="T3" fmla="*/ 12 h 5"/>
                        <a:gd name="T4" fmla="*/ 24 w 5"/>
                        <a:gd name="T5" fmla="*/ 0 h 5"/>
                        <a:gd name="T6" fmla="*/ 0 w 5"/>
                        <a:gd name="T7" fmla="*/ 24 h 5"/>
                        <a:gd name="T8" fmla="*/ 12 w 5"/>
                        <a:gd name="T9" fmla="*/ 29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2" y="5"/>
                          </a:moveTo>
                          <a:cubicBezTo>
                            <a:pt x="3" y="4"/>
                            <a:pt x="4" y="3"/>
                            <a:pt x="5" y="2"/>
                          </a:cubicBezTo>
                          <a:cubicBezTo>
                            <a:pt x="4" y="0"/>
                            <a:pt x="4" y="0"/>
                            <a:pt x="4" y="0"/>
                          </a:cubicBezTo>
                          <a:cubicBezTo>
                            <a:pt x="3" y="1"/>
                            <a:pt x="1" y="3"/>
                            <a:pt x="0" y="4"/>
                          </a:cubicBezTo>
                          <a:lnTo>
                            <a:pt x="2"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4" name="Freeform 397"/>
                    <p:cNvSpPr>
                      <a:spLocks/>
                    </p:cNvSpPr>
                    <p:nvPr/>
                  </p:nvSpPr>
                  <p:spPr bwMode="auto">
                    <a:xfrm>
                      <a:off x="738" y="2156"/>
                      <a:ext cx="29" cy="31"/>
                    </a:xfrm>
                    <a:custGeom>
                      <a:avLst/>
                      <a:gdLst>
                        <a:gd name="T0" fmla="*/ 65 w 12"/>
                        <a:gd name="T1" fmla="*/ 0 h 13"/>
                        <a:gd name="T2" fmla="*/ 0 w 12"/>
                        <a:gd name="T3" fmla="*/ 69 h 13"/>
                        <a:gd name="T4" fmla="*/ 12 w 12"/>
                        <a:gd name="T5" fmla="*/ 74 h 13"/>
                        <a:gd name="T6" fmla="*/ 70 w 12"/>
                        <a:gd name="T7" fmla="*/ 5 h 13"/>
                        <a:gd name="T8" fmla="*/ 65 w 12"/>
                        <a:gd name="T9" fmla="*/ 0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1" y="0"/>
                          </a:moveTo>
                          <a:cubicBezTo>
                            <a:pt x="6" y="4"/>
                            <a:pt x="2" y="8"/>
                            <a:pt x="0" y="12"/>
                          </a:cubicBezTo>
                          <a:cubicBezTo>
                            <a:pt x="2" y="13"/>
                            <a:pt x="2" y="13"/>
                            <a:pt x="2" y="13"/>
                          </a:cubicBezTo>
                          <a:cubicBezTo>
                            <a:pt x="4" y="9"/>
                            <a:pt x="7" y="5"/>
                            <a:pt x="12" y="1"/>
                          </a:cubicBezTo>
                          <a:lnTo>
                            <a:pt x="1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5" name="Freeform 398"/>
                    <p:cNvSpPr>
                      <a:spLocks/>
                    </p:cNvSpPr>
                    <p:nvPr/>
                  </p:nvSpPr>
                  <p:spPr bwMode="auto">
                    <a:xfrm>
                      <a:off x="736" y="2189"/>
                      <a:ext cx="12" cy="21"/>
                    </a:xfrm>
                    <a:custGeom>
                      <a:avLst/>
                      <a:gdLst>
                        <a:gd name="T0" fmla="*/ 5 w 5"/>
                        <a:gd name="T1" fmla="*/ 0 h 9"/>
                        <a:gd name="T2" fmla="*/ 24 w 5"/>
                        <a:gd name="T3" fmla="*/ 49 h 9"/>
                        <a:gd name="T4" fmla="*/ 29 w 5"/>
                        <a:gd name="T5" fmla="*/ 37 h 9"/>
                        <a:gd name="T6" fmla="*/ 17 w 5"/>
                        <a:gd name="T7" fmla="*/ 0 h 9"/>
                        <a:gd name="T8" fmla="*/ 5 w 5"/>
                        <a:gd name="T9" fmla="*/ 0 h 9"/>
                        <a:gd name="T10" fmla="*/ 0 60000 65536"/>
                        <a:gd name="T11" fmla="*/ 0 60000 65536"/>
                        <a:gd name="T12" fmla="*/ 0 60000 65536"/>
                        <a:gd name="T13" fmla="*/ 0 60000 65536"/>
                        <a:gd name="T14" fmla="*/ 0 60000 65536"/>
                        <a:gd name="T15" fmla="*/ 0 w 5"/>
                        <a:gd name="T16" fmla="*/ 0 h 9"/>
                        <a:gd name="T17" fmla="*/ 5 w 5"/>
                        <a:gd name="T18" fmla="*/ 9 h 9"/>
                      </a:gdLst>
                      <a:ahLst/>
                      <a:cxnLst>
                        <a:cxn ang="T10">
                          <a:pos x="T0" y="T1"/>
                        </a:cxn>
                        <a:cxn ang="T11">
                          <a:pos x="T2" y="T3"/>
                        </a:cxn>
                        <a:cxn ang="T12">
                          <a:pos x="T4" y="T5"/>
                        </a:cxn>
                        <a:cxn ang="T13">
                          <a:pos x="T6" y="T7"/>
                        </a:cxn>
                        <a:cxn ang="T14">
                          <a:pos x="T8" y="T9"/>
                        </a:cxn>
                      </a:cxnLst>
                      <a:rect l="T15" t="T16" r="T17" b="T18"/>
                      <a:pathLst>
                        <a:path w="5" h="9">
                          <a:moveTo>
                            <a:pt x="1" y="0"/>
                          </a:moveTo>
                          <a:cubicBezTo>
                            <a:pt x="0" y="4"/>
                            <a:pt x="1" y="7"/>
                            <a:pt x="4" y="9"/>
                          </a:cubicBezTo>
                          <a:cubicBezTo>
                            <a:pt x="5" y="7"/>
                            <a:pt x="5" y="7"/>
                            <a:pt x="5" y="7"/>
                          </a:cubicBezTo>
                          <a:cubicBezTo>
                            <a:pt x="2" y="5"/>
                            <a:pt x="2" y="2"/>
                            <a:pt x="3" y="0"/>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6" name="Freeform 399"/>
                    <p:cNvSpPr>
                      <a:spLocks/>
                    </p:cNvSpPr>
                    <p:nvPr/>
                  </p:nvSpPr>
                  <p:spPr bwMode="auto">
                    <a:xfrm>
                      <a:off x="738" y="2184"/>
                      <a:ext cx="5" cy="5"/>
                    </a:xfrm>
                    <a:custGeom>
                      <a:avLst/>
                      <a:gdLst>
                        <a:gd name="T0" fmla="*/ 0 w 2"/>
                        <a:gd name="T1" fmla="*/ 0 h 2"/>
                        <a:gd name="T2" fmla="*/ 0 w 2"/>
                        <a:gd name="T3" fmla="*/ 12 h 2"/>
                        <a:gd name="T4" fmla="*/ 12 w 2"/>
                        <a:gd name="T5" fmla="*/ 12 h 2"/>
                        <a:gd name="T6" fmla="*/ 12 w 2"/>
                        <a:gd name="T7" fmla="*/ 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1"/>
                            <a:pt x="0" y="2"/>
                          </a:cubicBezTo>
                          <a:cubicBezTo>
                            <a:pt x="2" y="2"/>
                            <a:pt x="2" y="2"/>
                            <a:pt x="2" y="2"/>
                          </a:cubicBezTo>
                          <a:cubicBezTo>
                            <a:pt x="2" y="2"/>
                            <a:pt x="2" y="1"/>
                            <a:pt x="2" y="1"/>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7" name="Freeform 400"/>
                    <p:cNvSpPr>
                      <a:spLocks/>
                    </p:cNvSpPr>
                    <p:nvPr/>
                  </p:nvSpPr>
                  <p:spPr bwMode="auto">
                    <a:xfrm>
                      <a:off x="670" y="2362"/>
                      <a:ext cx="7" cy="7"/>
                    </a:xfrm>
                    <a:custGeom>
                      <a:avLst/>
                      <a:gdLst>
                        <a:gd name="T0" fmla="*/ 16 w 3"/>
                        <a:gd name="T1" fmla="*/ 5 h 3"/>
                        <a:gd name="T2" fmla="*/ 5 w 3"/>
                        <a:gd name="T3" fmla="*/ 0 h 3"/>
                        <a:gd name="T4" fmla="*/ 0 w 3"/>
                        <a:gd name="T5" fmla="*/ 12 h 3"/>
                        <a:gd name="T6" fmla="*/ 12 w 3"/>
                        <a:gd name="T7" fmla="*/ 16 h 3"/>
                        <a:gd name="T8" fmla="*/ 16 w 3"/>
                        <a:gd name="T9" fmla="*/ 5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3" y="1"/>
                          </a:moveTo>
                          <a:cubicBezTo>
                            <a:pt x="2" y="1"/>
                            <a:pt x="2" y="1"/>
                            <a:pt x="1" y="0"/>
                          </a:cubicBezTo>
                          <a:cubicBezTo>
                            <a:pt x="0" y="2"/>
                            <a:pt x="0" y="2"/>
                            <a:pt x="0" y="2"/>
                          </a:cubicBezTo>
                          <a:cubicBezTo>
                            <a:pt x="1" y="2"/>
                            <a:pt x="1" y="3"/>
                            <a:pt x="2" y="3"/>
                          </a:cubicBezTo>
                          <a:lnTo>
                            <a:pt x="3"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8" name="Freeform 401"/>
                    <p:cNvSpPr>
                      <a:spLocks/>
                    </p:cNvSpPr>
                    <p:nvPr/>
                  </p:nvSpPr>
                  <p:spPr bwMode="auto">
                    <a:xfrm>
                      <a:off x="649" y="2321"/>
                      <a:ext cx="7" cy="17"/>
                    </a:xfrm>
                    <a:custGeom>
                      <a:avLst/>
                      <a:gdLst>
                        <a:gd name="T0" fmla="*/ 16 w 3"/>
                        <a:gd name="T1" fmla="*/ 41 h 7"/>
                        <a:gd name="T2" fmla="*/ 12 w 3"/>
                        <a:gd name="T3" fmla="*/ 0 h 7"/>
                        <a:gd name="T4" fmla="*/ 0 w 3"/>
                        <a:gd name="T5" fmla="*/ 0 h 7"/>
                        <a:gd name="T6" fmla="*/ 5 w 3"/>
                        <a:gd name="T7" fmla="*/ 41 h 7"/>
                        <a:gd name="T8" fmla="*/ 16 w 3"/>
                        <a:gd name="T9" fmla="*/ 41 h 7"/>
                        <a:gd name="T10" fmla="*/ 0 60000 65536"/>
                        <a:gd name="T11" fmla="*/ 0 60000 65536"/>
                        <a:gd name="T12" fmla="*/ 0 60000 65536"/>
                        <a:gd name="T13" fmla="*/ 0 60000 65536"/>
                        <a:gd name="T14" fmla="*/ 0 60000 65536"/>
                        <a:gd name="T15" fmla="*/ 0 w 3"/>
                        <a:gd name="T16" fmla="*/ 0 h 7"/>
                        <a:gd name="T17" fmla="*/ 3 w 3"/>
                        <a:gd name="T18" fmla="*/ 7 h 7"/>
                      </a:gdLst>
                      <a:ahLst/>
                      <a:cxnLst>
                        <a:cxn ang="T10">
                          <a:pos x="T0" y="T1"/>
                        </a:cxn>
                        <a:cxn ang="T11">
                          <a:pos x="T2" y="T3"/>
                        </a:cxn>
                        <a:cxn ang="T12">
                          <a:pos x="T4" y="T5"/>
                        </a:cxn>
                        <a:cxn ang="T13">
                          <a:pos x="T6" y="T7"/>
                        </a:cxn>
                        <a:cxn ang="T14">
                          <a:pos x="T8" y="T9"/>
                        </a:cxn>
                      </a:cxnLst>
                      <a:rect l="T15" t="T16" r="T17" b="T18"/>
                      <a:pathLst>
                        <a:path w="3" h="7">
                          <a:moveTo>
                            <a:pt x="3" y="7"/>
                          </a:moveTo>
                          <a:cubicBezTo>
                            <a:pt x="2" y="5"/>
                            <a:pt x="2" y="3"/>
                            <a:pt x="2" y="0"/>
                          </a:cubicBezTo>
                          <a:cubicBezTo>
                            <a:pt x="0" y="0"/>
                            <a:pt x="0" y="0"/>
                            <a:pt x="0" y="0"/>
                          </a:cubicBezTo>
                          <a:cubicBezTo>
                            <a:pt x="0" y="3"/>
                            <a:pt x="0" y="5"/>
                            <a:pt x="1" y="7"/>
                          </a:cubicBezTo>
                          <a:lnTo>
                            <a:pt x="3" y="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79" name="Freeform 402"/>
                    <p:cNvSpPr>
                      <a:spLocks/>
                    </p:cNvSpPr>
                    <p:nvPr/>
                  </p:nvSpPr>
                  <p:spPr bwMode="auto">
                    <a:xfrm>
                      <a:off x="649" y="2265"/>
                      <a:ext cx="23" cy="56"/>
                    </a:xfrm>
                    <a:custGeom>
                      <a:avLst/>
                      <a:gdLst>
                        <a:gd name="T0" fmla="*/ 12 w 10"/>
                        <a:gd name="T1" fmla="*/ 131 h 24"/>
                        <a:gd name="T2" fmla="*/ 53 w 10"/>
                        <a:gd name="T3" fmla="*/ 5 h 24"/>
                        <a:gd name="T4" fmla="*/ 41 w 10"/>
                        <a:gd name="T5" fmla="*/ 0 h 24"/>
                        <a:gd name="T6" fmla="*/ 0 w 10"/>
                        <a:gd name="T7" fmla="*/ 131 h 24"/>
                        <a:gd name="T8" fmla="*/ 12 w 10"/>
                        <a:gd name="T9" fmla="*/ 131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2" y="24"/>
                          </a:moveTo>
                          <a:cubicBezTo>
                            <a:pt x="2" y="18"/>
                            <a:pt x="5" y="10"/>
                            <a:pt x="10" y="1"/>
                          </a:cubicBezTo>
                          <a:cubicBezTo>
                            <a:pt x="8" y="0"/>
                            <a:pt x="8" y="0"/>
                            <a:pt x="8" y="0"/>
                          </a:cubicBezTo>
                          <a:cubicBezTo>
                            <a:pt x="3" y="9"/>
                            <a:pt x="0" y="17"/>
                            <a:pt x="0" y="24"/>
                          </a:cubicBezTo>
                          <a:lnTo>
                            <a:pt x="2" y="2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0" name="Freeform 403"/>
                    <p:cNvSpPr>
                      <a:spLocks/>
                    </p:cNvSpPr>
                    <p:nvPr/>
                  </p:nvSpPr>
                  <p:spPr bwMode="auto">
                    <a:xfrm>
                      <a:off x="672" y="2187"/>
                      <a:ext cx="69" cy="73"/>
                    </a:xfrm>
                    <a:custGeom>
                      <a:avLst/>
                      <a:gdLst>
                        <a:gd name="T0" fmla="*/ 159 w 29"/>
                        <a:gd name="T1" fmla="*/ 0 h 31"/>
                        <a:gd name="T2" fmla="*/ 0 w 29"/>
                        <a:gd name="T3" fmla="*/ 167 h 31"/>
                        <a:gd name="T4" fmla="*/ 12 w 29"/>
                        <a:gd name="T5" fmla="*/ 172 h 31"/>
                        <a:gd name="T6" fmla="*/ 164 w 29"/>
                        <a:gd name="T7" fmla="*/ 12 h 31"/>
                        <a:gd name="T8" fmla="*/ 159 w 29"/>
                        <a:gd name="T9" fmla="*/ 0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28" y="0"/>
                          </a:moveTo>
                          <a:cubicBezTo>
                            <a:pt x="17" y="9"/>
                            <a:pt x="7" y="20"/>
                            <a:pt x="0" y="30"/>
                          </a:cubicBezTo>
                          <a:cubicBezTo>
                            <a:pt x="2" y="31"/>
                            <a:pt x="2" y="31"/>
                            <a:pt x="2" y="31"/>
                          </a:cubicBezTo>
                          <a:cubicBezTo>
                            <a:pt x="8" y="21"/>
                            <a:pt x="18" y="11"/>
                            <a:pt x="29" y="2"/>
                          </a:cubicBezTo>
                          <a:lnTo>
                            <a:pt x="2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1" name="Freeform 404"/>
                    <p:cNvSpPr>
                      <a:spLocks/>
                    </p:cNvSpPr>
                    <p:nvPr/>
                  </p:nvSpPr>
                  <p:spPr bwMode="auto">
                    <a:xfrm>
                      <a:off x="668" y="2258"/>
                      <a:ext cx="9" cy="9"/>
                    </a:xfrm>
                    <a:custGeom>
                      <a:avLst/>
                      <a:gdLst>
                        <a:gd name="T0" fmla="*/ 11 w 4"/>
                        <a:gd name="T1" fmla="*/ 20 h 4"/>
                        <a:gd name="T2" fmla="*/ 20 w 4"/>
                        <a:gd name="T3" fmla="*/ 5 h 4"/>
                        <a:gd name="T4" fmla="*/ 11 w 4"/>
                        <a:gd name="T5" fmla="*/ 0 h 4"/>
                        <a:gd name="T6" fmla="*/ 0 w 4"/>
                        <a:gd name="T7" fmla="*/ 16 h 4"/>
                        <a:gd name="T8" fmla="*/ 11 w 4"/>
                        <a:gd name="T9" fmla="*/ 2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2" y="4"/>
                          </a:moveTo>
                          <a:cubicBezTo>
                            <a:pt x="2" y="3"/>
                            <a:pt x="3" y="2"/>
                            <a:pt x="4" y="1"/>
                          </a:cubicBezTo>
                          <a:cubicBezTo>
                            <a:pt x="2" y="0"/>
                            <a:pt x="2" y="0"/>
                            <a:pt x="2" y="0"/>
                          </a:cubicBezTo>
                          <a:cubicBezTo>
                            <a:pt x="1" y="1"/>
                            <a:pt x="1" y="2"/>
                            <a:pt x="0" y="3"/>
                          </a:cubicBezTo>
                          <a:lnTo>
                            <a:pt x="2" y="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2" name="Freeform 405"/>
                    <p:cNvSpPr>
                      <a:spLocks/>
                    </p:cNvSpPr>
                    <p:nvPr/>
                  </p:nvSpPr>
                  <p:spPr bwMode="auto">
                    <a:xfrm>
                      <a:off x="651" y="2338"/>
                      <a:ext cx="21" cy="28"/>
                    </a:xfrm>
                    <a:custGeom>
                      <a:avLst/>
                      <a:gdLst>
                        <a:gd name="T0" fmla="*/ 0 w 9"/>
                        <a:gd name="T1" fmla="*/ 0 h 12"/>
                        <a:gd name="T2" fmla="*/ 44 w 9"/>
                        <a:gd name="T3" fmla="*/ 65 h 12"/>
                        <a:gd name="T4" fmla="*/ 49 w 9"/>
                        <a:gd name="T5" fmla="*/ 54 h 12"/>
                        <a:gd name="T6" fmla="*/ 12 w 9"/>
                        <a:gd name="T7" fmla="*/ 0 h 12"/>
                        <a:gd name="T8" fmla="*/ 0 w 9"/>
                        <a:gd name="T9" fmla="*/ 0 h 12"/>
                        <a:gd name="T10" fmla="*/ 0 60000 65536"/>
                        <a:gd name="T11" fmla="*/ 0 60000 65536"/>
                        <a:gd name="T12" fmla="*/ 0 60000 65536"/>
                        <a:gd name="T13" fmla="*/ 0 60000 65536"/>
                        <a:gd name="T14" fmla="*/ 0 60000 65536"/>
                        <a:gd name="T15" fmla="*/ 0 w 9"/>
                        <a:gd name="T16" fmla="*/ 0 h 12"/>
                        <a:gd name="T17" fmla="*/ 9 w 9"/>
                        <a:gd name="T18" fmla="*/ 12 h 12"/>
                      </a:gdLst>
                      <a:ahLst/>
                      <a:cxnLst>
                        <a:cxn ang="T10">
                          <a:pos x="T0" y="T1"/>
                        </a:cxn>
                        <a:cxn ang="T11">
                          <a:pos x="T2" y="T3"/>
                        </a:cxn>
                        <a:cxn ang="T12">
                          <a:pos x="T4" y="T5"/>
                        </a:cxn>
                        <a:cxn ang="T13">
                          <a:pos x="T6" y="T7"/>
                        </a:cxn>
                        <a:cxn ang="T14">
                          <a:pos x="T8" y="T9"/>
                        </a:cxn>
                      </a:cxnLst>
                      <a:rect l="T15" t="T16" r="T17" b="T18"/>
                      <a:pathLst>
                        <a:path w="9" h="12">
                          <a:moveTo>
                            <a:pt x="0" y="0"/>
                          </a:moveTo>
                          <a:cubicBezTo>
                            <a:pt x="1" y="5"/>
                            <a:pt x="4" y="9"/>
                            <a:pt x="8" y="12"/>
                          </a:cubicBezTo>
                          <a:cubicBezTo>
                            <a:pt x="9" y="10"/>
                            <a:pt x="9" y="10"/>
                            <a:pt x="9" y="10"/>
                          </a:cubicBezTo>
                          <a:cubicBezTo>
                            <a:pt x="6" y="8"/>
                            <a:pt x="3" y="4"/>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3" name="Freeform 406"/>
                    <p:cNvSpPr>
                      <a:spLocks/>
                    </p:cNvSpPr>
                    <p:nvPr/>
                  </p:nvSpPr>
                  <p:spPr bwMode="auto">
                    <a:xfrm>
                      <a:off x="679" y="2310"/>
                      <a:ext cx="12" cy="26"/>
                    </a:xfrm>
                    <a:custGeom>
                      <a:avLst/>
                      <a:gdLst>
                        <a:gd name="T0" fmla="*/ 12 w 5"/>
                        <a:gd name="T1" fmla="*/ 61 h 11"/>
                        <a:gd name="T2" fmla="*/ 29 w 5"/>
                        <a:gd name="T3" fmla="*/ 0 h 11"/>
                        <a:gd name="T4" fmla="*/ 17 w 5"/>
                        <a:gd name="T5" fmla="*/ 0 h 11"/>
                        <a:gd name="T6" fmla="*/ 0 w 5"/>
                        <a:gd name="T7" fmla="*/ 57 h 11"/>
                        <a:gd name="T8" fmla="*/ 12 w 5"/>
                        <a:gd name="T9" fmla="*/ 61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2" y="11"/>
                          </a:moveTo>
                          <a:cubicBezTo>
                            <a:pt x="3" y="7"/>
                            <a:pt x="4" y="4"/>
                            <a:pt x="5" y="0"/>
                          </a:cubicBezTo>
                          <a:cubicBezTo>
                            <a:pt x="3" y="0"/>
                            <a:pt x="3" y="0"/>
                            <a:pt x="3" y="0"/>
                          </a:cubicBezTo>
                          <a:cubicBezTo>
                            <a:pt x="2" y="3"/>
                            <a:pt x="1" y="7"/>
                            <a:pt x="0" y="10"/>
                          </a:cubicBezTo>
                          <a:lnTo>
                            <a:pt x="2"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4" name="Freeform 407"/>
                    <p:cNvSpPr>
                      <a:spLocks/>
                    </p:cNvSpPr>
                    <p:nvPr/>
                  </p:nvSpPr>
                  <p:spPr bwMode="auto">
                    <a:xfrm>
                      <a:off x="672" y="2354"/>
                      <a:ext cx="7" cy="12"/>
                    </a:xfrm>
                    <a:custGeom>
                      <a:avLst/>
                      <a:gdLst>
                        <a:gd name="T0" fmla="*/ 12 w 3"/>
                        <a:gd name="T1" fmla="*/ 29 h 5"/>
                        <a:gd name="T2" fmla="*/ 16 w 3"/>
                        <a:gd name="T3" fmla="*/ 0 h 5"/>
                        <a:gd name="T4" fmla="*/ 5 w 3"/>
                        <a:gd name="T5" fmla="*/ 0 h 5"/>
                        <a:gd name="T6" fmla="*/ 0 w 3"/>
                        <a:gd name="T7" fmla="*/ 29 h 5"/>
                        <a:gd name="T8" fmla="*/ 12 w 3"/>
                        <a:gd name="T9" fmla="*/ 29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2" y="5"/>
                          </a:moveTo>
                          <a:cubicBezTo>
                            <a:pt x="3" y="4"/>
                            <a:pt x="3" y="2"/>
                            <a:pt x="3" y="0"/>
                          </a:cubicBezTo>
                          <a:cubicBezTo>
                            <a:pt x="1" y="0"/>
                            <a:pt x="1" y="0"/>
                            <a:pt x="1" y="0"/>
                          </a:cubicBezTo>
                          <a:cubicBezTo>
                            <a:pt x="1" y="2"/>
                            <a:pt x="1" y="3"/>
                            <a:pt x="0" y="5"/>
                          </a:cubicBezTo>
                          <a:lnTo>
                            <a:pt x="2"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5" name="Freeform 408"/>
                    <p:cNvSpPr>
                      <a:spLocks/>
                    </p:cNvSpPr>
                    <p:nvPr/>
                  </p:nvSpPr>
                  <p:spPr bwMode="auto">
                    <a:xfrm>
                      <a:off x="717" y="2206"/>
                      <a:ext cx="31" cy="42"/>
                    </a:xfrm>
                    <a:custGeom>
                      <a:avLst/>
                      <a:gdLst>
                        <a:gd name="T0" fmla="*/ 62 w 13"/>
                        <a:gd name="T1" fmla="*/ 0 h 18"/>
                        <a:gd name="T2" fmla="*/ 0 w 13"/>
                        <a:gd name="T3" fmla="*/ 86 h 18"/>
                        <a:gd name="T4" fmla="*/ 5 w 13"/>
                        <a:gd name="T5" fmla="*/ 98 h 18"/>
                        <a:gd name="T6" fmla="*/ 74 w 13"/>
                        <a:gd name="T7" fmla="*/ 12 h 18"/>
                        <a:gd name="T8" fmla="*/ 62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1" y="0"/>
                          </a:moveTo>
                          <a:cubicBezTo>
                            <a:pt x="7" y="5"/>
                            <a:pt x="3" y="11"/>
                            <a:pt x="0" y="16"/>
                          </a:cubicBezTo>
                          <a:cubicBezTo>
                            <a:pt x="1" y="18"/>
                            <a:pt x="1" y="18"/>
                            <a:pt x="1" y="18"/>
                          </a:cubicBezTo>
                          <a:cubicBezTo>
                            <a:pt x="5" y="12"/>
                            <a:pt x="9" y="7"/>
                            <a:pt x="13" y="2"/>
                          </a:cubicBezTo>
                          <a:lnTo>
                            <a:pt x="1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6" name="Freeform 409"/>
                    <p:cNvSpPr>
                      <a:spLocks/>
                    </p:cNvSpPr>
                    <p:nvPr/>
                  </p:nvSpPr>
                  <p:spPr bwMode="auto">
                    <a:xfrm>
                      <a:off x="686" y="2243"/>
                      <a:ext cx="34" cy="67"/>
                    </a:xfrm>
                    <a:custGeom>
                      <a:avLst/>
                      <a:gdLst>
                        <a:gd name="T0" fmla="*/ 12 w 14"/>
                        <a:gd name="T1" fmla="*/ 160 h 28"/>
                        <a:gd name="T2" fmla="*/ 83 w 14"/>
                        <a:gd name="T3" fmla="*/ 12 h 28"/>
                        <a:gd name="T4" fmla="*/ 78 w 14"/>
                        <a:gd name="T5" fmla="*/ 0 h 28"/>
                        <a:gd name="T6" fmla="*/ 0 w 14"/>
                        <a:gd name="T7" fmla="*/ 160 h 28"/>
                        <a:gd name="T8" fmla="*/ 12 w 14"/>
                        <a:gd name="T9" fmla="*/ 160 h 28"/>
                        <a:gd name="T10" fmla="*/ 0 60000 65536"/>
                        <a:gd name="T11" fmla="*/ 0 60000 65536"/>
                        <a:gd name="T12" fmla="*/ 0 60000 65536"/>
                        <a:gd name="T13" fmla="*/ 0 60000 65536"/>
                        <a:gd name="T14" fmla="*/ 0 60000 65536"/>
                        <a:gd name="T15" fmla="*/ 0 w 14"/>
                        <a:gd name="T16" fmla="*/ 0 h 28"/>
                        <a:gd name="T17" fmla="*/ 14 w 14"/>
                        <a:gd name="T18" fmla="*/ 28 h 28"/>
                      </a:gdLst>
                      <a:ahLst/>
                      <a:cxnLst>
                        <a:cxn ang="T10">
                          <a:pos x="T0" y="T1"/>
                        </a:cxn>
                        <a:cxn ang="T11">
                          <a:pos x="T2" y="T3"/>
                        </a:cxn>
                        <a:cxn ang="T12">
                          <a:pos x="T4" y="T5"/>
                        </a:cxn>
                        <a:cxn ang="T13">
                          <a:pos x="T6" y="T7"/>
                        </a:cxn>
                        <a:cxn ang="T14">
                          <a:pos x="T8" y="T9"/>
                        </a:cxn>
                      </a:cxnLst>
                      <a:rect l="T15" t="T16" r="T17" b="T18"/>
                      <a:pathLst>
                        <a:path w="14" h="28">
                          <a:moveTo>
                            <a:pt x="2" y="28"/>
                          </a:moveTo>
                          <a:cubicBezTo>
                            <a:pt x="5" y="19"/>
                            <a:pt x="9" y="10"/>
                            <a:pt x="14" y="2"/>
                          </a:cubicBezTo>
                          <a:cubicBezTo>
                            <a:pt x="13" y="0"/>
                            <a:pt x="13" y="0"/>
                            <a:pt x="13" y="0"/>
                          </a:cubicBezTo>
                          <a:cubicBezTo>
                            <a:pt x="7" y="9"/>
                            <a:pt x="3" y="18"/>
                            <a:pt x="0" y="28"/>
                          </a:cubicBezTo>
                          <a:lnTo>
                            <a:pt x="2" y="28"/>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7" name="Freeform 410"/>
                    <p:cNvSpPr>
                      <a:spLocks/>
                    </p:cNvSpPr>
                    <p:nvPr/>
                  </p:nvSpPr>
                  <p:spPr bwMode="auto">
                    <a:xfrm>
                      <a:off x="675" y="2333"/>
                      <a:ext cx="9" cy="21"/>
                    </a:xfrm>
                    <a:custGeom>
                      <a:avLst/>
                      <a:gdLst>
                        <a:gd name="T0" fmla="*/ 11 w 4"/>
                        <a:gd name="T1" fmla="*/ 0 h 9"/>
                        <a:gd name="T2" fmla="*/ 0 w 4"/>
                        <a:gd name="T3" fmla="*/ 49 h 9"/>
                        <a:gd name="T4" fmla="*/ 11 w 4"/>
                        <a:gd name="T5" fmla="*/ 49 h 9"/>
                        <a:gd name="T6" fmla="*/ 20 w 4"/>
                        <a:gd name="T7" fmla="*/ 5 h 9"/>
                        <a:gd name="T8" fmla="*/ 11 w 4"/>
                        <a:gd name="T9" fmla="*/ 0 h 9"/>
                        <a:gd name="T10" fmla="*/ 0 60000 65536"/>
                        <a:gd name="T11" fmla="*/ 0 60000 65536"/>
                        <a:gd name="T12" fmla="*/ 0 60000 65536"/>
                        <a:gd name="T13" fmla="*/ 0 60000 65536"/>
                        <a:gd name="T14" fmla="*/ 0 60000 65536"/>
                        <a:gd name="T15" fmla="*/ 0 w 4"/>
                        <a:gd name="T16" fmla="*/ 0 h 9"/>
                        <a:gd name="T17" fmla="*/ 4 w 4"/>
                        <a:gd name="T18" fmla="*/ 9 h 9"/>
                      </a:gdLst>
                      <a:ahLst/>
                      <a:cxnLst>
                        <a:cxn ang="T10">
                          <a:pos x="T0" y="T1"/>
                        </a:cxn>
                        <a:cxn ang="T11">
                          <a:pos x="T2" y="T3"/>
                        </a:cxn>
                        <a:cxn ang="T12">
                          <a:pos x="T4" y="T5"/>
                        </a:cxn>
                        <a:cxn ang="T13">
                          <a:pos x="T6" y="T7"/>
                        </a:cxn>
                        <a:cxn ang="T14">
                          <a:pos x="T8" y="T9"/>
                        </a:cxn>
                      </a:cxnLst>
                      <a:rect l="T15" t="T16" r="T17" b="T18"/>
                      <a:pathLst>
                        <a:path w="4" h="9">
                          <a:moveTo>
                            <a:pt x="2" y="0"/>
                          </a:moveTo>
                          <a:cubicBezTo>
                            <a:pt x="1" y="3"/>
                            <a:pt x="1" y="6"/>
                            <a:pt x="0" y="9"/>
                          </a:cubicBezTo>
                          <a:cubicBezTo>
                            <a:pt x="2" y="9"/>
                            <a:pt x="2" y="9"/>
                            <a:pt x="2" y="9"/>
                          </a:cubicBezTo>
                          <a:cubicBezTo>
                            <a:pt x="3" y="6"/>
                            <a:pt x="3" y="3"/>
                            <a:pt x="4" y="1"/>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8" name="Freeform 411"/>
                    <p:cNvSpPr>
                      <a:spLocks/>
                    </p:cNvSpPr>
                    <p:nvPr/>
                  </p:nvSpPr>
                  <p:spPr bwMode="auto">
                    <a:xfrm>
                      <a:off x="757" y="2154"/>
                      <a:ext cx="10" cy="4"/>
                    </a:xfrm>
                    <a:custGeom>
                      <a:avLst/>
                      <a:gdLst>
                        <a:gd name="T0" fmla="*/ 25 w 4"/>
                        <a:gd name="T1" fmla="*/ 4 h 2"/>
                        <a:gd name="T2" fmla="*/ 0 w 4"/>
                        <a:gd name="T3" fmla="*/ 0 h 2"/>
                        <a:gd name="T4" fmla="*/ 0 w 4"/>
                        <a:gd name="T5" fmla="*/ 8 h 2"/>
                        <a:gd name="T6" fmla="*/ 17 w 4"/>
                        <a:gd name="T7" fmla="*/ 8 h 2"/>
                        <a:gd name="T8" fmla="*/ 25 w 4"/>
                        <a:gd name="T9" fmla="*/ 4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4" y="1"/>
                          </a:moveTo>
                          <a:cubicBezTo>
                            <a:pt x="2" y="0"/>
                            <a:pt x="1" y="0"/>
                            <a:pt x="0" y="0"/>
                          </a:cubicBezTo>
                          <a:cubicBezTo>
                            <a:pt x="0" y="2"/>
                            <a:pt x="0" y="2"/>
                            <a:pt x="0" y="2"/>
                          </a:cubicBezTo>
                          <a:cubicBezTo>
                            <a:pt x="1" y="2"/>
                            <a:pt x="2" y="2"/>
                            <a:pt x="3" y="2"/>
                          </a:cubicBezTo>
                          <a:lnTo>
                            <a:pt x="4"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89" name="Freeform 412"/>
                    <p:cNvSpPr>
                      <a:spLocks/>
                    </p:cNvSpPr>
                    <p:nvPr/>
                  </p:nvSpPr>
                  <p:spPr bwMode="auto">
                    <a:xfrm>
                      <a:off x="745" y="2154"/>
                      <a:ext cx="12" cy="7"/>
                    </a:xfrm>
                    <a:custGeom>
                      <a:avLst/>
                      <a:gdLst>
                        <a:gd name="T0" fmla="*/ 29 w 5"/>
                        <a:gd name="T1" fmla="*/ 0 h 3"/>
                        <a:gd name="T2" fmla="*/ 0 w 5"/>
                        <a:gd name="T3" fmla="*/ 5 h 3"/>
                        <a:gd name="T4" fmla="*/ 5 w 5"/>
                        <a:gd name="T5" fmla="*/ 16 h 3"/>
                        <a:gd name="T6" fmla="*/ 29 w 5"/>
                        <a:gd name="T7" fmla="*/ 12 h 3"/>
                        <a:gd name="T8" fmla="*/ 29 w 5"/>
                        <a:gd name="T9" fmla="*/ 0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0"/>
                          </a:moveTo>
                          <a:cubicBezTo>
                            <a:pt x="3" y="0"/>
                            <a:pt x="1" y="0"/>
                            <a:pt x="0" y="1"/>
                          </a:cubicBezTo>
                          <a:cubicBezTo>
                            <a:pt x="1" y="3"/>
                            <a:pt x="1" y="3"/>
                            <a:pt x="1" y="3"/>
                          </a:cubicBezTo>
                          <a:cubicBezTo>
                            <a:pt x="2" y="2"/>
                            <a:pt x="3" y="2"/>
                            <a:pt x="5" y="2"/>
                          </a:cubicBezTo>
                          <a:lnTo>
                            <a:pt x="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0" name="Freeform 413"/>
                    <p:cNvSpPr>
                      <a:spLocks/>
                    </p:cNvSpPr>
                    <p:nvPr/>
                  </p:nvSpPr>
                  <p:spPr bwMode="auto">
                    <a:xfrm>
                      <a:off x="668" y="2274"/>
                      <a:ext cx="7" cy="21"/>
                    </a:xfrm>
                    <a:custGeom>
                      <a:avLst/>
                      <a:gdLst>
                        <a:gd name="T0" fmla="*/ 0 w 3"/>
                        <a:gd name="T1" fmla="*/ 0 h 9"/>
                        <a:gd name="T2" fmla="*/ 12 w 3"/>
                        <a:gd name="T3" fmla="*/ 49 h 9"/>
                        <a:gd name="T4" fmla="*/ 16 w 3"/>
                        <a:gd name="T5" fmla="*/ 44 h 9"/>
                        <a:gd name="T6" fmla="*/ 12 w 3"/>
                        <a:gd name="T7" fmla="*/ 0 h 9"/>
                        <a:gd name="T8" fmla="*/ 0 w 3"/>
                        <a:gd name="T9" fmla="*/ 0 h 9"/>
                        <a:gd name="T10" fmla="*/ 0 60000 65536"/>
                        <a:gd name="T11" fmla="*/ 0 60000 65536"/>
                        <a:gd name="T12" fmla="*/ 0 60000 65536"/>
                        <a:gd name="T13" fmla="*/ 0 60000 65536"/>
                        <a:gd name="T14" fmla="*/ 0 60000 65536"/>
                        <a:gd name="T15" fmla="*/ 0 w 3"/>
                        <a:gd name="T16" fmla="*/ 0 h 9"/>
                        <a:gd name="T17" fmla="*/ 3 w 3"/>
                        <a:gd name="T18" fmla="*/ 9 h 9"/>
                      </a:gdLst>
                      <a:ahLst/>
                      <a:cxnLst>
                        <a:cxn ang="T10">
                          <a:pos x="T0" y="T1"/>
                        </a:cxn>
                        <a:cxn ang="T11">
                          <a:pos x="T2" y="T3"/>
                        </a:cxn>
                        <a:cxn ang="T12">
                          <a:pos x="T4" y="T5"/>
                        </a:cxn>
                        <a:cxn ang="T13">
                          <a:pos x="T6" y="T7"/>
                        </a:cxn>
                        <a:cxn ang="T14">
                          <a:pos x="T8" y="T9"/>
                        </a:cxn>
                      </a:cxnLst>
                      <a:rect l="T15" t="T16" r="T17" b="T18"/>
                      <a:pathLst>
                        <a:path w="3" h="9">
                          <a:moveTo>
                            <a:pt x="0" y="0"/>
                          </a:moveTo>
                          <a:cubicBezTo>
                            <a:pt x="0" y="3"/>
                            <a:pt x="0" y="6"/>
                            <a:pt x="2" y="9"/>
                          </a:cubicBezTo>
                          <a:cubicBezTo>
                            <a:pt x="3" y="8"/>
                            <a:pt x="3" y="8"/>
                            <a:pt x="3" y="8"/>
                          </a:cubicBezTo>
                          <a:cubicBezTo>
                            <a:pt x="2" y="6"/>
                            <a:pt x="2" y="3"/>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1" name="Freeform 414"/>
                    <p:cNvSpPr>
                      <a:spLocks/>
                    </p:cNvSpPr>
                    <p:nvPr/>
                  </p:nvSpPr>
                  <p:spPr bwMode="auto">
                    <a:xfrm>
                      <a:off x="668" y="2267"/>
                      <a:ext cx="4" cy="7"/>
                    </a:xfrm>
                    <a:custGeom>
                      <a:avLst/>
                      <a:gdLst>
                        <a:gd name="T0" fmla="*/ 0 w 2"/>
                        <a:gd name="T1" fmla="*/ 0 h 3"/>
                        <a:gd name="T2" fmla="*/ 0 w 2"/>
                        <a:gd name="T3" fmla="*/ 16 h 3"/>
                        <a:gd name="T4" fmla="*/ 8 w 2"/>
                        <a:gd name="T5" fmla="*/ 16 h 3"/>
                        <a:gd name="T6" fmla="*/ 8 w 2"/>
                        <a:gd name="T7" fmla="*/ 0 h 3"/>
                        <a:gd name="T8" fmla="*/ 0 w 2"/>
                        <a:gd name="T9" fmla="*/ 0 h 3"/>
                        <a:gd name="T10" fmla="*/ 0 60000 65536"/>
                        <a:gd name="T11" fmla="*/ 0 60000 65536"/>
                        <a:gd name="T12" fmla="*/ 0 60000 65536"/>
                        <a:gd name="T13" fmla="*/ 0 60000 65536"/>
                        <a:gd name="T14" fmla="*/ 0 60000 65536"/>
                        <a:gd name="T15" fmla="*/ 0 w 2"/>
                        <a:gd name="T16" fmla="*/ 0 h 3"/>
                        <a:gd name="T17" fmla="*/ 2 w 2"/>
                        <a:gd name="T18" fmla="*/ 3 h 3"/>
                      </a:gdLst>
                      <a:ahLst/>
                      <a:cxnLst>
                        <a:cxn ang="T10">
                          <a:pos x="T0" y="T1"/>
                        </a:cxn>
                        <a:cxn ang="T11">
                          <a:pos x="T2" y="T3"/>
                        </a:cxn>
                        <a:cxn ang="T12">
                          <a:pos x="T4" y="T5"/>
                        </a:cxn>
                        <a:cxn ang="T13">
                          <a:pos x="T6" y="T7"/>
                        </a:cxn>
                        <a:cxn ang="T14">
                          <a:pos x="T8" y="T9"/>
                        </a:cxn>
                      </a:cxnLst>
                      <a:rect l="T15" t="T16" r="T17" b="T18"/>
                      <a:pathLst>
                        <a:path w="2" h="3">
                          <a:moveTo>
                            <a:pt x="0" y="0"/>
                          </a:moveTo>
                          <a:cubicBezTo>
                            <a:pt x="0" y="1"/>
                            <a:pt x="0" y="2"/>
                            <a:pt x="0" y="3"/>
                          </a:cubicBezTo>
                          <a:cubicBezTo>
                            <a:pt x="2" y="3"/>
                            <a:pt x="2" y="3"/>
                            <a:pt x="2" y="3"/>
                          </a:cubicBezTo>
                          <a:cubicBezTo>
                            <a:pt x="2" y="2"/>
                            <a:pt x="2" y="1"/>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2" name="Freeform 415"/>
                    <p:cNvSpPr>
                      <a:spLocks/>
                    </p:cNvSpPr>
                    <p:nvPr/>
                  </p:nvSpPr>
                  <p:spPr bwMode="auto">
                    <a:xfrm>
                      <a:off x="686" y="2206"/>
                      <a:ext cx="15" cy="18"/>
                    </a:xfrm>
                    <a:custGeom>
                      <a:avLst/>
                      <a:gdLst>
                        <a:gd name="T0" fmla="*/ 32 w 6"/>
                        <a:gd name="T1" fmla="*/ 0 h 8"/>
                        <a:gd name="T2" fmla="*/ 0 w 6"/>
                        <a:gd name="T3" fmla="*/ 36 h 8"/>
                        <a:gd name="T4" fmla="*/ 13 w 6"/>
                        <a:gd name="T5" fmla="*/ 40 h 8"/>
                        <a:gd name="T6" fmla="*/ 37 w 6"/>
                        <a:gd name="T7" fmla="*/ 11 h 8"/>
                        <a:gd name="T8" fmla="*/ 32 w 6"/>
                        <a:gd name="T9" fmla="*/ 0 h 8"/>
                        <a:gd name="T10" fmla="*/ 0 60000 65536"/>
                        <a:gd name="T11" fmla="*/ 0 60000 65536"/>
                        <a:gd name="T12" fmla="*/ 0 60000 65536"/>
                        <a:gd name="T13" fmla="*/ 0 60000 65536"/>
                        <a:gd name="T14" fmla="*/ 0 60000 65536"/>
                        <a:gd name="T15" fmla="*/ 0 w 6"/>
                        <a:gd name="T16" fmla="*/ 0 h 8"/>
                        <a:gd name="T17" fmla="*/ 6 w 6"/>
                        <a:gd name="T18" fmla="*/ 8 h 8"/>
                      </a:gdLst>
                      <a:ahLst/>
                      <a:cxnLst>
                        <a:cxn ang="T10">
                          <a:pos x="T0" y="T1"/>
                        </a:cxn>
                        <a:cxn ang="T11">
                          <a:pos x="T2" y="T3"/>
                        </a:cxn>
                        <a:cxn ang="T12">
                          <a:pos x="T4" y="T5"/>
                        </a:cxn>
                        <a:cxn ang="T13">
                          <a:pos x="T6" y="T7"/>
                        </a:cxn>
                        <a:cxn ang="T14">
                          <a:pos x="T8" y="T9"/>
                        </a:cxn>
                      </a:cxnLst>
                      <a:rect l="T15" t="T16" r="T17" b="T18"/>
                      <a:pathLst>
                        <a:path w="6" h="8">
                          <a:moveTo>
                            <a:pt x="5" y="0"/>
                          </a:moveTo>
                          <a:cubicBezTo>
                            <a:pt x="3" y="2"/>
                            <a:pt x="1" y="5"/>
                            <a:pt x="0" y="7"/>
                          </a:cubicBezTo>
                          <a:cubicBezTo>
                            <a:pt x="2" y="8"/>
                            <a:pt x="2" y="8"/>
                            <a:pt x="2" y="8"/>
                          </a:cubicBezTo>
                          <a:cubicBezTo>
                            <a:pt x="3" y="6"/>
                            <a:pt x="5" y="4"/>
                            <a:pt x="6" y="2"/>
                          </a:cubicBezTo>
                          <a:lnTo>
                            <a:pt x="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3" name="Freeform 416"/>
                    <p:cNvSpPr>
                      <a:spLocks/>
                    </p:cNvSpPr>
                    <p:nvPr/>
                  </p:nvSpPr>
                  <p:spPr bwMode="auto">
                    <a:xfrm>
                      <a:off x="672" y="2295"/>
                      <a:ext cx="17" cy="17"/>
                    </a:xfrm>
                    <a:custGeom>
                      <a:avLst/>
                      <a:gdLst>
                        <a:gd name="T0" fmla="*/ 0 w 7"/>
                        <a:gd name="T1" fmla="*/ 5 h 7"/>
                        <a:gd name="T2" fmla="*/ 36 w 7"/>
                        <a:gd name="T3" fmla="*/ 41 h 7"/>
                        <a:gd name="T4" fmla="*/ 41 w 7"/>
                        <a:gd name="T5" fmla="*/ 29 h 7"/>
                        <a:gd name="T6" fmla="*/ 12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1"/>
                          </a:moveTo>
                          <a:cubicBezTo>
                            <a:pt x="2" y="4"/>
                            <a:pt x="4" y="5"/>
                            <a:pt x="6" y="7"/>
                          </a:cubicBezTo>
                          <a:cubicBezTo>
                            <a:pt x="7" y="5"/>
                            <a:pt x="7" y="5"/>
                            <a:pt x="7" y="5"/>
                          </a:cubicBezTo>
                          <a:cubicBezTo>
                            <a:pt x="5" y="4"/>
                            <a:pt x="3" y="2"/>
                            <a:pt x="2"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4" name="Freeform 417"/>
                    <p:cNvSpPr>
                      <a:spLocks/>
                    </p:cNvSpPr>
                    <p:nvPr/>
                  </p:nvSpPr>
                  <p:spPr bwMode="auto">
                    <a:xfrm>
                      <a:off x="672" y="2293"/>
                      <a:ext cx="5" cy="5"/>
                    </a:xfrm>
                    <a:custGeom>
                      <a:avLst/>
                      <a:gdLst>
                        <a:gd name="T0" fmla="*/ 12 w 2"/>
                        <a:gd name="T1" fmla="*/ 7 h 2"/>
                        <a:gd name="T2" fmla="*/ 7 w 2"/>
                        <a:gd name="T3" fmla="*/ 0 h 2"/>
                        <a:gd name="T4" fmla="*/ 0 w 2"/>
                        <a:gd name="T5" fmla="*/ 7 h 2"/>
                        <a:gd name="T6" fmla="*/ 0 w 2"/>
                        <a:gd name="T7" fmla="*/ 12 h 2"/>
                        <a:gd name="T8" fmla="*/ 12 w 2"/>
                        <a:gd name="T9" fmla="*/ 7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2" y="1"/>
                          </a:moveTo>
                          <a:cubicBezTo>
                            <a:pt x="2" y="1"/>
                            <a:pt x="2" y="0"/>
                            <a:pt x="1" y="0"/>
                          </a:cubicBezTo>
                          <a:cubicBezTo>
                            <a:pt x="0" y="1"/>
                            <a:pt x="0" y="1"/>
                            <a:pt x="0" y="1"/>
                          </a:cubicBezTo>
                          <a:cubicBezTo>
                            <a:pt x="0" y="1"/>
                            <a:pt x="0" y="2"/>
                            <a:pt x="0" y="2"/>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5" name="Freeform 418"/>
                    <p:cNvSpPr>
                      <a:spLocks/>
                    </p:cNvSpPr>
                    <p:nvPr/>
                  </p:nvSpPr>
                  <p:spPr bwMode="auto">
                    <a:xfrm>
                      <a:off x="668" y="2222"/>
                      <a:ext cx="23" cy="45"/>
                    </a:xfrm>
                    <a:custGeom>
                      <a:avLst/>
                      <a:gdLst>
                        <a:gd name="T0" fmla="*/ 12 w 10"/>
                        <a:gd name="T1" fmla="*/ 107 h 19"/>
                        <a:gd name="T2" fmla="*/ 53 w 10"/>
                        <a:gd name="T3" fmla="*/ 5 h 19"/>
                        <a:gd name="T4" fmla="*/ 41 w 10"/>
                        <a:gd name="T5" fmla="*/ 0 h 19"/>
                        <a:gd name="T6" fmla="*/ 0 w 10"/>
                        <a:gd name="T7" fmla="*/ 107 h 19"/>
                        <a:gd name="T8" fmla="*/ 12 w 10"/>
                        <a:gd name="T9" fmla="*/ 107 h 19"/>
                        <a:gd name="T10" fmla="*/ 0 60000 65536"/>
                        <a:gd name="T11" fmla="*/ 0 60000 65536"/>
                        <a:gd name="T12" fmla="*/ 0 60000 65536"/>
                        <a:gd name="T13" fmla="*/ 0 60000 65536"/>
                        <a:gd name="T14" fmla="*/ 0 60000 65536"/>
                        <a:gd name="T15" fmla="*/ 0 w 10"/>
                        <a:gd name="T16" fmla="*/ 0 h 19"/>
                        <a:gd name="T17" fmla="*/ 10 w 10"/>
                        <a:gd name="T18" fmla="*/ 19 h 19"/>
                      </a:gdLst>
                      <a:ahLst/>
                      <a:cxnLst>
                        <a:cxn ang="T10">
                          <a:pos x="T0" y="T1"/>
                        </a:cxn>
                        <a:cxn ang="T11">
                          <a:pos x="T2" y="T3"/>
                        </a:cxn>
                        <a:cxn ang="T12">
                          <a:pos x="T4" y="T5"/>
                        </a:cxn>
                        <a:cxn ang="T13">
                          <a:pos x="T6" y="T7"/>
                        </a:cxn>
                        <a:cxn ang="T14">
                          <a:pos x="T8" y="T9"/>
                        </a:cxn>
                      </a:cxnLst>
                      <a:rect l="T15" t="T16" r="T17" b="T18"/>
                      <a:pathLst>
                        <a:path w="10" h="19">
                          <a:moveTo>
                            <a:pt x="2" y="19"/>
                          </a:moveTo>
                          <a:cubicBezTo>
                            <a:pt x="3" y="13"/>
                            <a:pt x="5" y="7"/>
                            <a:pt x="10" y="1"/>
                          </a:cubicBezTo>
                          <a:cubicBezTo>
                            <a:pt x="8" y="0"/>
                            <a:pt x="8" y="0"/>
                            <a:pt x="8" y="0"/>
                          </a:cubicBezTo>
                          <a:cubicBezTo>
                            <a:pt x="3" y="6"/>
                            <a:pt x="1" y="13"/>
                            <a:pt x="0" y="19"/>
                          </a:cubicBezTo>
                          <a:lnTo>
                            <a:pt x="2" y="1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6" name="Freeform 419"/>
                    <p:cNvSpPr>
                      <a:spLocks/>
                    </p:cNvSpPr>
                    <p:nvPr/>
                  </p:nvSpPr>
                  <p:spPr bwMode="auto">
                    <a:xfrm>
                      <a:off x="741" y="2175"/>
                      <a:ext cx="7" cy="7"/>
                    </a:xfrm>
                    <a:custGeom>
                      <a:avLst/>
                      <a:gdLst>
                        <a:gd name="T0" fmla="*/ 0 w 3"/>
                        <a:gd name="T1" fmla="*/ 16 h 3"/>
                        <a:gd name="T2" fmla="*/ 5 w 3"/>
                        <a:gd name="T3" fmla="*/ 16 h 3"/>
                        <a:gd name="T4" fmla="*/ 16 w 3"/>
                        <a:gd name="T5" fmla="*/ 12 h 3"/>
                        <a:gd name="T6" fmla="*/ 12 w 3"/>
                        <a:gd name="T7" fmla="*/ 0 h 3"/>
                        <a:gd name="T8" fmla="*/ 0 w 3"/>
                        <a:gd name="T9" fmla="*/ 5 h 3"/>
                        <a:gd name="T10" fmla="*/ 0 w 3"/>
                        <a:gd name="T11" fmla="*/ 5 h 3"/>
                        <a:gd name="T12" fmla="*/ 0 w 3"/>
                        <a:gd name="T13" fmla="*/ 16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3"/>
                          </a:moveTo>
                          <a:cubicBezTo>
                            <a:pt x="1" y="3"/>
                            <a:pt x="1" y="3"/>
                            <a:pt x="1" y="3"/>
                          </a:cubicBezTo>
                          <a:cubicBezTo>
                            <a:pt x="1" y="2"/>
                            <a:pt x="2" y="2"/>
                            <a:pt x="3" y="2"/>
                          </a:cubicBezTo>
                          <a:cubicBezTo>
                            <a:pt x="2" y="0"/>
                            <a:pt x="2" y="0"/>
                            <a:pt x="2" y="0"/>
                          </a:cubicBezTo>
                          <a:cubicBezTo>
                            <a:pt x="1" y="0"/>
                            <a:pt x="0" y="1"/>
                            <a:pt x="0" y="1"/>
                          </a:cubicBezTo>
                          <a:cubicBezTo>
                            <a:pt x="0" y="1"/>
                            <a:pt x="0" y="1"/>
                            <a:pt x="0" y="1"/>
                          </a:cubicBezTo>
                          <a:lnTo>
                            <a:pt x="0"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7" name="Freeform 420"/>
                    <p:cNvSpPr>
                      <a:spLocks/>
                    </p:cNvSpPr>
                    <p:nvPr/>
                  </p:nvSpPr>
                  <p:spPr bwMode="auto">
                    <a:xfrm>
                      <a:off x="698" y="2177"/>
                      <a:ext cx="43" cy="33"/>
                    </a:xfrm>
                    <a:custGeom>
                      <a:avLst/>
                      <a:gdLst>
                        <a:gd name="T0" fmla="*/ 103 w 18"/>
                        <a:gd name="T1" fmla="*/ 0 h 14"/>
                        <a:gd name="T2" fmla="*/ 0 w 18"/>
                        <a:gd name="T3" fmla="*/ 66 h 14"/>
                        <a:gd name="T4" fmla="*/ 5 w 18"/>
                        <a:gd name="T5" fmla="*/ 78 h 14"/>
                        <a:gd name="T6" fmla="*/ 103 w 18"/>
                        <a:gd name="T7" fmla="*/ 12 h 14"/>
                        <a:gd name="T8" fmla="*/ 103 w 18"/>
                        <a:gd name="T9" fmla="*/ 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18" y="0"/>
                          </a:moveTo>
                          <a:cubicBezTo>
                            <a:pt x="11" y="3"/>
                            <a:pt x="5" y="7"/>
                            <a:pt x="0" y="12"/>
                          </a:cubicBezTo>
                          <a:cubicBezTo>
                            <a:pt x="1" y="14"/>
                            <a:pt x="1" y="14"/>
                            <a:pt x="1" y="14"/>
                          </a:cubicBezTo>
                          <a:cubicBezTo>
                            <a:pt x="6" y="9"/>
                            <a:pt x="12" y="5"/>
                            <a:pt x="18" y="2"/>
                          </a:cubicBezTo>
                          <a:lnTo>
                            <a:pt x="18"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8" name="Freeform 421"/>
                    <p:cNvSpPr>
                      <a:spLocks/>
                    </p:cNvSpPr>
                    <p:nvPr/>
                  </p:nvSpPr>
                  <p:spPr bwMode="auto">
                    <a:xfrm>
                      <a:off x="686" y="2220"/>
                      <a:ext cx="5" cy="4"/>
                    </a:xfrm>
                    <a:custGeom>
                      <a:avLst/>
                      <a:gdLst>
                        <a:gd name="T0" fmla="*/ 12 w 2"/>
                        <a:gd name="T1" fmla="*/ 8 h 2"/>
                        <a:gd name="T2" fmla="*/ 12 w 2"/>
                        <a:gd name="T3" fmla="*/ 8 h 2"/>
                        <a:gd name="T4" fmla="*/ 12 w 2"/>
                        <a:gd name="T5" fmla="*/ 4 h 2"/>
                        <a:gd name="T6" fmla="*/ 7 w 2"/>
                        <a:gd name="T7" fmla="*/ 0 h 2"/>
                        <a:gd name="T8" fmla="*/ 0 w 2"/>
                        <a:gd name="T9" fmla="*/ 4 h 2"/>
                        <a:gd name="T10" fmla="*/ 0 w 2"/>
                        <a:gd name="T11" fmla="*/ 4 h 2"/>
                        <a:gd name="T12" fmla="*/ 12 w 2"/>
                        <a:gd name="T13" fmla="*/ 8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cubicBezTo>
                            <a:pt x="2" y="2"/>
                            <a:pt x="2" y="2"/>
                            <a:pt x="2" y="2"/>
                          </a:cubicBezTo>
                          <a:cubicBezTo>
                            <a:pt x="2" y="1"/>
                            <a:pt x="2" y="1"/>
                            <a:pt x="2" y="1"/>
                          </a:cubicBezTo>
                          <a:cubicBezTo>
                            <a:pt x="1" y="0"/>
                            <a:pt x="1" y="0"/>
                            <a:pt x="1" y="0"/>
                          </a:cubicBezTo>
                          <a:cubicBezTo>
                            <a:pt x="0" y="0"/>
                            <a:pt x="0" y="0"/>
                            <a:pt x="0" y="1"/>
                          </a:cubicBezTo>
                          <a:cubicBezTo>
                            <a:pt x="0" y="1"/>
                            <a:pt x="0" y="1"/>
                            <a:pt x="0" y="1"/>
                          </a:cubicBezTo>
                          <a:lnTo>
                            <a:pt x="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699" name="Freeform 422"/>
                    <p:cNvSpPr>
                      <a:spLocks/>
                    </p:cNvSpPr>
                    <p:nvPr/>
                  </p:nvSpPr>
                  <p:spPr bwMode="auto">
                    <a:xfrm>
                      <a:off x="689" y="2206"/>
                      <a:ext cx="12" cy="14"/>
                    </a:xfrm>
                    <a:custGeom>
                      <a:avLst/>
                      <a:gdLst>
                        <a:gd name="T0" fmla="*/ 24 w 5"/>
                        <a:gd name="T1" fmla="*/ 0 h 6"/>
                        <a:gd name="T2" fmla="*/ 0 w 5"/>
                        <a:gd name="T3" fmla="*/ 28 h 6"/>
                        <a:gd name="T4" fmla="*/ 12 w 5"/>
                        <a:gd name="T5" fmla="*/ 33 h 6"/>
                        <a:gd name="T6" fmla="*/ 29 w 5"/>
                        <a:gd name="T7" fmla="*/ 12 h 6"/>
                        <a:gd name="T8" fmla="*/ 24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4" y="0"/>
                          </a:moveTo>
                          <a:cubicBezTo>
                            <a:pt x="2" y="2"/>
                            <a:pt x="1" y="3"/>
                            <a:pt x="0" y="5"/>
                          </a:cubicBezTo>
                          <a:cubicBezTo>
                            <a:pt x="2" y="6"/>
                            <a:pt x="2" y="6"/>
                            <a:pt x="2" y="6"/>
                          </a:cubicBezTo>
                          <a:cubicBezTo>
                            <a:pt x="3" y="5"/>
                            <a:pt x="4" y="3"/>
                            <a:pt x="5" y="2"/>
                          </a:cubicBezTo>
                          <a:lnTo>
                            <a:pt x="4"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0" name="Freeform 423"/>
                    <p:cNvSpPr>
                      <a:spLocks/>
                    </p:cNvSpPr>
                    <p:nvPr/>
                  </p:nvSpPr>
                  <p:spPr bwMode="auto">
                    <a:xfrm>
                      <a:off x="649" y="2321"/>
                      <a:ext cx="4" cy="3"/>
                    </a:xfrm>
                    <a:custGeom>
                      <a:avLst/>
                      <a:gdLst>
                        <a:gd name="T0" fmla="*/ 8 w 2"/>
                        <a:gd name="T1" fmla="*/ 9 h 1"/>
                        <a:gd name="T2" fmla="*/ 8 w 2"/>
                        <a:gd name="T3" fmla="*/ 9 h 1"/>
                        <a:gd name="T4" fmla="*/ 8 w 2"/>
                        <a:gd name="T5" fmla="*/ 9 h 1"/>
                        <a:gd name="T6" fmla="*/ 0 w 2"/>
                        <a:gd name="T7" fmla="*/ 0 h 1"/>
                        <a:gd name="T8" fmla="*/ 0 w 2"/>
                        <a:gd name="T9" fmla="*/ 0 h 1"/>
                        <a:gd name="T10" fmla="*/ 0 w 2"/>
                        <a:gd name="T11" fmla="*/ 0 h 1"/>
                        <a:gd name="T12" fmla="*/ 8 w 2"/>
                        <a:gd name="T13" fmla="*/ 9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2" y="1"/>
                            <a:pt x="2" y="1"/>
                            <a:pt x="2" y="1"/>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1" name="Freeform 424"/>
                    <p:cNvSpPr>
                      <a:spLocks/>
                    </p:cNvSpPr>
                    <p:nvPr/>
                  </p:nvSpPr>
                  <p:spPr bwMode="auto">
                    <a:xfrm>
                      <a:off x="1131" y="2510"/>
                      <a:ext cx="4" cy="3"/>
                    </a:xfrm>
                    <a:custGeom>
                      <a:avLst/>
                      <a:gdLst>
                        <a:gd name="T0" fmla="*/ 8 w 2"/>
                        <a:gd name="T1" fmla="*/ 9 h 1"/>
                        <a:gd name="T2" fmla="*/ 8 w 2"/>
                        <a:gd name="T3" fmla="*/ 9 h 1"/>
                        <a:gd name="T4" fmla="*/ 0 w 2"/>
                        <a:gd name="T5" fmla="*/ 0 h 1"/>
                        <a:gd name="T6" fmla="*/ 0 w 2"/>
                        <a:gd name="T7" fmla="*/ 0 h 1"/>
                        <a:gd name="T8" fmla="*/ 0 w 2"/>
                        <a:gd name="T9" fmla="*/ 0 h 1"/>
                        <a:gd name="T10" fmla="*/ 0 w 2"/>
                        <a:gd name="T11" fmla="*/ 0 h 1"/>
                        <a:gd name="T12" fmla="*/ 8 w 2"/>
                        <a:gd name="T13" fmla="*/ 9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cubicBezTo>
                            <a:pt x="2" y="1"/>
                            <a:pt x="2" y="1"/>
                            <a:pt x="2" y="1"/>
                          </a:cubicBezTo>
                          <a:cubicBezTo>
                            <a:pt x="0" y="0"/>
                            <a:pt x="0" y="0"/>
                            <a:pt x="0" y="0"/>
                          </a:cubicBezTo>
                          <a:cubicBezTo>
                            <a:pt x="0" y="0"/>
                            <a:pt x="0" y="0"/>
                            <a:pt x="0" y="0"/>
                          </a:cubicBezTo>
                          <a:cubicBezTo>
                            <a:pt x="0" y="0"/>
                            <a:pt x="0" y="0"/>
                            <a:pt x="0" y="0"/>
                          </a:cubicBezTo>
                          <a:cubicBezTo>
                            <a:pt x="0" y="0"/>
                            <a:pt x="0" y="0"/>
                            <a:pt x="0" y="0"/>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2" name="Freeform 425"/>
                    <p:cNvSpPr>
                      <a:spLocks/>
                    </p:cNvSpPr>
                    <p:nvPr/>
                  </p:nvSpPr>
                  <p:spPr bwMode="auto">
                    <a:xfrm>
                      <a:off x="1135" y="2499"/>
                      <a:ext cx="7" cy="4"/>
                    </a:xfrm>
                    <a:custGeom>
                      <a:avLst/>
                      <a:gdLst>
                        <a:gd name="T0" fmla="*/ 12 w 3"/>
                        <a:gd name="T1" fmla="*/ 0 h 2"/>
                        <a:gd name="T2" fmla="*/ 0 w 3"/>
                        <a:gd name="T3" fmla="*/ 4 h 2"/>
                        <a:gd name="T4" fmla="*/ 12 w 3"/>
                        <a:gd name="T5" fmla="*/ 8 h 2"/>
                        <a:gd name="T6" fmla="*/ 16 w 3"/>
                        <a:gd name="T7" fmla="*/ 4 h 2"/>
                        <a:gd name="T8" fmla="*/ 12 w 3"/>
                        <a:gd name="T9" fmla="*/ 0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2" y="0"/>
                          </a:moveTo>
                          <a:cubicBezTo>
                            <a:pt x="1" y="0"/>
                            <a:pt x="1" y="1"/>
                            <a:pt x="0" y="1"/>
                          </a:cubicBezTo>
                          <a:cubicBezTo>
                            <a:pt x="2" y="2"/>
                            <a:pt x="2" y="2"/>
                            <a:pt x="2" y="2"/>
                          </a:cubicBezTo>
                          <a:cubicBezTo>
                            <a:pt x="3" y="2"/>
                            <a:pt x="3" y="1"/>
                            <a:pt x="3" y="1"/>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3" name="Freeform 426"/>
                    <p:cNvSpPr>
                      <a:spLocks/>
                    </p:cNvSpPr>
                    <p:nvPr/>
                  </p:nvSpPr>
                  <p:spPr bwMode="auto">
                    <a:xfrm>
                      <a:off x="1131" y="2501"/>
                      <a:ext cx="9" cy="12"/>
                    </a:xfrm>
                    <a:custGeom>
                      <a:avLst/>
                      <a:gdLst>
                        <a:gd name="T0" fmla="*/ 11 w 4"/>
                        <a:gd name="T1" fmla="*/ 29 h 5"/>
                        <a:gd name="T2" fmla="*/ 20 w 4"/>
                        <a:gd name="T3" fmla="*/ 12 h 5"/>
                        <a:gd name="T4" fmla="*/ 20 w 4"/>
                        <a:gd name="T5" fmla="*/ 12 h 5"/>
                        <a:gd name="T6" fmla="*/ 20 w 4"/>
                        <a:gd name="T7" fmla="*/ 5 h 5"/>
                        <a:gd name="T8" fmla="*/ 11 w 4"/>
                        <a:gd name="T9" fmla="*/ 0 h 5"/>
                        <a:gd name="T10" fmla="*/ 11 w 4"/>
                        <a:gd name="T11" fmla="*/ 5 h 5"/>
                        <a:gd name="T12" fmla="*/ 11 w 4"/>
                        <a:gd name="T13" fmla="*/ 5 h 5"/>
                        <a:gd name="T14" fmla="*/ 0 w 4"/>
                        <a:gd name="T15" fmla="*/ 24 h 5"/>
                        <a:gd name="T16" fmla="*/ 11 w 4"/>
                        <a:gd name="T17" fmla="*/ 29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5"/>
                        <a:gd name="T29" fmla="*/ 4 w 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5">
                          <a:moveTo>
                            <a:pt x="2" y="5"/>
                          </a:moveTo>
                          <a:cubicBezTo>
                            <a:pt x="3" y="4"/>
                            <a:pt x="3" y="3"/>
                            <a:pt x="4" y="2"/>
                          </a:cubicBezTo>
                          <a:cubicBezTo>
                            <a:pt x="4" y="2"/>
                            <a:pt x="4" y="2"/>
                            <a:pt x="4" y="2"/>
                          </a:cubicBezTo>
                          <a:cubicBezTo>
                            <a:pt x="4" y="2"/>
                            <a:pt x="4" y="1"/>
                            <a:pt x="4" y="1"/>
                          </a:cubicBezTo>
                          <a:cubicBezTo>
                            <a:pt x="2" y="0"/>
                            <a:pt x="2" y="0"/>
                            <a:pt x="2" y="0"/>
                          </a:cubicBezTo>
                          <a:cubicBezTo>
                            <a:pt x="2" y="0"/>
                            <a:pt x="2" y="1"/>
                            <a:pt x="2" y="1"/>
                          </a:cubicBezTo>
                          <a:cubicBezTo>
                            <a:pt x="2" y="1"/>
                            <a:pt x="2" y="1"/>
                            <a:pt x="2" y="1"/>
                          </a:cubicBezTo>
                          <a:cubicBezTo>
                            <a:pt x="1" y="2"/>
                            <a:pt x="1" y="3"/>
                            <a:pt x="0" y="4"/>
                          </a:cubicBezTo>
                          <a:lnTo>
                            <a:pt x="2"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4" name="Freeform 427"/>
                    <p:cNvSpPr>
                      <a:spLocks/>
                    </p:cNvSpPr>
                    <p:nvPr/>
                  </p:nvSpPr>
                  <p:spPr bwMode="auto">
                    <a:xfrm>
                      <a:off x="644" y="2359"/>
                      <a:ext cx="5" cy="5"/>
                    </a:xfrm>
                    <a:custGeom>
                      <a:avLst/>
                      <a:gdLst>
                        <a:gd name="T0" fmla="*/ 5 w 5"/>
                        <a:gd name="T1" fmla="*/ 5 h 5"/>
                        <a:gd name="T2" fmla="*/ 5 w 5"/>
                        <a:gd name="T3" fmla="*/ 3 h 5"/>
                        <a:gd name="T4" fmla="*/ 5 w 5"/>
                        <a:gd name="T5" fmla="*/ 0 h 5"/>
                        <a:gd name="T6" fmla="*/ 0 w 5"/>
                        <a:gd name="T7" fmla="*/ 0 h 5"/>
                        <a:gd name="T8" fmla="*/ 0 w 5"/>
                        <a:gd name="T9" fmla="*/ 3 h 5"/>
                        <a:gd name="T10" fmla="*/ 0 w 5"/>
                        <a:gd name="T11" fmla="*/ 5 h 5"/>
                        <a:gd name="T12" fmla="*/ 5 w 5"/>
                        <a:gd name="T13" fmla="*/ 5 h 5"/>
                        <a:gd name="T14" fmla="*/ 0 60000 65536"/>
                        <a:gd name="T15" fmla="*/ 0 60000 65536"/>
                        <a:gd name="T16" fmla="*/ 0 60000 65536"/>
                        <a:gd name="T17" fmla="*/ 0 60000 65536"/>
                        <a:gd name="T18" fmla="*/ 0 60000 65536"/>
                        <a:gd name="T19" fmla="*/ 0 60000 65536"/>
                        <a:gd name="T20" fmla="*/ 0 60000 65536"/>
                        <a:gd name="T21" fmla="*/ 0 w 5"/>
                        <a:gd name="T22" fmla="*/ 0 h 5"/>
                        <a:gd name="T23" fmla="*/ 5 w 5"/>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5">
                          <a:moveTo>
                            <a:pt x="5" y="5"/>
                          </a:moveTo>
                          <a:lnTo>
                            <a:pt x="5" y="3"/>
                          </a:lnTo>
                          <a:lnTo>
                            <a:pt x="5" y="0"/>
                          </a:lnTo>
                          <a:lnTo>
                            <a:pt x="0" y="0"/>
                          </a:lnTo>
                          <a:lnTo>
                            <a:pt x="0" y="3"/>
                          </a:lnTo>
                          <a:lnTo>
                            <a:pt x="0" y="5"/>
                          </a:lnTo>
                          <a:lnTo>
                            <a:pt x="5"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5" name="Freeform 428"/>
                    <p:cNvSpPr>
                      <a:spLocks/>
                    </p:cNvSpPr>
                    <p:nvPr/>
                  </p:nvSpPr>
                  <p:spPr bwMode="auto">
                    <a:xfrm>
                      <a:off x="1175" y="2354"/>
                      <a:ext cx="5" cy="1"/>
                    </a:xfrm>
                    <a:custGeom>
                      <a:avLst/>
                      <a:gdLst>
                        <a:gd name="T0" fmla="*/ 12 w 2"/>
                        <a:gd name="T1" fmla="*/ 0 h 1"/>
                        <a:gd name="T2" fmla="*/ 12 w 2"/>
                        <a:gd name="T3" fmla="*/ 0 h 1"/>
                        <a:gd name="T4" fmla="*/ 12 w 2"/>
                        <a:gd name="T5" fmla="*/ 0 h 1"/>
                        <a:gd name="T6" fmla="*/ 0 w 2"/>
                        <a:gd name="T7" fmla="*/ 0 h 1"/>
                        <a:gd name="T8" fmla="*/ 0 w 2"/>
                        <a:gd name="T9" fmla="*/ 0 h 1"/>
                        <a:gd name="T10" fmla="*/ 0 w 2"/>
                        <a:gd name="T11" fmla="*/ 0 h 1"/>
                        <a:gd name="T12" fmla="*/ 1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cubicBezTo>
                            <a:pt x="2" y="0"/>
                            <a:pt x="2" y="0"/>
                            <a:pt x="2" y="0"/>
                          </a:cubicBezTo>
                          <a:cubicBezTo>
                            <a:pt x="2" y="0"/>
                            <a:pt x="2" y="0"/>
                            <a:pt x="2" y="0"/>
                          </a:cubicBezTo>
                          <a:cubicBezTo>
                            <a:pt x="0" y="0"/>
                            <a:pt x="0" y="0"/>
                            <a:pt x="0" y="0"/>
                          </a:cubicBezTo>
                          <a:cubicBezTo>
                            <a:pt x="0" y="0"/>
                            <a:pt x="0" y="0"/>
                            <a:pt x="0" y="0"/>
                          </a:cubicBezTo>
                          <a:cubicBezTo>
                            <a:pt x="0" y="0"/>
                            <a:pt x="0" y="0"/>
                            <a:pt x="0" y="0"/>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6" name="Freeform 429"/>
                    <p:cNvSpPr>
                      <a:spLocks/>
                    </p:cNvSpPr>
                    <p:nvPr/>
                  </p:nvSpPr>
                  <p:spPr bwMode="auto">
                    <a:xfrm>
                      <a:off x="802" y="2120"/>
                      <a:ext cx="3" cy="5"/>
                    </a:xfrm>
                    <a:custGeom>
                      <a:avLst/>
                      <a:gdLst>
                        <a:gd name="T0" fmla="*/ 9 w 1"/>
                        <a:gd name="T1" fmla="*/ 0 h 2"/>
                        <a:gd name="T2" fmla="*/ 0 w 1"/>
                        <a:gd name="T3" fmla="*/ 0 h 2"/>
                        <a:gd name="T4" fmla="*/ 9 w 1"/>
                        <a:gd name="T5" fmla="*/ 12 h 2"/>
                        <a:gd name="T6" fmla="*/ 9 w 1"/>
                        <a:gd name="T7" fmla="*/ 12 h 2"/>
                        <a:gd name="T8" fmla="*/ 9 w 1"/>
                        <a:gd name="T9" fmla="*/ 12 h 2"/>
                        <a:gd name="T10" fmla="*/ 9 w 1"/>
                        <a:gd name="T11" fmla="*/ 12 h 2"/>
                        <a:gd name="T12" fmla="*/ 9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0" y="0"/>
                            <a:pt x="0" y="0"/>
                          </a:cubicBezTo>
                          <a:cubicBezTo>
                            <a:pt x="1" y="2"/>
                            <a:pt x="1" y="2"/>
                            <a:pt x="1" y="2"/>
                          </a:cubicBezTo>
                          <a:cubicBezTo>
                            <a:pt x="1" y="2"/>
                            <a:pt x="1" y="2"/>
                            <a:pt x="1" y="2"/>
                          </a:cubicBezTo>
                          <a:cubicBezTo>
                            <a:pt x="1" y="2"/>
                            <a:pt x="1" y="2"/>
                            <a:pt x="1" y="2"/>
                          </a:cubicBezTo>
                          <a:cubicBezTo>
                            <a:pt x="1"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7" name="Freeform 430"/>
                    <p:cNvSpPr>
                      <a:spLocks/>
                    </p:cNvSpPr>
                    <p:nvPr/>
                  </p:nvSpPr>
                  <p:spPr bwMode="auto">
                    <a:xfrm>
                      <a:off x="781" y="2596"/>
                      <a:ext cx="2" cy="4"/>
                    </a:xfrm>
                    <a:custGeom>
                      <a:avLst/>
                      <a:gdLst>
                        <a:gd name="T0" fmla="*/ 4 w 1"/>
                        <a:gd name="T1" fmla="*/ 0 h 2"/>
                        <a:gd name="T2" fmla="*/ 4 w 1"/>
                        <a:gd name="T3" fmla="*/ 0 h 2"/>
                        <a:gd name="T4" fmla="*/ 0 w 1"/>
                        <a:gd name="T5" fmla="*/ 8 h 2"/>
                        <a:gd name="T6" fmla="*/ 4 w 1"/>
                        <a:gd name="T7" fmla="*/ 8 h 2"/>
                        <a:gd name="T8" fmla="*/ 4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8" name="Freeform 431"/>
                    <p:cNvSpPr>
                      <a:spLocks/>
                    </p:cNvSpPr>
                    <p:nvPr/>
                  </p:nvSpPr>
                  <p:spPr bwMode="auto">
                    <a:xfrm>
                      <a:off x="745" y="2120"/>
                      <a:ext cx="60" cy="41"/>
                    </a:xfrm>
                    <a:custGeom>
                      <a:avLst/>
                      <a:gdLst>
                        <a:gd name="T0" fmla="*/ 5 w 25"/>
                        <a:gd name="T1" fmla="*/ 99 h 17"/>
                        <a:gd name="T2" fmla="*/ 74 w 25"/>
                        <a:gd name="T3" fmla="*/ 46 h 17"/>
                        <a:gd name="T4" fmla="*/ 144 w 25"/>
                        <a:gd name="T5" fmla="*/ 12 h 17"/>
                        <a:gd name="T6" fmla="*/ 139 w 25"/>
                        <a:gd name="T7" fmla="*/ 0 h 17"/>
                        <a:gd name="T8" fmla="*/ 70 w 25"/>
                        <a:gd name="T9" fmla="*/ 41 h 17"/>
                        <a:gd name="T10" fmla="*/ 0 w 25"/>
                        <a:gd name="T11" fmla="*/ 87 h 17"/>
                        <a:gd name="T12" fmla="*/ 5 w 25"/>
                        <a:gd name="T13" fmla="*/ 99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1" y="17"/>
                          </a:moveTo>
                          <a:cubicBezTo>
                            <a:pt x="5" y="14"/>
                            <a:pt x="9" y="11"/>
                            <a:pt x="13" y="8"/>
                          </a:cubicBezTo>
                          <a:cubicBezTo>
                            <a:pt x="17" y="6"/>
                            <a:pt x="21" y="4"/>
                            <a:pt x="25" y="2"/>
                          </a:cubicBezTo>
                          <a:cubicBezTo>
                            <a:pt x="24" y="0"/>
                            <a:pt x="24" y="0"/>
                            <a:pt x="24" y="0"/>
                          </a:cubicBezTo>
                          <a:cubicBezTo>
                            <a:pt x="20" y="2"/>
                            <a:pt x="16" y="4"/>
                            <a:pt x="12" y="7"/>
                          </a:cubicBezTo>
                          <a:cubicBezTo>
                            <a:pt x="8" y="9"/>
                            <a:pt x="4" y="12"/>
                            <a:pt x="0" y="15"/>
                          </a:cubicBezTo>
                          <a:lnTo>
                            <a:pt x="1" y="17"/>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09" name="Freeform 432"/>
                    <p:cNvSpPr>
                      <a:spLocks/>
                    </p:cNvSpPr>
                    <p:nvPr/>
                  </p:nvSpPr>
                  <p:spPr bwMode="auto">
                    <a:xfrm>
                      <a:off x="892" y="2097"/>
                      <a:ext cx="78" cy="12"/>
                    </a:xfrm>
                    <a:custGeom>
                      <a:avLst/>
                      <a:gdLst>
                        <a:gd name="T0" fmla="*/ 0 w 33"/>
                        <a:gd name="T1" fmla="*/ 17 h 5"/>
                        <a:gd name="T2" fmla="*/ 73 w 33"/>
                        <a:gd name="T3" fmla="*/ 17 h 5"/>
                        <a:gd name="T4" fmla="*/ 156 w 33"/>
                        <a:gd name="T5" fmla="*/ 24 h 5"/>
                        <a:gd name="T6" fmla="*/ 184 w 33"/>
                        <a:gd name="T7" fmla="*/ 29 h 5"/>
                        <a:gd name="T8" fmla="*/ 184 w 33"/>
                        <a:gd name="T9" fmla="*/ 17 h 5"/>
                        <a:gd name="T10" fmla="*/ 163 w 33"/>
                        <a:gd name="T11" fmla="*/ 12 h 5"/>
                        <a:gd name="T12" fmla="*/ 73 w 33"/>
                        <a:gd name="T13" fmla="*/ 5 h 5"/>
                        <a:gd name="T14" fmla="*/ 0 w 33"/>
                        <a:gd name="T15" fmla="*/ 5 h 5"/>
                        <a:gd name="T16" fmla="*/ 0 w 33"/>
                        <a:gd name="T17" fmla="*/ 17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5"/>
                        <a:gd name="T29" fmla="*/ 33 w 3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5">
                          <a:moveTo>
                            <a:pt x="0" y="3"/>
                          </a:moveTo>
                          <a:cubicBezTo>
                            <a:pt x="4" y="3"/>
                            <a:pt x="9" y="2"/>
                            <a:pt x="13" y="3"/>
                          </a:cubicBezTo>
                          <a:cubicBezTo>
                            <a:pt x="20" y="3"/>
                            <a:pt x="26" y="4"/>
                            <a:pt x="28" y="4"/>
                          </a:cubicBezTo>
                          <a:cubicBezTo>
                            <a:pt x="29" y="4"/>
                            <a:pt x="31" y="5"/>
                            <a:pt x="33" y="5"/>
                          </a:cubicBezTo>
                          <a:cubicBezTo>
                            <a:pt x="33" y="3"/>
                            <a:pt x="33" y="3"/>
                            <a:pt x="33" y="3"/>
                          </a:cubicBezTo>
                          <a:cubicBezTo>
                            <a:pt x="32" y="3"/>
                            <a:pt x="30" y="2"/>
                            <a:pt x="29" y="2"/>
                          </a:cubicBezTo>
                          <a:cubicBezTo>
                            <a:pt x="26" y="2"/>
                            <a:pt x="20" y="1"/>
                            <a:pt x="13" y="1"/>
                          </a:cubicBezTo>
                          <a:cubicBezTo>
                            <a:pt x="9" y="0"/>
                            <a:pt x="4" y="1"/>
                            <a:pt x="0" y="1"/>
                          </a:cubicBezTo>
                          <a:lnTo>
                            <a:pt x="0"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0" name="Freeform 433"/>
                    <p:cNvSpPr>
                      <a:spLocks/>
                    </p:cNvSpPr>
                    <p:nvPr/>
                  </p:nvSpPr>
                  <p:spPr bwMode="auto">
                    <a:xfrm>
                      <a:off x="689" y="2158"/>
                      <a:ext cx="59" cy="62"/>
                    </a:xfrm>
                    <a:custGeom>
                      <a:avLst/>
                      <a:gdLst>
                        <a:gd name="T0" fmla="*/ 12 w 25"/>
                        <a:gd name="T1" fmla="*/ 148 h 26"/>
                        <a:gd name="T2" fmla="*/ 66 w 25"/>
                        <a:gd name="T3" fmla="*/ 74 h 26"/>
                        <a:gd name="T4" fmla="*/ 139 w 25"/>
                        <a:gd name="T5" fmla="*/ 5 h 26"/>
                        <a:gd name="T6" fmla="*/ 135 w 25"/>
                        <a:gd name="T7" fmla="*/ 0 h 26"/>
                        <a:gd name="T8" fmla="*/ 61 w 25"/>
                        <a:gd name="T9" fmla="*/ 69 h 26"/>
                        <a:gd name="T10" fmla="*/ 0 w 25"/>
                        <a:gd name="T11" fmla="*/ 143 h 26"/>
                        <a:gd name="T12" fmla="*/ 12 w 25"/>
                        <a:gd name="T13" fmla="*/ 148 h 26"/>
                        <a:gd name="T14" fmla="*/ 0 60000 65536"/>
                        <a:gd name="T15" fmla="*/ 0 60000 65536"/>
                        <a:gd name="T16" fmla="*/ 0 60000 65536"/>
                        <a:gd name="T17" fmla="*/ 0 60000 65536"/>
                        <a:gd name="T18" fmla="*/ 0 60000 65536"/>
                        <a:gd name="T19" fmla="*/ 0 60000 65536"/>
                        <a:gd name="T20" fmla="*/ 0 60000 65536"/>
                        <a:gd name="T21" fmla="*/ 0 w 25"/>
                        <a:gd name="T22" fmla="*/ 0 h 26"/>
                        <a:gd name="T23" fmla="*/ 25 w 2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26">
                          <a:moveTo>
                            <a:pt x="2" y="26"/>
                          </a:moveTo>
                          <a:cubicBezTo>
                            <a:pt x="4" y="23"/>
                            <a:pt x="7" y="18"/>
                            <a:pt x="12" y="13"/>
                          </a:cubicBezTo>
                          <a:cubicBezTo>
                            <a:pt x="16" y="9"/>
                            <a:pt x="20" y="5"/>
                            <a:pt x="25" y="1"/>
                          </a:cubicBezTo>
                          <a:cubicBezTo>
                            <a:pt x="24" y="0"/>
                            <a:pt x="24" y="0"/>
                            <a:pt x="24" y="0"/>
                          </a:cubicBezTo>
                          <a:cubicBezTo>
                            <a:pt x="19" y="3"/>
                            <a:pt x="14" y="7"/>
                            <a:pt x="11" y="12"/>
                          </a:cubicBezTo>
                          <a:cubicBezTo>
                            <a:pt x="6" y="17"/>
                            <a:pt x="3" y="21"/>
                            <a:pt x="0" y="25"/>
                          </a:cubicBezTo>
                          <a:lnTo>
                            <a:pt x="2" y="26"/>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1" name="Rectangle 434"/>
                    <p:cNvSpPr>
                      <a:spLocks noChangeArrowheads="1"/>
                    </p:cNvSpPr>
                    <p:nvPr/>
                  </p:nvSpPr>
                  <p:spPr bwMode="auto">
                    <a:xfrm>
                      <a:off x="883" y="2099"/>
                      <a:ext cx="4" cy="5"/>
                    </a:xfrm>
                    <a:prstGeom prst="rect">
                      <a:avLst/>
                    </a:prstGeom>
                    <a:solidFill>
                      <a:srgbClr val="748FA5"/>
                    </a:solidFill>
                    <a:ln w="9525">
                      <a:noFill/>
                      <a:miter lim="800000"/>
                      <a:headEnd/>
                      <a:tailEnd/>
                    </a:ln>
                    <a:scene3d>
                      <a:camera prst="orthographicFront"/>
                      <a:lightRig rig="threePt" dir="t"/>
                    </a:scene3d>
                    <a:sp3d>
                      <a:bevelT/>
                    </a:sp3d>
                  </p:spPr>
                  <p:txBody>
                    <a:bodyPr/>
                    <a:lstStyle/>
                    <a:p>
                      <a:endParaRPr lang="en-US"/>
                    </a:p>
                  </p:txBody>
                </p:sp>
                <p:sp>
                  <p:nvSpPr>
                    <p:cNvPr id="712" name="Freeform 435"/>
                    <p:cNvSpPr>
                      <a:spLocks/>
                    </p:cNvSpPr>
                    <p:nvPr/>
                  </p:nvSpPr>
                  <p:spPr bwMode="auto">
                    <a:xfrm>
                      <a:off x="1140" y="2428"/>
                      <a:ext cx="33" cy="73"/>
                    </a:xfrm>
                    <a:custGeom>
                      <a:avLst/>
                      <a:gdLst>
                        <a:gd name="T0" fmla="*/ 66 w 14"/>
                        <a:gd name="T1" fmla="*/ 0 h 31"/>
                        <a:gd name="T2" fmla="*/ 61 w 14"/>
                        <a:gd name="T3" fmla="*/ 16 h 31"/>
                        <a:gd name="T4" fmla="*/ 50 w 14"/>
                        <a:gd name="T5" fmla="*/ 45 h 31"/>
                        <a:gd name="T6" fmla="*/ 33 w 14"/>
                        <a:gd name="T7" fmla="*/ 89 h 31"/>
                        <a:gd name="T8" fmla="*/ 0 w 14"/>
                        <a:gd name="T9" fmla="*/ 167 h 31"/>
                        <a:gd name="T10" fmla="*/ 5 w 14"/>
                        <a:gd name="T11" fmla="*/ 172 h 31"/>
                        <a:gd name="T12" fmla="*/ 45 w 14"/>
                        <a:gd name="T13" fmla="*/ 94 h 31"/>
                        <a:gd name="T14" fmla="*/ 61 w 14"/>
                        <a:gd name="T15" fmla="*/ 49 h 31"/>
                        <a:gd name="T16" fmla="*/ 73 w 14"/>
                        <a:gd name="T17" fmla="*/ 16 h 31"/>
                        <a:gd name="T18" fmla="*/ 78 w 14"/>
                        <a:gd name="T19" fmla="*/ 0 h 31"/>
                        <a:gd name="T20" fmla="*/ 66 w 14"/>
                        <a:gd name="T21" fmla="*/ 0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1"/>
                        <a:gd name="T35" fmla="*/ 14 w 14"/>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1">
                          <a:moveTo>
                            <a:pt x="12" y="0"/>
                          </a:moveTo>
                          <a:cubicBezTo>
                            <a:pt x="11" y="1"/>
                            <a:pt x="11" y="2"/>
                            <a:pt x="11" y="3"/>
                          </a:cubicBezTo>
                          <a:cubicBezTo>
                            <a:pt x="10" y="5"/>
                            <a:pt x="10" y="7"/>
                            <a:pt x="9" y="8"/>
                          </a:cubicBezTo>
                          <a:cubicBezTo>
                            <a:pt x="8" y="11"/>
                            <a:pt x="7" y="14"/>
                            <a:pt x="6" y="16"/>
                          </a:cubicBezTo>
                          <a:cubicBezTo>
                            <a:pt x="4" y="21"/>
                            <a:pt x="2" y="25"/>
                            <a:pt x="0" y="30"/>
                          </a:cubicBezTo>
                          <a:cubicBezTo>
                            <a:pt x="1" y="31"/>
                            <a:pt x="1" y="31"/>
                            <a:pt x="1" y="31"/>
                          </a:cubicBezTo>
                          <a:cubicBezTo>
                            <a:pt x="4" y="26"/>
                            <a:pt x="6" y="22"/>
                            <a:pt x="8" y="17"/>
                          </a:cubicBezTo>
                          <a:cubicBezTo>
                            <a:pt x="9" y="15"/>
                            <a:pt x="10" y="11"/>
                            <a:pt x="11" y="9"/>
                          </a:cubicBezTo>
                          <a:cubicBezTo>
                            <a:pt x="12" y="7"/>
                            <a:pt x="12" y="5"/>
                            <a:pt x="13" y="3"/>
                          </a:cubicBezTo>
                          <a:cubicBezTo>
                            <a:pt x="13" y="2"/>
                            <a:pt x="13" y="1"/>
                            <a:pt x="14" y="0"/>
                          </a:cubicBezTo>
                          <a:lnTo>
                            <a:pt x="1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3" name="Freeform 436"/>
                    <p:cNvSpPr>
                      <a:spLocks/>
                    </p:cNvSpPr>
                    <p:nvPr/>
                  </p:nvSpPr>
                  <p:spPr bwMode="auto">
                    <a:xfrm>
                      <a:off x="805" y="2099"/>
                      <a:ext cx="75" cy="26"/>
                    </a:xfrm>
                    <a:custGeom>
                      <a:avLst/>
                      <a:gdLst>
                        <a:gd name="T0" fmla="*/ 0 w 32"/>
                        <a:gd name="T1" fmla="*/ 61 h 11"/>
                        <a:gd name="T2" fmla="*/ 98 w 32"/>
                        <a:gd name="T3" fmla="*/ 28 h 11"/>
                        <a:gd name="T4" fmla="*/ 176 w 32"/>
                        <a:gd name="T5" fmla="*/ 12 h 11"/>
                        <a:gd name="T6" fmla="*/ 176 w 32"/>
                        <a:gd name="T7" fmla="*/ 0 h 11"/>
                        <a:gd name="T8" fmla="*/ 94 w 32"/>
                        <a:gd name="T9" fmla="*/ 17 h 11"/>
                        <a:gd name="T10" fmla="*/ 0 w 32"/>
                        <a:gd name="T11" fmla="*/ 50 h 11"/>
                        <a:gd name="T12" fmla="*/ 0 w 32"/>
                        <a:gd name="T13" fmla="*/ 61 h 11"/>
                        <a:gd name="T14" fmla="*/ 0 60000 65536"/>
                        <a:gd name="T15" fmla="*/ 0 60000 65536"/>
                        <a:gd name="T16" fmla="*/ 0 60000 65536"/>
                        <a:gd name="T17" fmla="*/ 0 60000 65536"/>
                        <a:gd name="T18" fmla="*/ 0 60000 65536"/>
                        <a:gd name="T19" fmla="*/ 0 60000 65536"/>
                        <a:gd name="T20" fmla="*/ 0 60000 65536"/>
                        <a:gd name="T21" fmla="*/ 0 w 32"/>
                        <a:gd name="T22" fmla="*/ 0 h 11"/>
                        <a:gd name="T23" fmla="*/ 32 w 3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1">
                          <a:moveTo>
                            <a:pt x="0" y="11"/>
                          </a:moveTo>
                          <a:cubicBezTo>
                            <a:pt x="6" y="9"/>
                            <a:pt x="12" y="7"/>
                            <a:pt x="18" y="5"/>
                          </a:cubicBezTo>
                          <a:cubicBezTo>
                            <a:pt x="23" y="4"/>
                            <a:pt x="28" y="3"/>
                            <a:pt x="32" y="2"/>
                          </a:cubicBezTo>
                          <a:cubicBezTo>
                            <a:pt x="32" y="0"/>
                            <a:pt x="32" y="0"/>
                            <a:pt x="32" y="0"/>
                          </a:cubicBezTo>
                          <a:cubicBezTo>
                            <a:pt x="27" y="1"/>
                            <a:pt x="22" y="2"/>
                            <a:pt x="17" y="3"/>
                          </a:cubicBezTo>
                          <a:cubicBezTo>
                            <a:pt x="11" y="5"/>
                            <a:pt x="5" y="7"/>
                            <a:pt x="0" y="9"/>
                          </a:cubicBezTo>
                          <a:lnTo>
                            <a:pt x="0" y="1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4" name="Freeform 437"/>
                    <p:cNvSpPr>
                      <a:spLocks/>
                    </p:cNvSpPr>
                    <p:nvPr/>
                  </p:nvSpPr>
                  <p:spPr bwMode="auto">
                    <a:xfrm>
                      <a:off x="1168" y="2354"/>
                      <a:ext cx="12" cy="74"/>
                    </a:xfrm>
                    <a:custGeom>
                      <a:avLst/>
                      <a:gdLst>
                        <a:gd name="T0" fmla="*/ 17 w 5"/>
                        <a:gd name="T1" fmla="*/ 0 h 31"/>
                        <a:gd name="T2" fmla="*/ 17 w 5"/>
                        <a:gd name="T3" fmla="*/ 45 h 31"/>
                        <a:gd name="T4" fmla="*/ 12 w 5"/>
                        <a:gd name="T5" fmla="*/ 98 h 31"/>
                        <a:gd name="T6" fmla="*/ 0 w 5"/>
                        <a:gd name="T7" fmla="*/ 177 h 31"/>
                        <a:gd name="T8" fmla="*/ 0 w 5"/>
                        <a:gd name="T9" fmla="*/ 172 h 31"/>
                        <a:gd name="T10" fmla="*/ 0 w 5"/>
                        <a:gd name="T11" fmla="*/ 177 h 31"/>
                        <a:gd name="T12" fmla="*/ 12 w 5"/>
                        <a:gd name="T13" fmla="*/ 177 h 31"/>
                        <a:gd name="T14" fmla="*/ 12 w 5"/>
                        <a:gd name="T15" fmla="*/ 177 h 31"/>
                        <a:gd name="T16" fmla="*/ 12 w 5"/>
                        <a:gd name="T17" fmla="*/ 177 h 31"/>
                        <a:gd name="T18" fmla="*/ 12 w 5"/>
                        <a:gd name="T19" fmla="*/ 177 h 31"/>
                        <a:gd name="T20" fmla="*/ 24 w 5"/>
                        <a:gd name="T21" fmla="*/ 98 h 31"/>
                        <a:gd name="T22" fmla="*/ 29 w 5"/>
                        <a:gd name="T23" fmla="*/ 45 h 31"/>
                        <a:gd name="T24" fmla="*/ 29 w 5"/>
                        <a:gd name="T25" fmla="*/ 0 h 31"/>
                        <a:gd name="T26" fmla="*/ 17 w 5"/>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
                        <a:gd name="T43" fmla="*/ 0 h 31"/>
                        <a:gd name="T44" fmla="*/ 5 w 5"/>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 h="31">
                          <a:moveTo>
                            <a:pt x="3" y="0"/>
                          </a:moveTo>
                          <a:cubicBezTo>
                            <a:pt x="3" y="3"/>
                            <a:pt x="3" y="5"/>
                            <a:pt x="3" y="8"/>
                          </a:cubicBezTo>
                          <a:cubicBezTo>
                            <a:pt x="3" y="11"/>
                            <a:pt x="3" y="11"/>
                            <a:pt x="2" y="17"/>
                          </a:cubicBezTo>
                          <a:cubicBezTo>
                            <a:pt x="2" y="21"/>
                            <a:pt x="0" y="27"/>
                            <a:pt x="0" y="31"/>
                          </a:cubicBezTo>
                          <a:cubicBezTo>
                            <a:pt x="0" y="30"/>
                            <a:pt x="0" y="30"/>
                            <a:pt x="0" y="30"/>
                          </a:cubicBezTo>
                          <a:cubicBezTo>
                            <a:pt x="0" y="30"/>
                            <a:pt x="0" y="31"/>
                            <a:pt x="0" y="31"/>
                          </a:cubicBezTo>
                          <a:cubicBezTo>
                            <a:pt x="2" y="31"/>
                            <a:pt x="2" y="31"/>
                            <a:pt x="2" y="31"/>
                          </a:cubicBezTo>
                          <a:cubicBezTo>
                            <a:pt x="2" y="31"/>
                            <a:pt x="2" y="31"/>
                            <a:pt x="2" y="31"/>
                          </a:cubicBezTo>
                          <a:cubicBezTo>
                            <a:pt x="2" y="31"/>
                            <a:pt x="2" y="31"/>
                            <a:pt x="2" y="31"/>
                          </a:cubicBezTo>
                          <a:cubicBezTo>
                            <a:pt x="2" y="31"/>
                            <a:pt x="2" y="31"/>
                            <a:pt x="2" y="31"/>
                          </a:cubicBezTo>
                          <a:cubicBezTo>
                            <a:pt x="2" y="28"/>
                            <a:pt x="4" y="21"/>
                            <a:pt x="4" y="17"/>
                          </a:cubicBezTo>
                          <a:cubicBezTo>
                            <a:pt x="5" y="11"/>
                            <a:pt x="5" y="11"/>
                            <a:pt x="5" y="8"/>
                          </a:cubicBezTo>
                          <a:cubicBezTo>
                            <a:pt x="5" y="5"/>
                            <a:pt x="5" y="3"/>
                            <a:pt x="5" y="0"/>
                          </a:cubicBezTo>
                          <a:lnTo>
                            <a:pt x="3"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5" name="Freeform 438"/>
                    <p:cNvSpPr>
                      <a:spLocks/>
                    </p:cNvSpPr>
                    <p:nvPr/>
                  </p:nvSpPr>
                  <p:spPr bwMode="auto">
                    <a:xfrm>
                      <a:off x="1168" y="2428"/>
                      <a:ext cx="5" cy="1"/>
                    </a:xfrm>
                    <a:custGeom>
                      <a:avLst/>
                      <a:gdLst>
                        <a:gd name="T0" fmla="*/ 12 w 2"/>
                        <a:gd name="T1" fmla="*/ 0 h 1"/>
                        <a:gd name="T2" fmla="*/ 12 w 2"/>
                        <a:gd name="T3" fmla="*/ 0 h 1"/>
                        <a:gd name="T4" fmla="*/ 0 w 2"/>
                        <a:gd name="T5" fmla="*/ 0 h 1"/>
                        <a:gd name="T6" fmla="*/ 0 w 2"/>
                        <a:gd name="T7" fmla="*/ 0 h 1"/>
                        <a:gd name="T8" fmla="*/ 12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2" y="0"/>
                          </a:moveTo>
                          <a:cubicBezTo>
                            <a:pt x="2" y="0"/>
                            <a:pt x="2" y="0"/>
                            <a:pt x="2" y="0"/>
                          </a:cubicBezTo>
                          <a:cubicBezTo>
                            <a:pt x="0" y="0"/>
                            <a:pt x="0" y="0"/>
                            <a:pt x="0" y="0"/>
                          </a:cubicBezTo>
                          <a:cubicBezTo>
                            <a:pt x="0" y="0"/>
                            <a:pt x="0" y="0"/>
                            <a:pt x="0" y="0"/>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6" name="Freeform 439"/>
                    <p:cNvSpPr>
                      <a:spLocks/>
                    </p:cNvSpPr>
                    <p:nvPr/>
                  </p:nvSpPr>
                  <p:spPr bwMode="auto">
                    <a:xfrm>
                      <a:off x="795" y="2603"/>
                      <a:ext cx="10" cy="7"/>
                    </a:xfrm>
                    <a:custGeom>
                      <a:avLst/>
                      <a:gdLst>
                        <a:gd name="T0" fmla="*/ 25 w 4"/>
                        <a:gd name="T1" fmla="*/ 5 h 3"/>
                        <a:gd name="T2" fmla="*/ 7 w 4"/>
                        <a:gd name="T3" fmla="*/ 0 h 3"/>
                        <a:gd name="T4" fmla="*/ 0 w 4"/>
                        <a:gd name="T5" fmla="*/ 12 h 3"/>
                        <a:gd name="T6" fmla="*/ 17 w 4"/>
                        <a:gd name="T7" fmla="*/ 16 h 3"/>
                        <a:gd name="T8" fmla="*/ 25 w 4"/>
                        <a:gd name="T9" fmla="*/ 5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1"/>
                          </a:moveTo>
                          <a:cubicBezTo>
                            <a:pt x="3" y="1"/>
                            <a:pt x="2" y="0"/>
                            <a:pt x="1" y="0"/>
                          </a:cubicBezTo>
                          <a:cubicBezTo>
                            <a:pt x="0" y="2"/>
                            <a:pt x="0" y="2"/>
                            <a:pt x="0" y="2"/>
                          </a:cubicBezTo>
                          <a:cubicBezTo>
                            <a:pt x="1" y="2"/>
                            <a:pt x="2" y="3"/>
                            <a:pt x="3" y="3"/>
                          </a:cubicBezTo>
                          <a:lnTo>
                            <a:pt x="4"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7" name="Freeform 440"/>
                    <p:cNvSpPr>
                      <a:spLocks/>
                    </p:cNvSpPr>
                    <p:nvPr/>
                  </p:nvSpPr>
                  <p:spPr bwMode="auto">
                    <a:xfrm>
                      <a:off x="819" y="2612"/>
                      <a:ext cx="4" cy="5"/>
                    </a:xfrm>
                    <a:custGeom>
                      <a:avLst/>
                      <a:gdLst>
                        <a:gd name="T0" fmla="*/ 0 w 2"/>
                        <a:gd name="T1" fmla="*/ 12 h 2"/>
                        <a:gd name="T2" fmla="*/ 4 w 2"/>
                        <a:gd name="T3" fmla="*/ 12 h 2"/>
                        <a:gd name="T4" fmla="*/ 8 w 2"/>
                        <a:gd name="T5" fmla="*/ 0 h 2"/>
                        <a:gd name="T6" fmla="*/ 4 w 2"/>
                        <a:gd name="T7" fmla="*/ 0 h 2"/>
                        <a:gd name="T8" fmla="*/ 0 w 2"/>
                        <a:gd name="T9" fmla="*/ 12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2"/>
                          </a:moveTo>
                          <a:cubicBezTo>
                            <a:pt x="1" y="2"/>
                            <a:pt x="1" y="2"/>
                            <a:pt x="1" y="2"/>
                          </a:cubicBezTo>
                          <a:cubicBezTo>
                            <a:pt x="2" y="0"/>
                            <a:pt x="2" y="0"/>
                            <a:pt x="2" y="0"/>
                          </a:cubicBezTo>
                          <a:cubicBezTo>
                            <a:pt x="2"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8" name="Freeform 441"/>
                    <p:cNvSpPr>
                      <a:spLocks/>
                    </p:cNvSpPr>
                    <p:nvPr/>
                  </p:nvSpPr>
                  <p:spPr bwMode="auto">
                    <a:xfrm>
                      <a:off x="821" y="2612"/>
                      <a:ext cx="12" cy="7"/>
                    </a:xfrm>
                    <a:custGeom>
                      <a:avLst/>
                      <a:gdLst>
                        <a:gd name="T0" fmla="*/ 29 w 5"/>
                        <a:gd name="T1" fmla="*/ 5 h 3"/>
                        <a:gd name="T2" fmla="*/ 5 w 5"/>
                        <a:gd name="T3" fmla="*/ 0 h 3"/>
                        <a:gd name="T4" fmla="*/ 0 w 5"/>
                        <a:gd name="T5" fmla="*/ 12 h 3"/>
                        <a:gd name="T6" fmla="*/ 24 w 5"/>
                        <a:gd name="T7" fmla="*/ 16 h 3"/>
                        <a:gd name="T8" fmla="*/ 29 w 5"/>
                        <a:gd name="T9" fmla="*/ 5 h 3"/>
                        <a:gd name="T10" fmla="*/ 0 60000 65536"/>
                        <a:gd name="T11" fmla="*/ 0 60000 65536"/>
                        <a:gd name="T12" fmla="*/ 0 60000 65536"/>
                        <a:gd name="T13" fmla="*/ 0 60000 65536"/>
                        <a:gd name="T14" fmla="*/ 0 60000 65536"/>
                        <a:gd name="T15" fmla="*/ 0 w 5"/>
                        <a:gd name="T16" fmla="*/ 0 h 3"/>
                        <a:gd name="T17" fmla="*/ 5 w 5"/>
                        <a:gd name="T18" fmla="*/ 3 h 3"/>
                      </a:gdLst>
                      <a:ahLst/>
                      <a:cxnLst>
                        <a:cxn ang="T10">
                          <a:pos x="T0" y="T1"/>
                        </a:cxn>
                        <a:cxn ang="T11">
                          <a:pos x="T2" y="T3"/>
                        </a:cxn>
                        <a:cxn ang="T12">
                          <a:pos x="T4" y="T5"/>
                        </a:cxn>
                        <a:cxn ang="T13">
                          <a:pos x="T6" y="T7"/>
                        </a:cxn>
                        <a:cxn ang="T14">
                          <a:pos x="T8" y="T9"/>
                        </a:cxn>
                      </a:cxnLst>
                      <a:rect l="T15" t="T16" r="T17" b="T18"/>
                      <a:pathLst>
                        <a:path w="5" h="3">
                          <a:moveTo>
                            <a:pt x="5" y="1"/>
                          </a:moveTo>
                          <a:cubicBezTo>
                            <a:pt x="3" y="1"/>
                            <a:pt x="2" y="0"/>
                            <a:pt x="1" y="0"/>
                          </a:cubicBezTo>
                          <a:cubicBezTo>
                            <a:pt x="0" y="2"/>
                            <a:pt x="0" y="2"/>
                            <a:pt x="0" y="2"/>
                          </a:cubicBezTo>
                          <a:cubicBezTo>
                            <a:pt x="2" y="2"/>
                            <a:pt x="3" y="3"/>
                            <a:pt x="4" y="3"/>
                          </a:cubicBezTo>
                          <a:lnTo>
                            <a:pt x="5"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19" name="Freeform 442"/>
                    <p:cNvSpPr>
                      <a:spLocks/>
                    </p:cNvSpPr>
                    <p:nvPr/>
                  </p:nvSpPr>
                  <p:spPr bwMode="auto">
                    <a:xfrm>
                      <a:off x="814" y="2610"/>
                      <a:ext cx="7" cy="7"/>
                    </a:xfrm>
                    <a:custGeom>
                      <a:avLst/>
                      <a:gdLst>
                        <a:gd name="T0" fmla="*/ 0 w 3"/>
                        <a:gd name="T1" fmla="*/ 12 h 3"/>
                        <a:gd name="T2" fmla="*/ 12 w 3"/>
                        <a:gd name="T3" fmla="*/ 16 h 3"/>
                        <a:gd name="T4" fmla="*/ 16 w 3"/>
                        <a:gd name="T5" fmla="*/ 5 h 3"/>
                        <a:gd name="T6" fmla="*/ 0 w 3"/>
                        <a:gd name="T7" fmla="*/ 0 h 3"/>
                        <a:gd name="T8" fmla="*/ 0 w 3"/>
                        <a:gd name="T9" fmla="*/ 12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2"/>
                          </a:moveTo>
                          <a:cubicBezTo>
                            <a:pt x="1" y="2"/>
                            <a:pt x="2" y="2"/>
                            <a:pt x="2" y="3"/>
                          </a:cubicBezTo>
                          <a:cubicBezTo>
                            <a:pt x="3" y="1"/>
                            <a:pt x="3" y="1"/>
                            <a:pt x="3" y="1"/>
                          </a:cubicBezTo>
                          <a:cubicBezTo>
                            <a:pt x="2" y="0"/>
                            <a:pt x="1"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0" name="Freeform 443"/>
                    <p:cNvSpPr>
                      <a:spLocks/>
                    </p:cNvSpPr>
                    <p:nvPr/>
                  </p:nvSpPr>
                  <p:spPr bwMode="auto">
                    <a:xfrm>
                      <a:off x="802" y="2605"/>
                      <a:ext cx="10" cy="7"/>
                    </a:xfrm>
                    <a:custGeom>
                      <a:avLst/>
                      <a:gdLst>
                        <a:gd name="T0" fmla="*/ 25 w 4"/>
                        <a:gd name="T1" fmla="*/ 12 h 3"/>
                        <a:gd name="T2" fmla="*/ 7 w 4"/>
                        <a:gd name="T3" fmla="*/ 0 h 3"/>
                        <a:gd name="T4" fmla="*/ 0 w 4"/>
                        <a:gd name="T5" fmla="*/ 12 h 3"/>
                        <a:gd name="T6" fmla="*/ 25 w 4"/>
                        <a:gd name="T7" fmla="*/ 16 h 3"/>
                        <a:gd name="T8" fmla="*/ 25 w 4"/>
                        <a:gd name="T9" fmla="*/ 1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cubicBezTo>
                            <a:pt x="3" y="1"/>
                            <a:pt x="2" y="1"/>
                            <a:pt x="1" y="0"/>
                          </a:cubicBezTo>
                          <a:cubicBezTo>
                            <a:pt x="0" y="2"/>
                            <a:pt x="0" y="2"/>
                            <a:pt x="0" y="2"/>
                          </a:cubicBezTo>
                          <a:cubicBezTo>
                            <a:pt x="2" y="3"/>
                            <a:pt x="3" y="3"/>
                            <a:pt x="4" y="3"/>
                          </a:cubicBezTo>
                          <a:lnTo>
                            <a:pt x="4"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1" name="Freeform 444"/>
                    <p:cNvSpPr>
                      <a:spLocks/>
                    </p:cNvSpPr>
                    <p:nvPr/>
                  </p:nvSpPr>
                  <p:spPr bwMode="auto">
                    <a:xfrm>
                      <a:off x="802" y="2605"/>
                      <a:ext cx="3" cy="5"/>
                    </a:xfrm>
                    <a:custGeom>
                      <a:avLst/>
                      <a:gdLst>
                        <a:gd name="T0" fmla="*/ 9 w 1"/>
                        <a:gd name="T1" fmla="*/ 0 h 2"/>
                        <a:gd name="T2" fmla="*/ 9 w 1"/>
                        <a:gd name="T3" fmla="*/ 0 h 2"/>
                        <a:gd name="T4" fmla="*/ 9 w 1"/>
                        <a:gd name="T5" fmla="*/ 0 h 2"/>
                        <a:gd name="T6" fmla="*/ 0 w 1"/>
                        <a:gd name="T7" fmla="*/ 12 h 2"/>
                        <a:gd name="T8" fmla="*/ 0 w 1"/>
                        <a:gd name="T9" fmla="*/ 12 h 2"/>
                        <a:gd name="T10" fmla="*/ 0 w 1"/>
                        <a:gd name="T11" fmla="*/ 12 h 2"/>
                        <a:gd name="T12" fmla="*/ 9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2" name="Freeform 445"/>
                    <p:cNvSpPr>
                      <a:spLocks/>
                    </p:cNvSpPr>
                    <p:nvPr/>
                  </p:nvSpPr>
                  <p:spPr bwMode="auto">
                    <a:xfrm>
                      <a:off x="788" y="2600"/>
                      <a:ext cx="7" cy="5"/>
                    </a:xfrm>
                    <a:custGeom>
                      <a:avLst/>
                      <a:gdLst>
                        <a:gd name="T0" fmla="*/ 0 w 3"/>
                        <a:gd name="T1" fmla="*/ 12 h 2"/>
                        <a:gd name="T2" fmla="*/ 5 w 3"/>
                        <a:gd name="T3" fmla="*/ 12 h 2"/>
                        <a:gd name="T4" fmla="*/ 12 w 3"/>
                        <a:gd name="T5" fmla="*/ 12 h 2"/>
                        <a:gd name="T6" fmla="*/ 16 w 3"/>
                        <a:gd name="T7" fmla="*/ 0 h 2"/>
                        <a:gd name="T8" fmla="*/ 12 w 3"/>
                        <a:gd name="T9" fmla="*/ 0 h 2"/>
                        <a:gd name="T10" fmla="*/ 5 w 3"/>
                        <a:gd name="T11" fmla="*/ 0 h 2"/>
                        <a:gd name="T12" fmla="*/ 0 w 3"/>
                        <a:gd name="T13" fmla="*/ 1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cubicBezTo>
                            <a:pt x="1" y="2"/>
                            <a:pt x="1" y="2"/>
                            <a:pt x="1" y="2"/>
                          </a:cubicBezTo>
                          <a:cubicBezTo>
                            <a:pt x="2" y="2"/>
                            <a:pt x="2" y="2"/>
                            <a:pt x="2" y="2"/>
                          </a:cubicBezTo>
                          <a:cubicBezTo>
                            <a:pt x="3" y="0"/>
                            <a:pt x="3" y="0"/>
                            <a:pt x="3" y="0"/>
                          </a:cubicBezTo>
                          <a:cubicBezTo>
                            <a:pt x="2" y="0"/>
                            <a:pt x="2" y="0"/>
                            <a:pt x="2" y="0"/>
                          </a:cubicBezTo>
                          <a:cubicBezTo>
                            <a:pt x="2"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3" name="Freeform 446"/>
                    <p:cNvSpPr>
                      <a:spLocks/>
                    </p:cNvSpPr>
                    <p:nvPr/>
                  </p:nvSpPr>
                  <p:spPr bwMode="auto">
                    <a:xfrm>
                      <a:off x="970" y="2104"/>
                      <a:ext cx="1" cy="5"/>
                    </a:xfrm>
                    <a:custGeom>
                      <a:avLst/>
                      <a:gdLst>
                        <a:gd name="T0" fmla="*/ 0 w 1"/>
                        <a:gd name="T1" fmla="*/ 0 h 2"/>
                        <a:gd name="T2" fmla="*/ 0 w 1"/>
                        <a:gd name="T3" fmla="*/ 0 h 2"/>
                        <a:gd name="T4" fmla="*/ 0 w 1"/>
                        <a:gd name="T5" fmla="*/ 12 h 2"/>
                        <a:gd name="T6" fmla="*/ 0 w 1"/>
                        <a:gd name="T7" fmla="*/ 12 h 2"/>
                        <a:gd name="T8" fmla="*/ 0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0"/>
                          </a:moveTo>
                          <a:cubicBezTo>
                            <a:pt x="0" y="0"/>
                            <a:pt x="0" y="0"/>
                            <a:pt x="0" y="0"/>
                          </a:cubicBezTo>
                          <a:cubicBezTo>
                            <a:pt x="0" y="2"/>
                            <a:pt x="0" y="2"/>
                            <a:pt x="0" y="2"/>
                          </a:cubicBezTo>
                          <a:cubicBezTo>
                            <a:pt x="0" y="2"/>
                            <a:pt x="0" y="2"/>
                            <a:pt x="0" y="2"/>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4" name="Freeform 447"/>
                    <p:cNvSpPr>
                      <a:spLocks/>
                    </p:cNvSpPr>
                    <p:nvPr/>
                  </p:nvSpPr>
                  <p:spPr bwMode="auto">
                    <a:xfrm>
                      <a:off x="793" y="2600"/>
                      <a:ext cx="4" cy="7"/>
                    </a:xfrm>
                    <a:custGeom>
                      <a:avLst/>
                      <a:gdLst>
                        <a:gd name="T0" fmla="*/ 8 w 2"/>
                        <a:gd name="T1" fmla="*/ 5 h 3"/>
                        <a:gd name="T2" fmla="*/ 4 w 2"/>
                        <a:gd name="T3" fmla="*/ 5 h 3"/>
                        <a:gd name="T4" fmla="*/ 4 w 2"/>
                        <a:gd name="T5" fmla="*/ 0 h 3"/>
                        <a:gd name="T6" fmla="*/ 0 w 2"/>
                        <a:gd name="T7" fmla="*/ 12 h 3"/>
                        <a:gd name="T8" fmla="*/ 0 w 2"/>
                        <a:gd name="T9" fmla="*/ 12 h 3"/>
                        <a:gd name="T10" fmla="*/ 4 w 2"/>
                        <a:gd name="T11" fmla="*/ 16 h 3"/>
                        <a:gd name="T12" fmla="*/ 8 w 2"/>
                        <a:gd name="T13" fmla="*/ 5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1"/>
                          </a:moveTo>
                          <a:cubicBezTo>
                            <a:pt x="1" y="1"/>
                            <a:pt x="1" y="1"/>
                            <a:pt x="1" y="1"/>
                          </a:cubicBezTo>
                          <a:cubicBezTo>
                            <a:pt x="1" y="0"/>
                            <a:pt x="1" y="0"/>
                            <a:pt x="1" y="0"/>
                          </a:cubicBezTo>
                          <a:cubicBezTo>
                            <a:pt x="0" y="2"/>
                            <a:pt x="0" y="2"/>
                            <a:pt x="0" y="2"/>
                          </a:cubicBezTo>
                          <a:cubicBezTo>
                            <a:pt x="0" y="2"/>
                            <a:pt x="0" y="2"/>
                            <a:pt x="0" y="2"/>
                          </a:cubicBezTo>
                          <a:cubicBezTo>
                            <a:pt x="0" y="2"/>
                            <a:pt x="0" y="3"/>
                            <a:pt x="1" y="3"/>
                          </a:cubicBezTo>
                          <a:lnTo>
                            <a:pt x="2"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5" name="Freeform 448"/>
                    <p:cNvSpPr>
                      <a:spLocks/>
                    </p:cNvSpPr>
                    <p:nvPr/>
                  </p:nvSpPr>
                  <p:spPr bwMode="auto">
                    <a:xfrm>
                      <a:off x="812" y="2610"/>
                      <a:ext cx="2" cy="4"/>
                    </a:xfrm>
                    <a:custGeom>
                      <a:avLst/>
                      <a:gdLst>
                        <a:gd name="T0" fmla="*/ 0 w 1"/>
                        <a:gd name="T1" fmla="*/ 4 h 2"/>
                        <a:gd name="T2" fmla="*/ 0 w 1"/>
                        <a:gd name="T3" fmla="*/ 8 h 2"/>
                        <a:gd name="T4" fmla="*/ 4 w 1"/>
                        <a:gd name="T5" fmla="*/ 8 h 2"/>
                        <a:gd name="T6" fmla="*/ 4 w 1"/>
                        <a:gd name="T7" fmla="*/ 0 h 2"/>
                        <a:gd name="T8" fmla="*/ 4 w 1"/>
                        <a:gd name="T9" fmla="*/ 0 h 2"/>
                        <a:gd name="T10" fmla="*/ 0 w 1"/>
                        <a:gd name="T11" fmla="*/ 0 h 2"/>
                        <a:gd name="T12" fmla="*/ 0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1"/>
                          </a:moveTo>
                          <a:cubicBezTo>
                            <a:pt x="0" y="2"/>
                            <a:pt x="0" y="2"/>
                            <a:pt x="0" y="2"/>
                          </a:cubicBezTo>
                          <a:cubicBezTo>
                            <a:pt x="1" y="2"/>
                            <a:pt x="1" y="2"/>
                            <a:pt x="1" y="2"/>
                          </a:cubicBezTo>
                          <a:cubicBezTo>
                            <a:pt x="1" y="0"/>
                            <a:pt x="1" y="0"/>
                            <a:pt x="1" y="0"/>
                          </a:cubicBezTo>
                          <a:cubicBezTo>
                            <a:pt x="1" y="0"/>
                            <a:pt x="1" y="0"/>
                            <a:pt x="1" y="0"/>
                          </a:cubicBezTo>
                          <a:cubicBezTo>
                            <a:pt x="1" y="0"/>
                            <a:pt x="0" y="0"/>
                            <a:pt x="0" y="0"/>
                          </a:cubicBezTo>
                          <a:lnTo>
                            <a:pt x="0"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6" name="Freeform 449"/>
                    <p:cNvSpPr>
                      <a:spLocks/>
                    </p:cNvSpPr>
                    <p:nvPr/>
                  </p:nvSpPr>
                  <p:spPr bwMode="auto">
                    <a:xfrm>
                      <a:off x="781" y="2596"/>
                      <a:ext cx="5" cy="4"/>
                    </a:xfrm>
                    <a:custGeom>
                      <a:avLst/>
                      <a:gdLst>
                        <a:gd name="T0" fmla="*/ 12 w 2"/>
                        <a:gd name="T1" fmla="*/ 0 h 2"/>
                        <a:gd name="T2" fmla="*/ 12 w 2"/>
                        <a:gd name="T3" fmla="*/ 0 h 2"/>
                        <a:gd name="T4" fmla="*/ 12 w 2"/>
                        <a:gd name="T5" fmla="*/ 0 h 2"/>
                        <a:gd name="T6" fmla="*/ 12 w 2"/>
                        <a:gd name="T7" fmla="*/ 4 h 2"/>
                        <a:gd name="T8" fmla="*/ 0 w 2"/>
                        <a:gd name="T9" fmla="*/ 8 h 2"/>
                        <a:gd name="T10" fmla="*/ 0 w 2"/>
                        <a:gd name="T11" fmla="*/ 8 h 2"/>
                        <a:gd name="T12" fmla="*/ 7 w 2"/>
                        <a:gd name="T13" fmla="*/ 8 h 2"/>
                        <a:gd name="T14" fmla="*/ 1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cubicBezTo>
                            <a:pt x="2" y="0"/>
                            <a:pt x="2" y="0"/>
                            <a:pt x="2" y="0"/>
                          </a:cubicBezTo>
                          <a:cubicBezTo>
                            <a:pt x="2" y="0"/>
                            <a:pt x="2" y="0"/>
                            <a:pt x="2" y="0"/>
                          </a:cubicBezTo>
                          <a:cubicBezTo>
                            <a:pt x="2" y="1"/>
                            <a:pt x="2" y="1"/>
                            <a:pt x="2" y="1"/>
                          </a:cubicBezTo>
                          <a:cubicBezTo>
                            <a:pt x="0" y="2"/>
                            <a:pt x="0" y="2"/>
                            <a:pt x="0" y="2"/>
                          </a:cubicBezTo>
                          <a:cubicBezTo>
                            <a:pt x="0" y="2"/>
                            <a:pt x="0" y="2"/>
                            <a:pt x="0" y="2"/>
                          </a:cubicBezTo>
                          <a:cubicBezTo>
                            <a:pt x="0" y="2"/>
                            <a:pt x="1" y="2"/>
                            <a:pt x="1" y="2"/>
                          </a:cubicBezTo>
                          <a:lnTo>
                            <a:pt x="2"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7" name="Freeform 450"/>
                    <p:cNvSpPr>
                      <a:spLocks/>
                    </p:cNvSpPr>
                    <p:nvPr/>
                  </p:nvSpPr>
                  <p:spPr bwMode="auto">
                    <a:xfrm>
                      <a:off x="776" y="2593"/>
                      <a:ext cx="3" cy="5"/>
                    </a:xfrm>
                    <a:custGeom>
                      <a:avLst/>
                      <a:gdLst>
                        <a:gd name="T0" fmla="*/ 0 w 1"/>
                        <a:gd name="T1" fmla="*/ 12 h 2"/>
                        <a:gd name="T2" fmla="*/ 0 w 1"/>
                        <a:gd name="T3" fmla="*/ 12 h 2"/>
                        <a:gd name="T4" fmla="*/ 0 w 1"/>
                        <a:gd name="T5" fmla="*/ 12 h 2"/>
                        <a:gd name="T6" fmla="*/ 9 w 1"/>
                        <a:gd name="T7" fmla="*/ 0 h 2"/>
                        <a:gd name="T8" fmla="*/ 9 w 1"/>
                        <a:gd name="T9" fmla="*/ 0 h 2"/>
                        <a:gd name="T10" fmla="*/ 9 w 1"/>
                        <a:gd name="T11" fmla="*/ 0 h 2"/>
                        <a:gd name="T12" fmla="*/ 0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8" name="Freeform 451"/>
                    <p:cNvSpPr>
                      <a:spLocks/>
                    </p:cNvSpPr>
                    <p:nvPr/>
                  </p:nvSpPr>
                  <p:spPr bwMode="auto">
                    <a:xfrm>
                      <a:off x="776" y="2593"/>
                      <a:ext cx="3" cy="5"/>
                    </a:xfrm>
                    <a:custGeom>
                      <a:avLst/>
                      <a:gdLst>
                        <a:gd name="T0" fmla="*/ 0 w 1"/>
                        <a:gd name="T1" fmla="*/ 12 h 2"/>
                        <a:gd name="T2" fmla="*/ 0 w 1"/>
                        <a:gd name="T3" fmla="*/ 12 h 2"/>
                        <a:gd name="T4" fmla="*/ 0 w 1"/>
                        <a:gd name="T5" fmla="*/ 12 h 2"/>
                        <a:gd name="T6" fmla="*/ 0 w 1"/>
                        <a:gd name="T7" fmla="*/ 12 h 2"/>
                        <a:gd name="T8" fmla="*/ 9 w 1"/>
                        <a:gd name="T9" fmla="*/ 0 h 2"/>
                        <a:gd name="T10" fmla="*/ 9 w 1"/>
                        <a:gd name="T11" fmla="*/ 0 h 2"/>
                        <a:gd name="T12" fmla="*/ 0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29" name="Freeform 452"/>
                    <p:cNvSpPr>
                      <a:spLocks/>
                    </p:cNvSpPr>
                    <p:nvPr/>
                  </p:nvSpPr>
                  <p:spPr bwMode="auto">
                    <a:xfrm>
                      <a:off x="781" y="2596"/>
                      <a:ext cx="5" cy="4"/>
                    </a:xfrm>
                    <a:custGeom>
                      <a:avLst/>
                      <a:gdLst>
                        <a:gd name="T0" fmla="*/ 7 w 2"/>
                        <a:gd name="T1" fmla="*/ 8 h 2"/>
                        <a:gd name="T2" fmla="*/ 7 w 2"/>
                        <a:gd name="T3" fmla="*/ 8 h 2"/>
                        <a:gd name="T4" fmla="*/ 0 w 2"/>
                        <a:gd name="T5" fmla="*/ 8 h 2"/>
                        <a:gd name="T6" fmla="*/ 12 w 2"/>
                        <a:gd name="T7" fmla="*/ 4 h 2"/>
                        <a:gd name="T8" fmla="*/ 12 w 2"/>
                        <a:gd name="T9" fmla="*/ 0 h 2"/>
                        <a:gd name="T10" fmla="*/ 7 w 2"/>
                        <a:gd name="T11" fmla="*/ 0 h 2"/>
                        <a:gd name="T12" fmla="*/ 7 w 2"/>
                        <a:gd name="T13" fmla="*/ 8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2"/>
                          </a:moveTo>
                          <a:cubicBezTo>
                            <a:pt x="1" y="2"/>
                            <a:pt x="1" y="2"/>
                            <a:pt x="1" y="2"/>
                          </a:cubicBezTo>
                          <a:cubicBezTo>
                            <a:pt x="0" y="2"/>
                            <a:pt x="0" y="2"/>
                            <a:pt x="0" y="2"/>
                          </a:cubicBezTo>
                          <a:cubicBezTo>
                            <a:pt x="2" y="1"/>
                            <a:pt x="2" y="1"/>
                            <a:pt x="2" y="1"/>
                          </a:cubicBezTo>
                          <a:cubicBezTo>
                            <a:pt x="2" y="0"/>
                            <a:pt x="2" y="0"/>
                            <a:pt x="2" y="0"/>
                          </a:cubicBezTo>
                          <a:cubicBezTo>
                            <a:pt x="2" y="0"/>
                            <a:pt x="1" y="0"/>
                            <a:pt x="1"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0" name="Freeform 453"/>
                    <p:cNvSpPr>
                      <a:spLocks/>
                    </p:cNvSpPr>
                    <p:nvPr/>
                  </p:nvSpPr>
                  <p:spPr bwMode="auto">
                    <a:xfrm>
                      <a:off x="1017" y="2605"/>
                      <a:ext cx="3" cy="5"/>
                    </a:xfrm>
                    <a:custGeom>
                      <a:avLst/>
                      <a:gdLst>
                        <a:gd name="T0" fmla="*/ 9 w 1"/>
                        <a:gd name="T1" fmla="*/ 12 h 2"/>
                        <a:gd name="T2" fmla="*/ 9 w 1"/>
                        <a:gd name="T3" fmla="*/ 12 h 2"/>
                        <a:gd name="T4" fmla="*/ 9 w 1"/>
                        <a:gd name="T5" fmla="*/ 0 h 2"/>
                        <a:gd name="T6" fmla="*/ 9 w 1"/>
                        <a:gd name="T7" fmla="*/ 0 h 2"/>
                        <a:gd name="T8" fmla="*/ 0 w 1"/>
                        <a:gd name="T9" fmla="*/ 0 h 2"/>
                        <a:gd name="T10" fmla="*/ 0 w 1"/>
                        <a:gd name="T11" fmla="*/ 0 h 2"/>
                        <a:gd name="T12" fmla="*/ 9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cubicBezTo>
                            <a:pt x="1" y="2"/>
                            <a:pt x="1" y="2"/>
                            <a:pt x="1" y="2"/>
                          </a:cubicBezTo>
                          <a:cubicBezTo>
                            <a:pt x="1" y="0"/>
                            <a:pt x="1" y="0"/>
                            <a:pt x="1" y="0"/>
                          </a:cubicBezTo>
                          <a:cubicBezTo>
                            <a:pt x="1" y="0"/>
                            <a:pt x="1" y="0"/>
                            <a:pt x="1" y="0"/>
                          </a:cubicBezTo>
                          <a:cubicBezTo>
                            <a:pt x="0" y="0"/>
                            <a:pt x="0" y="0"/>
                            <a:pt x="0" y="0"/>
                          </a:cubicBezTo>
                          <a:cubicBezTo>
                            <a:pt x="0" y="0"/>
                            <a:pt x="0" y="0"/>
                            <a:pt x="0" y="0"/>
                          </a:cubicBezTo>
                          <a:lnTo>
                            <a:pt x="1"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1" name="Freeform 454"/>
                    <p:cNvSpPr>
                      <a:spLocks/>
                    </p:cNvSpPr>
                    <p:nvPr/>
                  </p:nvSpPr>
                  <p:spPr bwMode="auto">
                    <a:xfrm>
                      <a:off x="781" y="2596"/>
                      <a:ext cx="2" cy="4"/>
                    </a:xfrm>
                    <a:custGeom>
                      <a:avLst/>
                      <a:gdLst>
                        <a:gd name="T0" fmla="*/ 0 w 1"/>
                        <a:gd name="T1" fmla="*/ 8 h 2"/>
                        <a:gd name="T2" fmla="*/ 0 w 1"/>
                        <a:gd name="T3" fmla="*/ 8 h 2"/>
                        <a:gd name="T4" fmla="*/ 0 w 1"/>
                        <a:gd name="T5" fmla="*/ 8 h 2"/>
                        <a:gd name="T6" fmla="*/ 4 w 1"/>
                        <a:gd name="T7" fmla="*/ 0 h 2"/>
                        <a:gd name="T8" fmla="*/ 4 w 1"/>
                        <a:gd name="T9" fmla="*/ 0 h 2"/>
                        <a:gd name="T10" fmla="*/ 0 w 1"/>
                        <a:gd name="T11" fmla="*/ 8 h 2"/>
                        <a:gd name="T12" fmla="*/ 0 60000 65536"/>
                        <a:gd name="T13" fmla="*/ 0 60000 65536"/>
                        <a:gd name="T14" fmla="*/ 0 60000 65536"/>
                        <a:gd name="T15" fmla="*/ 0 60000 65536"/>
                        <a:gd name="T16" fmla="*/ 0 60000 65536"/>
                        <a:gd name="T17" fmla="*/ 0 60000 65536"/>
                        <a:gd name="T18" fmla="*/ 0 w 1"/>
                        <a:gd name="T19" fmla="*/ 0 h 2"/>
                        <a:gd name="T20" fmla="*/ 1 w 1"/>
                        <a:gd name="T21" fmla="*/ 2 h 2"/>
                      </a:gdLst>
                      <a:ahLst/>
                      <a:cxnLst>
                        <a:cxn ang="T12">
                          <a:pos x="T0" y="T1"/>
                        </a:cxn>
                        <a:cxn ang="T13">
                          <a:pos x="T2" y="T3"/>
                        </a:cxn>
                        <a:cxn ang="T14">
                          <a:pos x="T4" y="T5"/>
                        </a:cxn>
                        <a:cxn ang="T15">
                          <a:pos x="T6" y="T7"/>
                        </a:cxn>
                        <a:cxn ang="T16">
                          <a:pos x="T8" y="T9"/>
                        </a:cxn>
                        <a:cxn ang="T17">
                          <a:pos x="T10" y="T11"/>
                        </a:cxn>
                      </a:cxnLst>
                      <a:rect l="T18" t="T19" r="T20" b="T21"/>
                      <a:pathLst>
                        <a:path w="1" h="2">
                          <a:moveTo>
                            <a:pt x="0" y="2"/>
                          </a:moveTo>
                          <a:cubicBezTo>
                            <a:pt x="0" y="2"/>
                            <a:pt x="0" y="2"/>
                            <a:pt x="0" y="2"/>
                          </a:cubicBezTo>
                          <a:cubicBezTo>
                            <a:pt x="0" y="2"/>
                            <a:pt x="0" y="2"/>
                            <a:pt x="0" y="2"/>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2" name="Freeform 455"/>
                    <p:cNvSpPr>
                      <a:spLocks/>
                    </p:cNvSpPr>
                    <p:nvPr/>
                  </p:nvSpPr>
                  <p:spPr bwMode="auto">
                    <a:xfrm>
                      <a:off x="776" y="2593"/>
                      <a:ext cx="7" cy="7"/>
                    </a:xfrm>
                    <a:custGeom>
                      <a:avLst/>
                      <a:gdLst>
                        <a:gd name="T0" fmla="*/ 0 w 7"/>
                        <a:gd name="T1" fmla="*/ 5 h 7"/>
                        <a:gd name="T2" fmla="*/ 5 w 7"/>
                        <a:gd name="T3" fmla="*/ 7 h 7"/>
                        <a:gd name="T4" fmla="*/ 7 w 7"/>
                        <a:gd name="T5" fmla="*/ 3 h 7"/>
                        <a:gd name="T6" fmla="*/ 3 w 7"/>
                        <a:gd name="T7" fmla="*/ 0 h 7"/>
                        <a:gd name="T8" fmla="*/ 0 w 7"/>
                        <a:gd name="T9" fmla="*/ 5 h 7"/>
                        <a:gd name="T10" fmla="*/ 0 60000 65536"/>
                        <a:gd name="T11" fmla="*/ 0 60000 65536"/>
                        <a:gd name="T12" fmla="*/ 0 60000 65536"/>
                        <a:gd name="T13" fmla="*/ 0 60000 65536"/>
                        <a:gd name="T14" fmla="*/ 0 60000 65536"/>
                        <a:gd name="T15" fmla="*/ 0 w 7"/>
                        <a:gd name="T16" fmla="*/ 0 h 7"/>
                        <a:gd name="T17" fmla="*/ 7 w 7"/>
                        <a:gd name="T18" fmla="*/ 7 h 7"/>
                      </a:gdLst>
                      <a:ahLst/>
                      <a:cxnLst>
                        <a:cxn ang="T10">
                          <a:pos x="T0" y="T1"/>
                        </a:cxn>
                        <a:cxn ang="T11">
                          <a:pos x="T2" y="T3"/>
                        </a:cxn>
                        <a:cxn ang="T12">
                          <a:pos x="T4" y="T5"/>
                        </a:cxn>
                        <a:cxn ang="T13">
                          <a:pos x="T6" y="T7"/>
                        </a:cxn>
                        <a:cxn ang="T14">
                          <a:pos x="T8" y="T9"/>
                        </a:cxn>
                      </a:cxnLst>
                      <a:rect l="T15" t="T16" r="T17" b="T18"/>
                      <a:pathLst>
                        <a:path w="7" h="7">
                          <a:moveTo>
                            <a:pt x="0" y="5"/>
                          </a:moveTo>
                          <a:lnTo>
                            <a:pt x="5" y="7"/>
                          </a:lnTo>
                          <a:lnTo>
                            <a:pt x="7" y="3"/>
                          </a:lnTo>
                          <a:lnTo>
                            <a:pt x="3" y="0"/>
                          </a:lnTo>
                          <a:lnTo>
                            <a:pt x="0" y="5"/>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3" name="Freeform 456"/>
                    <p:cNvSpPr>
                      <a:spLocks/>
                    </p:cNvSpPr>
                    <p:nvPr/>
                  </p:nvSpPr>
                  <p:spPr bwMode="auto">
                    <a:xfrm>
                      <a:off x="781" y="2596"/>
                      <a:ext cx="5" cy="4"/>
                    </a:xfrm>
                    <a:custGeom>
                      <a:avLst/>
                      <a:gdLst>
                        <a:gd name="T0" fmla="*/ 7 w 2"/>
                        <a:gd name="T1" fmla="*/ 0 h 2"/>
                        <a:gd name="T2" fmla="*/ 12 w 2"/>
                        <a:gd name="T3" fmla="*/ 4 h 2"/>
                        <a:gd name="T4" fmla="*/ 0 w 2"/>
                        <a:gd name="T5" fmla="*/ 8 h 2"/>
                        <a:gd name="T6" fmla="*/ 7 w 2"/>
                        <a:gd name="T7" fmla="*/ 8 h 2"/>
                        <a:gd name="T8" fmla="*/ 7 w 2"/>
                        <a:gd name="T9" fmla="*/ 8 h 2"/>
                        <a:gd name="T10" fmla="*/ 7 w 2"/>
                        <a:gd name="T11" fmla="*/ 0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1" y="0"/>
                          </a:moveTo>
                          <a:cubicBezTo>
                            <a:pt x="2" y="1"/>
                            <a:pt x="2" y="1"/>
                            <a:pt x="2" y="1"/>
                          </a:cubicBezTo>
                          <a:cubicBezTo>
                            <a:pt x="0" y="2"/>
                            <a:pt x="0" y="2"/>
                            <a:pt x="0" y="2"/>
                          </a:cubicBezTo>
                          <a:cubicBezTo>
                            <a:pt x="1" y="2"/>
                            <a:pt x="1" y="2"/>
                            <a:pt x="1" y="2"/>
                          </a:cubicBezTo>
                          <a:cubicBezTo>
                            <a:pt x="1"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4" name="Freeform 457"/>
                    <p:cNvSpPr>
                      <a:spLocks/>
                    </p:cNvSpPr>
                    <p:nvPr/>
                  </p:nvSpPr>
                  <p:spPr bwMode="auto">
                    <a:xfrm>
                      <a:off x="776" y="2593"/>
                      <a:ext cx="3" cy="5"/>
                    </a:xfrm>
                    <a:custGeom>
                      <a:avLst/>
                      <a:gdLst>
                        <a:gd name="T0" fmla="*/ 0 w 1"/>
                        <a:gd name="T1" fmla="*/ 12 h 2"/>
                        <a:gd name="T2" fmla="*/ 0 w 1"/>
                        <a:gd name="T3" fmla="*/ 12 h 2"/>
                        <a:gd name="T4" fmla="*/ 0 w 1"/>
                        <a:gd name="T5" fmla="*/ 12 h 2"/>
                        <a:gd name="T6" fmla="*/ 0 w 1"/>
                        <a:gd name="T7" fmla="*/ 12 h 2"/>
                        <a:gd name="T8" fmla="*/ 9 w 1"/>
                        <a:gd name="T9" fmla="*/ 0 h 2"/>
                        <a:gd name="T10" fmla="*/ 9 w 1"/>
                        <a:gd name="T11" fmla="*/ 0 h 2"/>
                        <a:gd name="T12" fmla="*/ 9 w 1"/>
                        <a:gd name="T13" fmla="*/ 0 h 2"/>
                        <a:gd name="T14" fmla="*/ 9 w 1"/>
                        <a:gd name="T15" fmla="*/ 0 h 2"/>
                        <a:gd name="T16" fmla="*/ 0 w 1"/>
                        <a:gd name="T17" fmla="*/ 1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2"/>
                        <a:gd name="T29" fmla="*/ 1 w 1"/>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2">
                          <a:moveTo>
                            <a:pt x="0" y="2"/>
                          </a:moveTo>
                          <a:cubicBezTo>
                            <a:pt x="0" y="2"/>
                            <a:pt x="0" y="2"/>
                            <a:pt x="0" y="2"/>
                          </a:cubicBezTo>
                          <a:cubicBezTo>
                            <a:pt x="0" y="2"/>
                            <a:pt x="0" y="2"/>
                            <a:pt x="0" y="2"/>
                          </a:cubicBez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5" name="Freeform 458"/>
                    <p:cNvSpPr>
                      <a:spLocks/>
                    </p:cNvSpPr>
                    <p:nvPr/>
                  </p:nvSpPr>
                  <p:spPr bwMode="auto">
                    <a:xfrm>
                      <a:off x="776" y="2593"/>
                      <a:ext cx="7" cy="7"/>
                    </a:xfrm>
                    <a:custGeom>
                      <a:avLst/>
                      <a:gdLst>
                        <a:gd name="T0" fmla="*/ 7 w 7"/>
                        <a:gd name="T1" fmla="*/ 3 h 7"/>
                        <a:gd name="T2" fmla="*/ 5 w 7"/>
                        <a:gd name="T3" fmla="*/ 3 h 7"/>
                        <a:gd name="T4" fmla="*/ 3 w 7"/>
                        <a:gd name="T5" fmla="*/ 0 h 7"/>
                        <a:gd name="T6" fmla="*/ 0 w 7"/>
                        <a:gd name="T7" fmla="*/ 5 h 7"/>
                        <a:gd name="T8" fmla="*/ 3 w 7"/>
                        <a:gd name="T9" fmla="*/ 7 h 7"/>
                        <a:gd name="T10" fmla="*/ 5 w 7"/>
                        <a:gd name="T11" fmla="*/ 7 h 7"/>
                        <a:gd name="T12" fmla="*/ 7 w 7"/>
                        <a:gd name="T13" fmla="*/ 3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7" y="3"/>
                          </a:moveTo>
                          <a:lnTo>
                            <a:pt x="5" y="3"/>
                          </a:lnTo>
                          <a:lnTo>
                            <a:pt x="3" y="0"/>
                          </a:lnTo>
                          <a:lnTo>
                            <a:pt x="0" y="5"/>
                          </a:lnTo>
                          <a:lnTo>
                            <a:pt x="3" y="7"/>
                          </a:lnTo>
                          <a:lnTo>
                            <a:pt x="5" y="7"/>
                          </a:lnTo>
                          <a:lnTo>
                            <a:pt x="7" y="3"/>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6" name="Freeform 459"/>
                    <p:cNvSpPr>
                      <a:spLocks/>
                    </p:cNvSpPr>
                    <p:nvPr/>
                  </p:nvSpPr>
                  <p:spPr bwMode="auto">
                    <a:xfrm>
                      <a:off x="781" y="2596"/>
                      <a:ext cx="2" cy="4"/>
                    </a:xfrm>
                    <a:custGeom>
                      <a:avLst/>
                      <a:gdLst>
                        <a:gd name="T0" fmla="*/ 0 w 1"/>
                        <a:gd name="T1" fmla="*/ 8 h 2"/>
                        <a:gd name="T2" fmla="*/ 0 w 1"/>
                        <a:gd name="T3" fmla="*/ 8 h 2"/>
                        <a:gd name="T4" fmla="*/ 0 w 1"/>
                        <a:gd name="T5" fmla="*/ 8 h 2"/>
                        <a:gd name="T6" fmla="*/ 4 w 1"/>
                        <a:gd name="T7" fmla="*/ 0 h 2"/>
                        <a:gd name="T8" fmla="*/ 4 w 1"/>
                        <a:gd name="T9" fmla="*/ 0 h 2"/>
                        <a:gd name="T10" fmla="*/ 4 w 1"/>
                        <a:gd name="T11" fmla="*/ 0 h 2"/>
                        <a:gd name="T12" fmla="*/ 0 w 1"/>
                        <a:gd name="T13" fmla="*/ 8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0" y="2"/>
                            <a:pt x="0" y="2"/>
                            <a:pt x="0" y="2"/>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7" name="Freeform 460"/>
                    <p:cNvSpPr>
                      <a:spLocks/>
                    </p:cNvSpPr>
                    <p:nvPr/>
                  </p:nvSpPr>
                  <p:spPr bwMode="auto">
                    <a:xfrm>
                      <a:off x="776" y="2593"/>
                      <a:ext cx="3" cy="5"/>
                    </a:xfrm>
                    <a:custGeom>
                      <a:avLst/>
                      <a:gdLst>
                        <a:gd name="T0" fmla="*/ 9 w 1"/>
                        <a:gd name="T1" fmla="*/ 0 h 2"/>
                        <a:gd name="T2" fmla="*/ 9 w 1"/>
                        <a:gd name="T3" fmla="*/ 0 h 2"/>
                        <a:gd name="T4" fmla="*/ 0 w 1"/>
                        <a:gd name="T5" fmla="*/ 0 h 2"/>
                        <a:gd name="T6" fmla="*/ 0 w 1"/>
                        <a:gd name="T7" fmla="*/ 12 h 2"/>
                        <a:gd name="T8" fmla="*/ 0 w 1"/>
                        <a:gd name="T9" fmla="*/ 12 h 2"/>
                        <a:gd name="T10" fmla="*/ 0 w 1"/>
                        <a:gd name="T11" fmla="*/ 12 h 2"/>
                        <a:gd name="T12" fmla="*/ 9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0" y="0"/>
                            <a:pt x="0"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8" name="Freeform 461"/>
                    <p:cNvSpPr>
                      <a:spLocks/>
                    </p:cNvSpPr>
                    <p:nvPr/>
                  </p:nvSpPr>
                  <p:spPr bwMode="auto">
                    <a:xfrm>
                      <a:off x="776" y="2593"/>
                      <a:ext cx="3" cy="5"/>
                    </a:xfrm>
                    <a:custGeom>
                      <a:avLst/>
                      <a:gdLst>
                        <a:gd name="T0" fmla="*/ 0 w 1"/>
                        <a:gd name="T1" fmla="*/ 12 h 2"/>
                        <a:gd name="T2" fmla="*/ 0 w 1"/>
                        <a:gd name="T3" fmla="*/ 12 h 2"/>
                        <a:gd name="T4" fmla="*/ 9 w 1"/>
                        <a:gd name="T5" fmla="*/ 0 h 2"/>
                        <a:gd name="T6" fmla="*/ 9 w 1"/>
                        <a:gd name="T7" fmla="*/ 0 h 2"/>
                        <a:gd name="T8" fmla="*/ 9 w 1"/>
                        <a:gd name="T9" fmla="*/ 0 h 2"/>
                        <a:gd name="T10" fmla="*/ 9 w 1"/>
                        <a:gd name="T11" fmla="*/ 0 h 2"/>
                        <a:gd name="T12" fmla="*/ 0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0" y="2"/>
                          </a:cubicBezTo>
                          <a:cubicBezTo>
                            <a:pt x="1" y="0"/>
                            <a:pt x="1" y="0"/>
                            <a:pt x="1" y="0"/>
                          </a:cubicBezTo>
                          <a:cubicBezTo>
                            <a:pt x="1" y="0"/>
                            <a:pt x="1" y="0"/>
                            <a:pt x="1" y="0"/>
                          </a:cubicBezTo>
                          <a:cubicBezTo>
                            <a:pt x="1" y="0"/>
                            <a:pt x="1" y="0"/>
                            <a:pt x="1"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39" name="Freeform 462"/>
                    <p:cNvSpPr>
                      <a:spLocks/>
                    </p:cNvSpPr>
                    <p:nvPr/>
                  </p:nvSpPr>
                  <p:spPr bwMode="auto">
                    <a:xfrm>
                      <a:off x="783" y="2598"/>
                      <a:ext cx="5" cy="5"/>
                    </a:xfrm>
                    <a:custGeom>
                      <a:avLst/>
                      <a:gdLst>
                        <a:gd name="T0" fmla="*/ 5 w 5"/>
                        <a:gd name="T1" fmla="*/ 0 h 5"/>
                        <a:gd name="T2" fmla="*/ 3 w 5"/>
                        <a:gd name="T3" fmla="*/ 0 h 5"/>
                        <a:gd name="T4" fmla="*/ 0 w 5"/>
                        <a:gd name="T5" fmla="*/ 2 h 5"/>
                        <a:gd name="T6" fmla="*/ 3 w 5"/>
                        <a:gd name="T7" fmla="*/ 5 h 5"/>
                        <a:gd name="T8" fmla="*/ 5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0"/>
                          </a:moveTo>
                          <a:lnTo>
                            <a:pt x="3" y="0"/>
                          </a:lnTo>
                          <a:lnTo>
                            <a:pt x="0" y="2"/>
                          </a:lnTo>
                          <a:lnTo>
                            <a:pt x="3" y="5"/>
                          </a:lnTo>
                          <a:lnTo>
                            <a:pt x="5"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0" name="Freeform 463"/>
                    <p:cNvSpPr>
                      <a:spLocks/>
                    </p:cNvSpPr>
                    <p:nvPr/>
                  </p:nvSpPr>
                  <p:spPr bwMode="auto">
                    <a:xfrm>
                      <a:off x="644" y="2364"/>
                      <a:ext cx="135" cy="234"/>
                    </a:xfrm>
                    <a:custGeom>
                      <a:avLst/>
                      <a:gdLst>
                        <a:gd name="T0" fmla="*/ 0 w 57"/>
                        <a:gd name="T1" fmla="*/ 0 h 99"/>
                        <a:gd name="T2" fmla="*/ 0 w 57"/>
                        <a:gd name="T3" fmla="*/ 5 h 99"/>
                        <a:gd name="T4" fmla="*/ 0 w 57"/>
                        <a:gd name="T5" fmla="*/ 12 h 99"/>
                        <a:gd name="T6" fmla="*/ 5 w 57"/>
                        <a:gd name="T7" fmla="*/ 90 h 99"/>
                        <a:gd name="T8" fmla="*/ 12 w 57"/>
                        <a:gd name="T9" fmla="*/ 135 h 99"/>
                        <a:gd name="T10" fmla="*/ 21 w 57"/>
                        <a:gd name="T11" fmla="*/ 184 h 99"/>
                        <a:gd name="T12" fmla="*/ 62 w 57"/>
                        <a:gd name="T13" fmla="*/ 274 h 99"/>
                        <a:gd name="T14" fmla="*/ 85 w 57"/>
                        <a:gd name="T15" fmla="*/ 319 h 99"/>
                        <a:gd name="T16" fmla="*/ 107 w 57"/>
                        <a:gd name="T17" fmla="*/ 357 h 99"/>
                        <a:gd name="T18" fmla="*/ 107 w 57"/>
                        <a:gd name="T19" fmla="*/ 357 h 99"/>
                        <a:gd name="T20" fmla="*/ 163 w 57"/>
                        <a:gd name="T21" fmla="*/ 425 h 99"/>
                        <a:gd name="T22" fmla="*/ 230 w 57"/>
                        <a:gd name="T23" fmla="*/ 492 h 99"/>
                        <a:gd name="T24" fmla="*/ 315 w 57"/>
                        <a:gd name="T25" fmla="*/ 553 h 99"/>
                        <a:gd name="T26" fmla="*/ 320 w 57"/>
                        <a:gd name="T27" fmla="*/ 541 h 99"/>
                        <a:gd name="T28" fmla="*/ 234 w 57"/>
                        <a:gd name="T29" fmla="*/ 487 h 99"/>
                        <a:gd name="T30" fmla="*/ 168 w 57"/>
                        <a:gd name="T31" fmla="*/ 418 h 99"/>
                        <a:gd name="T32" fmla="*/ 118 w 57"/>
                        <a:gd name="T33" fmla="*/ 352 h 99"/>
                        <a:gd name="T34" fmla="*/ 118 w 57"/>
                        <a:gd name="T35" fmla="*/ 352 h 99"/>
                        <a:gd name="T36" fmla="*/ 90 w 57"/>
                        <a:gd name="T37" fmla="*/ 312 h 99"/>
                        <a:gd name="T38" fmla="*/ 66 w 57"/>
                        <a:gd name="T39" fmla="*/ 267 h 99"/>
                        <a:gd name="T40" fmla="*/ 33 w 57"/>
                        <a:gd name="T41" fmla="*/ 180 h 99"/>
                        <a:gd name="T42" fmla="*/ 21 w 57"/>
                        <a:gd name="T43" fmla="*/ 135 h 99"/>
                        <a:gd name="T44" fmla="*/ 17 w 57"/>
                        <a:gd name="T45" fmla="*/ 83 h 99"/>
                        <a:gd name="T46" fmla="*/ 12 w 57"/>
                        <a:gd name="T47" fmla="*/ 12 h 99"/>
                        <a:gd name="T48" fmla="*/ 12 w 57"/>
                        <a:gd name="T49" fmla="*/ 5 h 99"/>
                        <a:gd name="T50" fmla="*/ 12 w 57"/>
                        <a:gd name="T51" fmla="*/ 0 h 99"/>
                        <a:gd name="T52" fmla="*/ 0 w 57"/>
                        <a:gd name="T53" fmla="*/ 0 h 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
                        <a:gd name="T82" fmla="*/ 0 h 99"/>
                        <a:gd name="T83" fmla="*/ 57 w 57"/>
                        <a:gd name="T84" fmla="*/ 99 h 9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 h="99">
                          <a:moveTo>
                            <a:pt x="0" y="0"/>
                          </a:moveTo>
                          <a:cubicBezTo>
                            <a:pt x="0" y="1"/>
                            <a:pt x="0" y="1"/>
                            <a:pt x="0" y="1"/>
                          </a:cubicBezTo>
                          <a:cubicBezTo>
                            <a:pt x="0" y="2"/>
                            <a:pt x="0" y="2"/>
                            <a:pt x="0" y="2"/>
                          </a:cubicBezTo>
                          <a:cubicBezTo>
                            <a:pt x="0" y="4"/>
                            <a:pt x="0" y="11"/>
                            <a:pt x="1" y="16"/>
                          </a:cubicBezTo>
                          <a:cubicBezTo>
                            <a:pt x="1" y="20"/>
                            <a:pt x="2" y="21"/>
                            <a:pt x="2" y="24"/>
                          </a:cubicBezTo>
                          <a:cubicBezTo>
                            <a:pt x="3" y="28"/>
                            <a:pt x="4" y="31"/>
                            <a:pt x="4" y="33"/>
                          </a:cubicBezTo>
                          <a:cubicBezTo>
                            <a:pt x="7" y="41"/>
                            <a:pt x="9" y="47"/>
                            <a:pt x="11" y="49"/>
                          </a:cubicBezTo>
                          <a:cubicBezTo>
                            <a:pt x="12" y="51"/>
                            <a:pt x="13" y="53"/>
                            <a:pt x="15" y="57"/>
                          </a:cubicBezTo>
                          <a:cubicBezTo>
                            <a:pt x="16" y="60"/>
                            <a:pt x="17" y="62"/>
                            <a:pt x="19" y="64"/>
                          </a:cubicBezTo>
                          <a:cubicBezTo>
                            <a:pt x="19" y="64"/>
                            <a:pt x="19" y="64"/>
                            <a:pt x="19" y="64"/>
                          </a:cubicBezTo>
                          <a:cubicBezTo>
                            <a:pt x="22" y="69"/>
                            <a:pt x="26" y="74"/>
                            <a:pt x="29" y="76"/>
                          </a:cubicBezTo>
                          <a:cubicBezTo>
                            <a:pt x="31" y="79"/>
                            <a:pt x="35" y="83"/>
                            <a:pt x="41" y="88"/>
                          </a:cubicBezTo>
                          <a:cubicBezTo>
                            <a:pt x="46" y="92"/>
                            <a:pt x="50" y="95"/>
                            <a:pt x="56" y="99"/>
                          </a:cubicBezTo>
                          <a:cubicBezTo>
                            <a:pt x="57" y="97"/>
                            <a:pt x="57" y="97"/>
                            <a:pt x="57" y="97"/>
                          </a:cubicBezTo>
                          <a:cubicBezTo>
                            <a:pt x="52" y="94"/>
                            <a:pt x="47" y="91"/>
                            <a:pt x="42" y="87"/>
                          </a:cubicBezTo>
                          <a:cubicBezTo>
                            <a:pt x="36" y="82"/>
                            <a:pt x="33" y="78"/>
                            <a:pt x="30" y="75"/>
                          </a:cubicBezTo>
                          <a:cubicBezTo>
                            <a:pt x="28" y="73"/>
                            <a:pt x="24" y="68"/>
                            <a:pt x="21" y="63"/>
                          </a:cubicBezTo>
                          <a:cubicBezTo>
                            <a:pt x="21" y="63"/>
                            <a:pt x="21" y="63"/>
                            <a:pt x="21" y="63"/>
                          </a:cubicBezTo>
                          <a:cubicBezTo>
                            <a:pt x="19" y="60"/>
                            <a:pt x="18" y="59"/>
                            <a:pt x="16" y="56"/>
                          </a:cubicBezTo>
                          <a:cubicBezTo>
                            <a:pt x="14" y="53"/>
                            <a:pt x="13" y="50"/>
                            <a:pt x="12" y="48"/>
                          </a:cubicBezTo>
                          <a:cubicBezTo>
                            <a:pt x="11" y="46"/>
                            <a:pt x="9" y="40"/>
                            <a:pt x="6" y="32"/>
                          </a:cubicBezTo>
                          <a:cubicBezTo>
                            <a:pt x="6" y="30"/>
                            <a:pt x="5" y="28"/>
                            <a:pt x="4" y="24"/>
                          </a:cubicBezTo>
                          <a:cubicBezTo>
                            <a:pt x="4" y="21"/>
                            <a:pt x="3" y="20"/>
                            <a:pt x="3" y="15"/>
                          </a:cubicBezTo>
                          <a:cubicBezTo>
                            <a:pt x="2" y="11"/>
                            <a:pt x="2" y="4"/>
                            <a:pt x="2" y="2"/>
                          </a:cubicBezTo>
                          <a:cubicBezTo>
                            <a:pt x="2" y="2"/>
                            <a:pt x="2" y="1"/>
                            <a:pt x="2" y="1"/>
                          </a:cubicBezTo>
                          <a:cubicBezTo>
                            <a:pt x="2" y="0"/>
                            <a:pt x="2" y="0"/>
                            <a:pt x="2" y="0"/>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1" name="Freeform 464"/>
                    <p:cNvSpPr>
                      <a:spLocks/>
                    </p:cNvSpPr>
                    <p:nvPr/>
                  </p:nvSpPr>
                  <p:spPr bwMode="auto">
                    <a:xfrm>
                      <a:off x="1093" y="2170"/>
                      <a:ext cx="19" cy="26"/>
                    </a:xfrm>
                    <a:custGeom>
                      <a:avLst/>
                      <a:gdLst>
                        <a:gd name="T0" fmla="*/ 0 w 8"/>
                        <a:gd name="T1" fmla="*/ 12 h 11"/>
                        <a:gd name="T2" fmla="*/ 33 w 8"/>
                        <a:gd name="T3" fmla="*/ 61 h 11"/>
                        <a:gd name="T4" fmla="*/ 45 w 8"/>
                        <a:gd name="T5" fmla="*/ 57 h 11"/>
                        <a:gd name="T6" fmla="*/ 5 w 8"/>
                        <a:gd name="T7" fmla="*/ 0 h 11"/>
                        <a:gd name="T8" fmla="*/ 0 w 8"/>
                        <a:gd name="T9" fmla="*/ 12 h 11"/>
                        <a:gd name="T10" fmla="*/ 0 60000 65536"/>
                        <a:gd name="T11" fmla="*/ 0 60000 65536"/>
                        <a:gd name="T12" fmla="*/ 0 60000 65536"/>
                        <a:gd name="T13" fmla="*/ 0 60000 65536"/>
                        <a:gd name="T14" fmla="*/ 0 60000 65536"/>
                        <a:gd name="T15" fmla="*/ 0 w 8"/>
                        <a:gd name="T16" fmla="*/ 0 h 11"/>
                        <a:gd name="T17" fmla="*/ 8 w 8"/>
                        <a:gd name="T18" fmla="*/ 11 h 11"/>
                      </a:gdLst>
                      <a:ahLst/>
                      <a:cxnLst>
                        <a:cxn ang="T10">
                          <a:pos x="T0" y="T1"/>
                        </a:cxn>
                        <a:cxn ang="T11">
                          <a:pos x="T2" y="T3"/>
                        </a:cxn>
                        <a:cxn ang="T12">
                          <a:pos x="T4" y="T5"/>
                        </a:cxn>
                        <a:cxn ang="T13">
                          <a:pos x="T6" y="T7"/>
                        </a:cxn>
                        <a:cxn ang="T14">
                          <a:pos x="T8" y="T9"/>
                        </a:cxn>
                      </a:cxnLst>
                      <a:rect l="T15" t="T16" r="T17" b="T18"/>
                      <a:pathLst>
                        <a:path w="8" h="11">
                          <a:moveTo>
                            <a:pt x="0" y="2"/>
                          </a:moveTo>
                          <a:cubicBezTo>
                            <a:pt x="2" y="4"/>
                            <a:pt x="4" y="7"/>
                            <a:pt x="6" y="11"/>
                          </a:cubicBezTo>
                          <a:cubicBezTo>
                            <a:pt x="8" y="10"/>
                            <a:pt x="8" y="10"/>
                            <a:pt x="8" y="10"/>
                          </a:cubicBezTo>
                          <a:cubicBezTo>
                            <a:pt x="6" y="6"/>
                            <a:pt x="4" y="3"/>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2" name="Freeform 465"/>
                    <p:cNvSpPr>
                      <a:spLocks/>
                    </p:cNvSpPr>
                    <p:nvPr/>
                  </p:nvSpPr>
                  <p:spPr bwMode="auto">
                    <a:xfrm>
                      <a:off x="970" y="2104"/>
                      <a:ext cx="210" cy="250"/>
                    </a:xfrm>
                    <a:custGeom>
                      <a:avLst/>
                      <a:gdLst>
                        <a:gd name="T0" fmla="*/ 0 w 89"/>
                        <a:gd name="T1" fmla="*/ 12 h 106"/>
                        <a:gd name="T2" fmla="*/ 17 w 89"/>
                        <a:gd name="T3" fmla="*/ 17 h 106"/>
                        <a:gd name="T4" fmla="*/ 17 w 89"/>
                        <a:gd name="T5" fmla="*/ 17 h 106"/>
                        <a:gd name="T6" fmla="*/ 66 w 89"/>
                        <a:gd name="T7" fmla="*/ 28 h 106"/>
                        <a:gd name="T8" fmla="*/ 66 w 89"/>
                        <a:gd name="T9" fmla="*/ 28 h 106"/>
                        <a:gd name="T10" fmla="*/ 111 w 89"/>
                        <a:gd name="T11" fmla="*/ 50 h 106"/>
                        <a:gd name="T12" fmla="*/ 156 w 89"/>
                        <a:gd name="T13" fmla="*/ 73 h 106"/>
                        <a:gd name="T14" fmla="*/ 229 w 89"/>
                        <a:gd name="T15" fmla="*/ 118 h 106"/>
                        <a:gd name="T16" fmla="*/ 300 w 89"/>
                        <a:gd name="T17" fmla="*/ 177 h 106"/>
                        <a:gd name="T18" fmla="*/ 361 w 89"/>
                        <a:gd name="T19" fmla="*/ 250 h 106"/>
                        <a:gd name="T20" fmla="*/ 413 w 89"/>
                        <a:gd name="T21" fmla="*/ 328 h 106"/>
                        <a:gd name="T22" fmla="*/ 434 w 89"/>
                        <a:gd name="T23" fmla="*/ 373 h 106"/>
                        <a:gd name="T24" fmla="*/ 451 w 89"/>
                        <a:gd name="T25" fmla="*/ 417 h 106"/>
                        <a:gd name="T26" fmla="*/ 462 w 89"/>
                        <a:gd name="T27" fmla="*/ 462 h 106"/>
                        <a:gd name="T28" fmla="*/ 474 w 89"/>
                        <a:gd name="T29" fmla="*/ 512 h 106"/>
                        <a:gd name="T30" fmla="*/ 484 w 89"/>
                        <a:gd name="T31" fmla="*/ 585 h 106"/>
                        <a:gd name="T32" fmla="*/ 484 w 89"/>
                        <a:gd name="T33" fmla="*/ 590 h 106"/>
                        <a:gd name="T34" fmla="*/ 496 w 89"/>
                        <a:gd name="T35" fmla="*/ 590 h 106"/>
                        <a:gd name="T36" fmla="*/ 496 w 89"/>
                        <a:gd name="T37" fmla="*/ 585 h 106"/>
                        <a:gd name="T38" fmla="*/ 484 w 89"/>
                        <a:gd name="T39" fmla="*/ 507 h 106"/>
                        <a:gd name="T40" fmla="*/ 474 w 89"/>
                        <a:gd name="T41" fmla="*/ 462 h 106"/>
                        <a:gd name="T42" fmla="*/ 462 w 89"/>
                        <a:gd name="T43" fmla="*/ 413 h 106"/>
                        <a:gd name="T44" fmla="*/ 446 w 89"/>
                        <a:gd name="T45" fmla="*/ 368 h 106"/>
                        <a:gd name="T46" fmla="*/ 422 w 89"/>
                        <a:gd name="T47" fmla="*/ 323 h 106"/>
                        <a:gd name="T48" fmla="*/ 373 w 89"/>
                        <a:gd name="T49" fmla="*/ 245 h 106"/>
                        <a:gd name="T50" fmla="*/ 307 w 89"/>
                        <a:gd name="T51" fmla="*/ 167 h 106"/>
                        <a:gd name="T52" fmla="*/ 234 w 89"/>
                        <a:gd name="T53" fmla="*/ 106 h 106"/>
                        <a:gd name="T54" fmla="*/ 160 w 89"/>
                        <a:gd name="T55" fmla="*/ 61 h 106"/>
                        <a:gd name="T56" fmla="*/ 118 w 89"/>
                        <a:gd name="T57" fmla="*/ 40 h 106"/>
                        <a:gd name="T58" fmla="*/ 66 w 89"/>
                        <a:gd name="T59" fmla="*/ 21 h 106"/>
                        <a:gd name="T60" fmla="*/ 66 w 89"/>
                        <a:gd name="T61" fmla="*/ 21 h 106"/>
                        <a:gd name="T62" fmla="*/ 17 w 89"/>
                        <a:gd name="T63" fmla="*/ 5 h 106"/>
                        <a:gd name="T64" fmla="*/ 17 w 89"/>
                        <a:gd name="T65" fmla="*/ 5 h 106"/>
                        <a:gd name="T66" fmla="*/ 0 w 89"/>
                        <a:gd name="T67" fmla="*/ 0 h 106"/>
                        <a:gd name="T68" fmla="*/ 0 w 89"/>
                        <a:gd name="T69" fmla="*/ 12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106"/>
                        <a:gd name="T107" fmla="*/ 89 w 89"/>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106">
                          <a:moveTo>
                            <a:pt x="0" y="2"/>
                          </a:moveTo>
                          <a:cubicBezTo>
                            <a:pt x="1" y="2"/>
                            <a:pt x="2" y="3"/>
                            <a:pt x="3" y="3"/>
                          </a:cubicBezTo>
                          <a:cubicBezTo>
                            <a:pt x="3" y="3"/>
                            <a:pt x="3" y="3"/>
                            <a:pt x="3" y="3"/>
                          </a:cubicBezTo>
                          <a:cubicBezTo>
                            <a:pt x="4" y="3"/>
                            <a:pt x="8" y="4"/>
                            <a:pt x="12" y="5"/>
                          </a:cubicBezTo>
                          <a:cubicBezTo>
                            <a:pt x="12" y="5"/>
                            <a:pt x="12" y="5"/>
                            <a:pt x="12" y="5"/>
                          </a:cubicBezTo>
                          <a:cubicBezTo>
                            <a:pt x="16" y="7"/>
                            <a:pt x="17" y="7"/>
                            <a:pt x="20" y="9"/>
                          </a:cubicBezTo>
                          <a:cubicBezTo>
                            <a:pt x="23" y="10"/>
                            <a:pt x="25" y="11"/>
                            <a:pt x="28" y="13"/>
                          </a:cubicBezTo>
                          <a:cubicBezTo>
                            <a:pt x="32" y="14"/>
                            <a:pt x="37" y="18"/>
                            <a:pt x="41" y="21"/>
                          </a:cubicBezTo>
                          <a:cubicBezTo>
                            <a:pt x="43" y="22"/>
                            <a:pt x="48" y="26"/>
                            <a:pt x="54" y="32"/>
                          </a:cubicBezTo>
                          <a:cubicBezTo>
                            <a:pt x="58" y="36"/>
                            <a:pt x="62" y="40"/>
                            <a:pt x="65" y="45"/>
                          </a:cubicBezTo>
                          <a:cubicBezTo>
                            <a:pt x="69" y="49"/>
                            <a:pt x="72" y="54"/>
                            <a:pt x="74" y="59"/>
                          </a:cubicBezTo>
                          <a:cubicBezTo>
                            <a:pt x="76" y="62"/>
                            <a:pt x="77" y="64"/>
                            <a:pt x="78" y="67"/>
                          </a:cubicBezTo>
                          <a:cubicBezTo>
                            <a:pt x="79" y="70"/>
                            <a:pt x="79" y="71"/>
                            <a:pt x="81" y="75"/>
                          </a:cubicBezTo>
                          <a:cubicBezTo>
                            <a:pt x="81" y="75"/>
                            <a:pt x="82" y="79"/>
                            <a:pt x="83" y="83"/>
                          </a:cubicBezTo>
                          <a:cubicBezTo>
                            <a:pt x="84" y="86"/>
                            <a:pt x="84" y="87"/>
                            <a:pt x="85" y="92"/>
                          </a:cubicBezTo>
                          <a:cubicBezTo>
                            <a:pt x="86" y="94"/>
                            <a:pt x="86" y="100"/>
                            <a:pt x="87" y="105"/>
                          </a:cubicBezTo>
                          <a:cubicBezTo>
                            <a:pt x="87" y="105"/>
                            <a:pt x="87" y="106"/>
                            <a:pt x="87" y="106"/>
                          </a:cubicBezTo>
                          <a:cubicBezTo>
                            <a:pt x="89" y="106"/>
                            <a:pt x="89" y="106"/>
                            <a:pt x="89" y="106"/>
                          </a:cubicBezTo>
                          <a:cubicBezTo>
                            <a:pt x="89" y="105"/>
                            <a:pt x="89" y="105"/>
                            <a:pt x="89" y="105"/>
                          </a:cubicBezTo>
                          <a:cubicBezTo>
                            <a:pt x="88" y="100"/>
                            <a:pt x="88" y="94"/>
                            <a:pt x="87" y="91"/>
                          </a:cubicBezTo>
                          <a:cubicBezTo>
                            <a:pt x="86" y="86"/>
                            <a:pt x="86" y="86"/>
                            <a:pt x="85" y="83"/>
                          </a:cubicBezTo>
                          <a:cubicBezTo>
                            <a:pt x="84" y="78"/>
                            <a:pt x="83" y="74"/>
                            <a:pt x="83" y="74"/>
                          </a:cubicBezTo>
                          <a:cubicBezTo>
                            <a:pt x="81" y="70"/>
                            <a:pt x="81" y="69"/>
                            <a:pt x="80" y="66"/>
                          </a:cubicBezTo>
                          <a:cubicBezTo>
                            <a:pt x="79" y="63"/>
                            <a:pt x="77" y="61"/>
                            <a:pt x="76" y="58"/>
                          </a:cubicBezTo>
                          <a:cubicBezTo>
                            <a:pt x="73" y="53"/>
                            <a:pt x="70" y="48"/>
                            <a:pt x="67" y="44"/>
                          </a:cubicBezTo>
                          <a:cubicBezTo>
                            <a:pt x="63" y="39"/>
                            <a:pt x="60" y="35"/>
                            <a:pt x="55" y="30"/>
                          </a:cubicBezTo>
                          <a:cubicBezTo>
                            <a:pt x="49" y="24"/>
                            <a:pt x="45" y="21"/>
                            <a:pt x="42" y="19"/>
                          </a:cubicBezTo>
                          <a:cubicBezTo>
                            <a:pt x="38" y="16"/>
                            <a:pt x="33" y="13"/>
                            <a:pt x="29" y="11"/>
                          </a:cubicBezTo>
                          <a:cubicBezTo>
                            <a:pt x="25" y="9"/>
                            <a:pt x="24" y="8"/>
                            <a:pt x="21" y="7"/>
                          </a:cubicBezTo>
                          <a:cubicBezTo>
                            <a:pt x="17" y="5"/>
                            <a:pt x="16" y="5"/>
                            <a:pt x="12" y="4"/>
                          </a:cubicBezTo>
                          <a:cubicBezTo>
                            <a:pt x="12" y="4"/>
                            <a:pt x="12" y="4"/>
                            <a:pt x="12" y="4"/>
                          </a:cubicBezTo>
                          <a:cubicBezTo>
                            <a:pt x="9" y="2"/>
                            <a:pt x="5" y="1"/>
                            <a:pt x="3" y="1"/>
                          </a:cubicBezTo>
                          <a:cubicBezTo>
                            <a:pt x="3" y="1"/>
                            <a:pt x="3" y="1"/>
                            <a:pt x="3" y="1"/>
                          </a:cubicBezTo>
                          <a:cubicBezTo>
                            <a:pt x="2" y="1"/>
                            <a:pt x="1"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3" name="Freeform 466"/>
                    <p:cNvSpPr>
                      <a:spLocks/>
                    </p:cNvSpPr>
                    <p:nvPr/>
                  </p:nvSpPr>
                  <p:spPr bwMode="auto">
                    <a:xfrm>
                      <a:off x="743" y="2156"/>
                      <a:ext cx="5" cy="5"/>
                    </a:xfrm>
                    <a:custGeom>
                      <a:avLst/>
                      <a:gdLst>
                        <a:gd name="T0" fmla="*/ 7 w 2"/>
                        <a:gd name="T1" fmla="*/ 0 h 2"/>
                        <a:gd name="T2" fmla="*/ 7 w 2"/>
                        <a:gd name="T3" fmla="*/ 0 h 2"/>
                        <a:gd name="T4" fmla="*/ 0 w 2"/>
                        <a:gd name="T5" fmla="*/ 7 h 2"/>
                        <a:gd name="T6" fmla="*/ 12 w 2"/>
                        <a:gd name="T7" fmla="*/ 12 h 2"/>
                        <a:gd name="T8" fmla="*/ 12 w 2"/>
                        <a:gd name="T9" fmla="*/ 12 h 2"/>
                        <a:gd name="T10" fmla="*/ 12 w 2"/>
                        <a:gd name="T11" fmla="*/ 12 h 2"/>
                        <a:gd name="T12" fmla="*/ 7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1" y="0"/>
                          </a:moveTo>
                          <a:cubicBezTo>
                            <a:pt x="1" y="0"/>
                            <a:pt x="1" y="0"/>
                            <a:pt x="1" y="0"/>
                          </a:cubicBezTo>
                          <a:cubicBezTo>
                            <a:pt x="1" y="0"/>
                            <a:pt x="1" y="1"/>
                            <a:pt x="0" y="1"/>
                          </a:cubicBezTo>
                          <a:cubicBezTo>
                            <a:pt x="2" y="2"/>
                            <a:pt x="2" y="2"/>
                            <a:pt x="2" y="2"/>
                          </a:cubicBezTo>
                          <a:cubicBezTo>
                            <a:pt x="2" y="2"/>
                            <a:pt x="2" y="2"/>
                            <a:pt x="2" y="2"/>
                          </a:cubicBezTo>
                          <a:cubicBezTo>
                            <a:pt x="2" y="2"/>
                            <a:pt x="2" y="2"/>
                            <a:pt x="2"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4" name="Freeform 467"/>
                    <p:cNvSpPr>
                      <a:spLocks/>
                    </p:cNvSpPr>
                    <p:nvPr/>
                  </p:nvSpPr>
                  <p:spPr bwMode="auto">
                    <a:xfrm>
                      <a:off x="783" y="2596"/>
                      <a:ext cx="3" cy="4"/>
                    </a:xfrm>
                    <a:custGeom>
                      <a:avLst/>
                      <a:gdLst>
                        <a:gd name="T0" fmla="*/ 9 w 1"/>
                        <a:gd name="T1" fmla="*/ 4 h 2"/>
                        <a:gd name="T2" fmla="*/ 9 w 1"/>
                        <a:gd name="T3" fmla="*/ 4 h 2"/>
                        <a:gd name="T4" fmla="*/ 9 w 1"/>
                        <a:gd name="T5" fmla="*/ 0 h 2"/>
                        <a:gd name="T6" fmla="*/ 0 w 1"/>
                        <a:gd name="T7" fmla="*/ 8 h 2"/>
                        <a:gd name="T8" fmla="*/ 0 w 1"/>
                        <a:gd name="T9" fmla="*/ 8 h 2"/>
                        <a:gd name="T10" fmla="*/ 0 w 1"/>
                        <a:gd name="T11" fmla="*/ 8 h 2"/>
                        <a:gd name="T12" fmla="*/ 9 w 1"/>
                        <a:gd name="T13" fmla="*/ 4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1"/>
                          </a:moveTo>
                          <a:cubicBezTo>
                            <a:pt x="1" y="1"/>
                            <a:pt x="1" y="1"/>
                            <a:pt x="1" y="1"/>
                          </a:cubicBezTo>
                          <a:cubicBezTo>
                            <a:pt x="1" y="1"/>
                            <a:pt x="1" y="0"/>
                            <a:pt x="1" y="0"/>
                          </a:cubicBezTo>
                          <a:cubicBezTo>
                            <a:pt x="0" y="2"/>
                            <a:pt x="0" y="2"/>
                            <a:pt x="0" y="2"/>
                          </a:cubicBezTo>
                          <a:cubicBezTo>
                            <a:pt x="0" y="2"/>
                            <a:pt x="0" y="2"/>
                            <a:pt x="0" y="2"/>
                          </a:cubicBezTo>
                          <a:cubicBezTo>
                            <a:pt x="0" y="2"/>
                            <a:pt x="0" y="2"/>
                            <a:pt x="0" y="2"/>
                          </a:cubicBezTo>
                          <a:lnTo>
                            <a:pt x="1" y="1"/>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5" name="Freeform 468"/>
                    <p:cNvSpPr>
                      <a:spLocks/>
                    </p:cNvSpPr>
                    <p:nvPr/>
                  </p:nvSpPr>
                  <p:spPr bwMode="auto">
                    <a:xfrm>
                      <a:off x="689" y="2217"/>
                      <a:ext cx="5" cy="5"/>
                    </a:xfrm>
                    <a:custGeom>
                      <a:avLst/>
                      <a:gdLst>
                        <a:gd name="T0" fmla="*/ 0 w 2"/>
                        <a:gd name="T1" fmla="*/ 0 h 2"/>
                        <a:gd name="T2" fmla="*/ 0 w 2"/>
                        <a:gd name="T3" fmla="*/ 7 h 2"/>
                        <a:gd name="T4" fmla="*/ 7 w 2"/>
                        <a:gd name="T5" fmla="*/ 12 h 2"/>
                        <a:gd name="T6" fmla="*/ 12 w 2"/>
                        <a:gd name="T7" fmla="*/ 7 h 2"/>
                        <a:gd name="T8" fmla="*/ 0 w 2"/>
                        <a:gd name="T9" fmla="*/ 0 h 2"/>
                        <a:gd name="T10" fmla="*/ 0 60000 65536"/>
                        <a:gd name="T11" fmla="*/ 0 60000 65536"/>
                        <a:gd name="T12" fmla="*/ 0 60000 65536"/>
                        <a:gd name="T13" fmla="*/ 0 60000 65536"/>
                        <a:gd name="T14" fmla="*/ 0 60000 65536"/>
                        <a:gd name="T15" fmla="*/ 0 w 2"/>
                        <a:gd name="T16" fmla="*/ 0 h 2"/>
                        <a:gd name="T17" fmla="*/ 2 w 2"/>
                        <a:gd name="T18" fmla="*/ 2 h 2"/>
                      </a:gdLst>
                      <a:ahLst/>
                      <a:cxnLst>
                        <a:cxn ang="T10">
                          <a:pos x="T0" y="T1"/>
                        </a:cxn>
                        <a:cxn ang="T11">
                          <a:pos x="T2" y="T3"/>
                        </a:cxn>
                        <a:cxn ang="T12">
                          <a:pos x="T4" y="T5"/>
                        </a:cxn>
                        <a:cxn ang="T13">
                          <a:pos x="T6" y="T7"/>
                        </a:cxn>
                        <a:cxn ang="T14">
                          <a:pos x="T8" y="T9"/>
                        </a:cxn>
                      </a:cxnLst>
                      <a:rect l="T15" t="T16" r="T17" b="T18"/>
                      <a:pathLst>
                        <a:path w="2" h="2">
                          <a:moveTo>
                            <a:pt x="0" y="0"/>
                          </a:moveTo>
                          <a:cubicBezTo>
                            <a:pt x="0" y="0"/>
                            <a:pt x="0" y="0"/>
                            <a:pt x="0" y="1"/>
                          </a:cubicBezTo>
                          <a:cubicBezTo>
                            <a:pt x="1" y="2"/>
                            <a:pt x="1" y="2"/>
                            <a:pt x="1" y="2"/>
                          </a:cubicBezTo>
                          <a:cubicBezTo>
                            <a:pt x="1" y="2"/>
                            <a:pt x="2" y="1"/>
                            <a:pt x="2" y="1"/>
                          </a:cubicBezTo>
                          <a:lnTo>
                            <a:pt x="0"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6" name="Freeform 469"/>
                    <p:cNvSpPr>
                      <a:spLocks/>
                    </p:cNvSpPr>
                    <p:nvPr/>
                  </p:nvSpPr>
                  <p:spPr bwMode="auto">
                    <a:xfrm>
                      <a:off x="1020" y="2510"/>
                      <a:ext cx="115" cy="100"/>
                    </a:xfrm>
                    <a:custGeom>
                      <a:avLst/>
                      <a:gdLst>
                        <a:gd name="T0" fmla="*/ 258 w 49"/>
                        <a:gd name="T1" fmla="*/ 0 h 42"/>
                        <a:gd name="T2" fmla="*/ 216 w 49"/>
                        <a:gd name="T3" fmla="*/ 62 h 42"/>
                        <a:gd name="T4" fmla="*/ 148 w 49"/>
                        <a:gd name="T5" fmla="*/ 131 h 42"/>
                        <a:gd name="T6" fmla="*/ 99 w 49"/>
                        <a:gd name="T7" fmla="*/ 169 h 42"/>
                        <a:gd name="T8" fmla="*/ 61 w 49"/>
                        <a:gd name="T9" fmla="*/ 193 h 42"/>
                        <a:gd name="T10" fmla="*/ 21 w 49"/>
                        <a:gd name="T11" fmla="*/ 214 h 42"/>
                        <a:gd name="T12" fmla="*/ 0 w 49"/>
                        <a:gd name="T13" fmla="*/ 226 h 42"/>
                        <a:gd name="T14" fmla="*/ 0 w 49"/>
                        <a:gd name="T15" fmla="*/ 238 h 42"/>
                        <a:gd name="T16" fmla="*/ 28 w 49"/>
                        <a:gd name="T17" fmla="*/ 226 h 42"/>
                        <a:gd name="T18" fmla="*/ 66 w 49"/>
                        <a:gd name="T19" fmla="*/ 205 h 42"/>
                        <a:gd name="T20" fmla="*/ 110 w 49"/>
                        <a:gd name="T21" fmla="*/ 176 h 42"/>
                        <a:gd name="T22" fmla="*/ 155 w 49"/>
                        <a:gd name="T23" fmla="*/ 136 h 42"/>
                        <a:gd name="T24" fmla="*/ 221 w 49"/>
                        <a:gd name="T25" fmla="*/ 74 h 42"/>
                        <a:gd name="T26" fmla="*/ 270 w 49"/>
                        <a:gd name="T27" fmla="*/ 5 h 42"/>
                        <a:gd name="T28" fmla="*/ 258 w 49"/>
                        <a:gd name="T29" fmla="*/ 0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
                        <a:gd name="T46" fmla="*/ 0 h 42"/>
                        <a:gd name="T47" fmla="*/ 49 w 49"/>
                        <a:gd name="T48" fmla="*/ 42 h 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 h="42">
                          <a:moveTo>
                            <a:pt x="47" y="0"/>
                          </a:moveTo>
                          <a:cubicBezTo>
                            <a:pt x="43" y="6"/>
                            <a:pt x="40" y="10"/>
                            <a:pt x="39" y="11"/>
                          </a:cubicBezTo>
                          <a:cubicBezTo>
                            <a:pt x="36" y="14"/>
                            <a:pt x="31" y="19"/>
                            <a:pt x="27" y="23"/>
                          </a:cubicBezTo>
                          <a:cubicBezTo>
                            <a:pt x="23" y="26"/>
                            <a:pt x="22" y="27"/>
                            <a:pt x="18" y="30"/>
                          </a:cubicBezTo>
                          <a:cubicBezTo>
                            <a:pt x="16" y="31"/>
                            <a:pt x="13" y="33"/>
                            <a:pt x="11" y="34"/>
                          </a:cubicBezTo>
                          <a:cubicBezTo>
                            <a:pt x="11" y="34"/>
                            <a:pt x="8" y="36"/>
                            <a:pt x="4" y="38"/>
                          </a:cubicBezTo>
                          <a:cubicBezTo>
                            <a:pt x="3" y="39"/>
                            <a:pt x="1" y="39"/>
                            <a:pt x="0" y="40"/>
                          </a:cubicBezTo>
                          <a:cubicBezTo>
                            <a:pt x="0" y="42"/>
                            <a:pt x="0" y="42"/>
                            <a:pt x="0" y="42"/>
                          </a:cubicBezTo>
                          <a:cubicBezTo>
                            <a:pt x="2" y="41"/>
                            <a:pt x="4" y="41"/>
                            <a:pt x="5" y="40"/>
                          </a:cubicBezTo>
                          <a:cubicBezTo>
                            <a:pt x="9" y="38"/>
                            <a:pt x="12" y="36"/>
                            <a:pt x="12" y="36"/>
                          </a:cubicBezTo>
                          <a:cubicBezTo>
                            <a:pt x="15" y="35"/>
                            <a:pt x="17" y="33"/>
                            <a:pt x="20" y="31"/>
                          </a:cubicBezTo>
                          <a:cubicBezTo>
                            <a:pt x="23" y="29"/>
                            <a:pt x="24" y="28"/>
                            <a:pt x="28" y="24"/>
                          </a:cubicBezTo>
                          <a:cubicBezTo>
                            <a:pt x="33" y="21"/>
                            <a:pt x="37" y="16"/>
                            <a:pt x="40" y="13"/>
                          </a:cubicBezTo>
                          <a:cubicBezTo>
                            <a:pt x="42" y="11"/>
                            <a:pt x="45" y="7"/>
                            <a:pt x="49" y="1"/>
                          </a:cubicBezTo>
                          <a:lnTo>
                            <a:pt x="47"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7" name="Freeform 470"/>
                    <p:cNvSpPr>
                      <a:spLocks/>
                    </p:cNvSpPr>
                    <p:nvPr/>
                  </p:nvSpPr>
                  <p:spPr bwMode="auto">
                    <a:xfrm>
                      <a:off x="932" y="2629"/>
                      <a:ext cx="3" cy="4"/>
                    </a:xfrm>
                    <a:custGeom>
                      <a:avLst/>
                      <a:gdLst>
                        <a:gd name="T0" fmla="*/ 0 w 1"/>
                        <a:gd name="T1" fmla="*/ 8 h 2"/>
                        <a:gd name="T2" fmla="*/ 9 w 1"/>
                        <a:gd name="T3" fmla="*/ 8 h 2"/>
                        <a:gd name="T4" fmla="*/ 9 w 1"/>
                        <a:gd name="T5" fmla="*/ 8 h 2"/>
                        <a:gd name="T6" fmla="*/ 0 w 1"/>
                        <a:gd name="T7" fmla="*/ 0 h 2"/>
                        <a:gd name="T8" fmla="*/ 0 w 1"/>
                        <a:gd name="T9" fmla="*/ 0 h 2"/>
                        <a:gd name="T10" fmla="*/ 0 w 1"/>
                        <a:gd name="T11" fmla="*/ 0 h 2"/>
                        <a:gd name="T12" fmla="*/ 0 w 1"/>
                        <a:gd name="T13" fmla="*/ 8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0" y="2"/>
                            <a:pt x="1" y="2"/>
                          </a:cubicBezTo>
                          <a:cubicBezTo>
                            <a:pt x="1" y="2"/>
                            <a:pt x="1" y="2"/>
                            <a:pt x="1" y="2"/>
                          </a:cubicBezTo>
                          <a:cubicBezTo>
                            <a:pt x="0" y="0"/>
                            <a:pt x="0" y="0"/>
                            <a:pt x="0" y="0"/>
                          </a:cubicBezTo>
                          <a:cubicBezTo>
                            <a:pt x="0" y="0"/>
                            <a:pt x="0" y="0"/>
                            <a:pt x="0" y="0"/>
                          </a:cubicBezTo>
                          <a:cubicBezTo>
                            <a:pt x="0" y="0"/>
                            <a:pt x="0"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8" name="Freeform 471"/>
                    <p:cNvSpPr>
                      <a:spLocks/>
                    </p:cNvSpPr>
                    <p:nvPr/>
                  </p:nvSpPr>
                  <p:spPr bwMode="auto">
                    <a:xfrm>
                      <a:off x="644" y="2220"/>
                      <a:ext cx="47" cy="139"/>
                    </a:xfrm>
                    <a:custGeom>
                      <a:avLst/>
                      <a:gdLst>
                        <a:gd name="T0" fmla="*/ 12 w 20"/>
                        <a:gd name="T1" fmla="*/ 327 h 59"/>
                        <a:gd name="T2" fmla="*/ 12 w 20"/>
                        <a:gd name="T3" fmla="*/ 299 h 59"/>
                        <a:gd name="T4" fmla="*/ 12 w 20"/>
                        <a:gd name="T5" fmla="*/ 299 h 59"/>
                        <a:gd name="T6" fmla="*/ 16 w 20"/>
                        <a:gd name="T7" fmla="*/ 250 h 59"/>
                        <a:gd name="T8" fmla="*/ 28 w 20"/>
                        <a:gd name="T9" fmla="*/ 200 h 59"/>
                        <a:gd name="T10" fmla="*/ 33 w 20"/>
                        <a:gd name="T11" fmla="*/ 172 h 59"/>
                        <a:gd name="T12" fmla="*/ 45 w 20"/>
                        <a:gd name="T13" fmla="*/ 144 h 59"/>
                        <a:gd name="T14" fmla="*/ 49 w 20"/>
                        <a:gd name="T15" fmla="*/ 123 h 59"/>
                        <a:gd name="T16" fmla="*/ 56 w 20"/>
                        <a:gd name="T17" fmla="*/ 115 h 59"/>
                        <a:gd name="T18" fmla="*/ 66 w 20"/>
                        <a:gd name="T19" fmla="*/ 90 h 59"/>
                        <a:gd name="T20" fmla="*/ 89 w 20"/>
                        <a:gd name="T21" fmla="*/ 45 h 59"/>
                        <a:gd name="T22" fmla="*/ 110 w 20"/>
                        <a:gd name="T23" fmla="*/ 12 h 59"/>
                        <a:gd name="T24" fmla="*/ 110 w 20"/>
                        <a:gd name="T25" fmla="*/ 5 h 59"/>
                        <a:gd name="T26" fmla="*/ 110 w 20"/>
                        <a:gd name="T27" fmla="*/ 5 h 59"/>
                        <a:gd name="T28" fmla="*/ 106 w 20"/>
                        <a:gd name="T29" fmla="*/ 0 h 59"/>
                        <a:gd name="T30" fmla="*/ 99 w 20"/>
                        <a:gd name="T31" fmla="*/ 0 h 59"/>
                        <a:gd name="T32" fmla="*/ 99 w 20"/>
                        <a:gd name="T33" fmla="*/ 5 h 59"/>
                        <a:gd name="T34" fmla="*/ 78 w 20"/>
                        <a:gd name="T35" fmla="*/ 38 h 59"/>
                        <a:gd name="T36" fmla="*/ 56 w 20"/>
                        <a:gd name="T37" fmla="*/ 82 h 59"/>
                        <a:gd name="T38" fmla="*/ 45 w 20"/>
                        <a:gd name="T39" fmla="*/ 115 h 59"/>
                        <a:gd name="T40" fmla="*/ 38 w 20"/>
                        <a:gd name="T41" fmla="*/ 123 h 59"/>
                        <a:gd name="T42" fmla="*/ 33 w 20"/>
                        <a:gd name="T43" fmla="*/ 139 h 59"/>
                        <a:gd name="T44" fmla="*/ 21 w 20"/>
                        <a:gd name="T45" fmla="*/ 167 h 59"/>
                        <a:gd name="T46" fmla="*/ 16 w 20"/>
                        <a:gd name="T47" fmla="*/ 200 h 59"/>
                        <a:gd name="T48" fmla="*/ 5 w 20"/>
                        <a:gd name="T49" fmla="*/ 250 h 59"/>
                        <a:gd name="T50" fmla="*/ 0 w 20"/>
                        <a:gd name="T51" fmla="*/ 299 h 59"/>
                        <a:gd name="T52" fmla="*/ 0 w 20"/>
                        <a:gd name="T53" fmla="*/ 299 h 59"/>
                        <a:gd name="T54" fmla="*/ 0 w 20"/>
                        <a:gd name="T55" fmla="*/ 327 h 59"/>
                        <a:gd name="T56" fmla="*/ 12 w 20"/>
                        <a:gd name="T57" fmla="*/ 327 h 5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59"/>
                        <a:gd name="T89" fmla="*/ 20 w 20"/>
                        <a:gd name="T90" fmla="*/ 59 h 5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59">
                          <a:moveTo>
                            <a:pt x="2" y="59"/>
                          </a:moveTo>
                          <a:cubicBezTo>
                            <a:pt x="2" y="57"/>
                            <a:pt x="2" y="56"/>
                            <a:pt x="2" y="54"/>
                          </a:cubicBezTo>
                          <a:cubicBezTo>
                            <a:pt x="2" y="54"/>
                            <a:pt x="2" y="54"/>
                            <a:pt x="2" y="54"/>
                          </a:cubicBezTo>
                          <a:cubicBezTo>
                            <a:pt x="2" y="51"/>
                            <a:pt x="3" y="48"/>
                            <a:pt x="3" y="45"/>
                          </a:cubicBezTo>
                          <a:cubicBezTo>
                            <a:pt x="4" y="42"/>
                            <a:pt x="4" y="41"/>
                            <a:pt x="5" y="36"/>
                          </a:cubicBezTo>
                          <a:cubicBezTo>
                            <a:pt x="5" y="34"/>
                            <a:pt x="6" y="32"/>
                            <a:pt x="6" y="31"/>
                          </a:cubicBezTo>
                          <a:cubicBezTo>
                            <a:pt x="7" y="29"/>
                            <a:pt x="8" y="27"/>
                            <a:pt x="8" y="26"/>
                          </a:cubicBezTo>
                          <a:cubicBezTo>
                            <a:pt x="8" y="25"/>
                            <a:pt x="9" y="23"/>
                            <a:pt x="9" y="22"/>
                          </a:cubicBezTo>
                          <a:cubicBezTo>
                            <a:pt x="10" y="21"/>
                            <a:pt x="10" y="21"/>
                            <a:pt x="10" y="21"/>
                          </a:cubicBezTo>
                          <a:cubicBezTo>
                            <a:pt x="10" y="20"/>
                            <a:pt x="11" y="17"/>
                            <a:pt x="12" y="16"/>
                          </a:cubicBezTo>
                          <a:cubicBezTo>
                            <a:pt x="13" y="14"/>
                            <a:pt x="15" y="10"/>
                            <a:pt x="16" y="8"/>
                          </a:cubicBezTo>
                          <a:cubicBezTo>
                            <a:pt x="17" y="6"/>
                            <a:pt x="19" y="3"/>
                            <a:pt x="20" y="2"/>
                          </a:cubicBezTo>
                          <a:cubicBezTo>
                            <a:pt x="20" y="2"/>
                            <a:pt x="20" y="1"/>
                            <a:pt x="20" y="1"/>
                          </a:cubicBezTo>
                          <a:cubicBezTo>
                            <a:pt x="20" y="1"/>
                            <a:pt x="20" y="1"/>
                            <a:pt x="20" y="1"/>
                          </a:cubicBezTo>
                          <a:cubicBezTo>
                            <a:pt x="19" y="0"/>
                            <a:pt x="19" y="0"/>
                            <a:pt x="19" y="0"/>
                          </a:cubicBezTo>
                          <a:cubicBezTo>
                            <a:pt x="18" y="0"/>
                            <a:pt x="18" y="0"/>
                            <a:pt x="18" y="0"/>
                          </a:cubicBezTo>
                          <a:cubicBezTo>
                            <a:pt x="18" y="1"/>
                            <a:pt x="18" y="1"/>
                            <a:pt x="18" y="1"/>
                          </a:cubicBezTo>
                          <a:cubicBezTo>
                            <a:pt x="17" y="2"/>
                            <a:pt x="15" y="5"/>
                            <a:pt x="14" y="7"/>
                          </a:cubicBezTo>
                          <a:cubicBezTo>
                            <a:pt x="13" y="9"/>
                            <a:pt x="11" y="13"/>
                            <a:pt x="10" y="15"/>
                          </a:cubicBezTo>
                          <a:cubicBezTo>
                            <a:pt x="9" y="17"/>
                            <a:pt x="8" y="19"/>
                            <a:pt x="8" y="21"/>
                          </a:cubicBezTo>
                          <a:cubicBezTo>
                            <a:pt x="8" y="21"/>
                            <a:pt x="7" y="22"/>
                            <a:pt x="7" y="22"/>
                          </a:cubicBezTo>
                          <a:cubicBezTo>
                            <a:pt x="7" y="23"/>
                            <a:pt x="6" y="24"/>
                            <a:pt x="6" y="25"/>
                          </a:cubicBezTo>
                          <a:cubicBezTo>
                            <a:pt x="6" y="26"/>
                            <a:pt x="5" y="29"/>
                            <a:pt x="4" y="30"/>
                          </a:cubicBezTo>
                          <a:cubicBezTo>
                            <a:pt x="4" y="32"/>
                            <a:pt x="3" y="34"/>
                            <a:pt x="3" y="36"/>
                          </a:cubicBezTo>
                          <a:cubicBezTo>
                            <a:pt x="2" y="40"/>
                            <a:pt x="2" y="42"/>
                            <a:pt x="1" y="45"/>
                          </a:cubicBezTo>
                          <a:cubicBezTo>
                            <a:pt x="1" y="46"/>
                            <a:pt x="0" y="50"/>
                            <a:pt x="0" y="54"/>
                          </a:cubicBezTo>
                          <a:cubicBezTo>
                            <a:pt x="0" y="54"/>
                            <a:pt x="0" y="54"/>
                            <a:pt x="0" y="54"/>
                          </a:cubicBezTo>
                          <a:cubicBezTo>
                            <a:pt x="0" y="56"/>
                            <a:pt x="0" y="57"/>
                            <a:pt x="0" y="59"/>
                          </a:cubicBezTo>
                          <a:lnTo>
                            <a:pt x="2" y="5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49" name="Freeform 472"/>
                    <p:cNvSpPr>
                      <a:spLocks/>
                    </p:cNvSpPr>
                    <p:nvPr/>
                  </p:nvSpPr>
                  <p:spPr bwMode="auto">
                    <a:xfrm>
                      <a:off x="786" y="2598"/>
                      <a:ext cx="4" cy="7"/>
                    </a:xfrm>
                    <a:custGeom>
                      <a:avLst/>
                      <a:gdLst>
                        <a:gd name="T0" fmla="*/ 0 w 2"/>
                        <a:gd name="T1" fmla="*/ 12 h 3"/>
                        <a:gd name="T2" fmla="*/ 4 w 2"/>
                        <a:gd name="T3" fmla="*/ 12 h 3"/>
                        <a:gd name="T4" fmla="*/ 4 w 2"/>
                        <a:gd name="T5" fmla="*/ 16 h 3"/>
                        <a:gd name="T6" fmla="*/ 8 w 2"/>
                        <a:gd name="T7" fmla="*/ 5 h 3"/>
                        <a:gd name="T8" fmla="*/ 8 w 2"/>
                        <a:gd name="T9" fmla="*/ 0 h 3"/>
                        <a:gd name="T10" fmla="*/ 4 w 2"/>
                        <a:gd name="T11" fmla="*/ 0 h 3"/>
                        <a:gd name="T12" fmla="*/ 0 w 2"/>
                        <a:gd name="T13" fmla="*/ 1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cubicBezTo>
                            <a:pt x="1" y="2"/>
                            <a:pt x="1" y="2"/>
                            <a:pt x="1" y="2"/>
                          </a:cubicBezTo>
                          <a:cubicBezTo>
                            <a:pt x="1" y="2"/>
                            <a:pt x="1" y="2"/>
                            <a:pt x="1" y="3"/>
                          </a:cubicBezTo>
                          <a:cubicBezTo>
                            <a:pt x="2" y="1"/>
                            <a:pt x="2" y="1"/>
                            <a:pt x="2" y="1"/>
                          </a:cubicBezTo>
                          <a:cubicBezTo>
                            <a:pt x="2" y="1"/>
                            <a:pt x="2" y="1"/>
                            <a:pt x="2" y="0"/>
                          </a:cubicBezTo>
                          <a:cubicBezTo>
                            <a:pt x="1" y="0"/>
                            <a:pt x="1" y="0"/>
                            <a:pt x="1"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0" name="Freeform 473"/>
                    <p:cNvSpPr>
                      <a:spLocks/>
                    </p:cNvSpPr>
                    <p:nvPr/>
                  </p:nvSpPr>
                  <p:spPr bwMode="auto">
                    <a:xfrm>
                      <a:off x="932" y="2605"/>
                      <a:ext cx="88" cy="28"/>
                    </a:xfrm>
                    <a:custGeom>
                      <a:avLst/>
                      <a:gdLst>
                        <a:gd name="T0" fmla="*/ 205 w 37"/>
                        <a:gd name="T1" fmla="*/ 0 h 12"/>
                        <a:gd name="T2" fmla="*/ 186 w 37"/>
                        <a:gd name="T3" fmla="*/ 12 h 12"/>
                        <a:gd name="T4" fmla="*/ 107 w 37"/>
                        <a:gd name="T5" fmla="*/ 37 h 12"/>
                        <a:gd name="T6" fmla="*/ 102 w 37"/>
                        <a:gd name="T7" fmla="*/ 37 h 12"/>
                        <a:gd name="T8" fmla="*/ 62 w 37"/>
                        <a:gd name="T9" fmla="*/ 44 h 12"/>
                        <a:gd name="T10" fmla="*/ 62 w 37"/>
                        <a:gd name="T11" fmla="*/ 44 h 12"/>
                        <a:gd name="T12" fmla="*/ 0 w 37"/>
                        <a:gd name="T13" fmla="*/ 54 h 12"/>
                        <a:gd name="T14" fmla="*/ 5 w 37"/>
                        <a:gd name="T15" fmla="*/ 65 h 12"/>
                        <a:gd name="T16" fmla="*/ 62 w 37"/>
                        <a:gd name="T17" fmla="*/ 54 h 12"/>
                        <a:gd name="T18" fmla="*/ 62 w 37"/>
                        <a:gd name="T19" fmla="*/ 54 h 12"/>
                        <a:gd name="T20" fmla="*/ 107 w 37"/>
                        <a:gd name="T21" fmla="*/ 49 h 12"/>
                        <a:gd name="T22" fmla="*/ 107 w 37"/>
                        <a:gd name="T23" fmla="*/ 44 h 12"/>
                        <a:gd name="T24" fmla="*/ 193 w 37"/>
                        <a:gd name="T25" fmla="*/ 21 h 12"/>
                        <a:gd name="T26" fmla="*/ 209 w 37"/>
                        <a:gd name="T27" fmla="*/ 12 h 12"/>
                        <a:gd name="T28" fmla="*/ 205 w 37"/>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12"/>
                        <a:gd name="T47" fmla="*/ 37 w 37"/>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12">
                          <a:moveTo>
                            <a:pt x="36" y="0"/>
                          </a:moveTo>
                          <a:cubicBezTo>
                            <a:pt x="35" y="1"/>
                            <a:pt x="34" y="1"/>
                            <a:pt x="33" y="2"/>
                          </a:cubicBezTo>
                          <a:cubicBezTo>
                            <a:pt x="30" y="3"/>
                            <a:pt x="23" y="5"/>
                            <a:pt x="19" y="7"/>
                          </a:cubicBezTo>
                          <a:cubicBezTo>
                            <a:pt x="18" y="7"/>
                            <a:pt x="18" y="7"/>
                            <a:pt x="18" y="7"/>
                          </a:cubicBezTo>
                          <a:cubicBezTo>
                            <a:pt x="16" y="7"/>
                            <a:pt x="13" y="8"/>
                            <a:pt x="11" y="8"/>
                          </a:cubicBezTo>
                          <a:cubicBezTo>
                            <a:pt x="11" y="8"/>
                            <a:pt x="11" y="8"/>
                            <a:pt x="11" y="8"/>
                          </a:cubicBezTo>
                          <a:cubicBezTo>
                            <a:pt x="7" y="9"/>
                            <a:pt x="5" y="9"/>
                            <a:pt x="0" y="10"/>
                          </a:cubicBezTo>
                          <a:cubicBezTo>
                            <a:pt x="1" y="12"/>
                            <a:pt x="1" y="12"/>
                            <a:pt x="1" y="12"/>
                          </a:cubicBezTo>
                          <a:cubicBezTo>
                            <a:pt x="5" y="11"/>
                            <a:pt x="8" y="11"/>
                            <a:pt x="11" y="10"/>
                          </a:cubicBezTo>
                          <a:cubicBezTo>
                            <a:pt x="11" y="10"/>
                            <a:pt x="11" y="10"/>
                            <a:pt x="11" y="10"/>
                          </a:cubicBezTo>
                          <a:cubicBezTo>
                            <a:pt x="14" y="10"/>
                            <a:pt x="16" y="9"/>
                            <a:pt x="19" y="9"/>
                          </a:cubicBezTo>
                          <a:cubicBezTo>
                            <a:pt x="19" y="8"/>
                            <a:pt x="19" y="8"/>
                            <a:pt x="19" y="8"/>
                          </a:cubicBezTo>
                          <a:cubicBezTo>
                            <a:pt x="24" y="7"/>
                            <a:pt x="31" y="5"/>
                            <a:pt x="34" y="4"/>
                          </a:cubicBezTo>
                          <a:cubicBezTo>
                            <a:pt x="35" y="3"/>
                            <a:pt x="36" y="3"/>
                            <a:pt x="37" y="2"/>
                          </a:cubicBezTo>
                          <a:lnTo>
                            <a:pt x="36"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751" name="Rectangle 474"/>
                    <p:cNvSpPr>
                      <a:spLocks noChangeArrowheads="1"/>
                    </p:cNvSpPr>
                    <p:nvPr/>
                  </p:nvSpPr>
                  <p:spPr bwMode="auto">
                    <a:xfrm>
                      <a:off x="887" y="2099"/>
                      <a:ext cx="5" cy="5"/>
                    </a:xfrm>
                    <a:prstGeom prst="rect">
                      <a:avLst/>
                    </a:prstGeom>
                    <a:solidFill>
                      <a:srgbClr val="748FA5"/>
                    </a:solidFill>
                    <a:ln w="9525">
                      <a:noFill/>
                      <a:miter lim="800000"/>
                      <a:headEnd/>
                      <a:tailEnd/>
                    </a:ln>
                    <a:scene3d>
                      <a:camera prst="orthographicFront"/>
                      <a:lightRig rig="threePt" dir="t"/>
                    </a:scene3d>
                    <a:sp3d>
                      <a:bevelT/>
                    </a:sp3d>
                  </p:spPr>
                  <p:txBody>
                    <a:bodyPr/>
                    <a:lstStyle/>
                    <a:p>
                      <a:endParaRPr lang="en-US"/>
                    </a:p>
                  </p:txBody>
                </p:sp>
              </p:grpSp>
              <p:sp>
                <p:nvSpPr>
                  <p:cNvPr id="543" name="Freeform 475"/>
                  <p:cNvSpPr>
                    <a:spLocks/>
                  </p:cNvSpPr>
                  <p:nvPr/>
                </p:nvSpPr>
                <p:spPr bwMode="auto">
                  <a:xfrm>
                    <a:off x="776" y="2593"/>
                    <a:ext cx="3" cy="5"/>
                  </a:xfrm>
                  <a:custGeom>
                    <a:avLst/>
                    <a:gdLst>
                      <a:gd name="T0" fmla="*/ 9 w 1"/>
                      <a:gd name="T1" fmla="*/ 0 h 2"/>
                      <a:gd name="T2" fmla="*/ 9 w 1"/>
                      <a:gd name="T3" fmla="*/ 0 h 2"/>
                      <a:gd name="T4" fmla="*/ 9 w 1"/>
                      <a:gd name="T5" fmla="*/ 0 h 2"/>
                      <a:gd name="T6" fmla="*/ 0 w 1"/>
                      <a:gd name="T7" fmla="*/ 12 h 2"/>
                      <a:gd name="T8" fmla="*/ 0 w 1"/>
                      <a:gd name="T9" fmla="*/ 12 h 2"/>
                      <a:gd name="T10" fmla="*/ 0 w 1"/>
                      <a:gd name="T11" fmla="*/ 12 h 2"/>
                      <a:gd name="T12" fmla="*/ 9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4" name="Freeform 476"/>
                  <p:cNvSpPr>
                    <a:spLocks/>
                  </p:cNvSpPr>
                  <p:nvPr/>
                </p:nvSpPr>
                <p:spPr bwMode="auto">
                  <a:xfrm>
                    <a:off x="776" y="2593"/>
                    <a:ext cx="3" cy="5"/>
                  </a:xfrm>
                  <a:custGeom>
                    <a:avLst/>
                    <a:gdLst>
                      <a:gd name="T0" fmla="*/ 9 w 1"/>
                      <a:gd name="T1" fmla="*/ 0 h 2"/>
                      <a:gd name="T2" fmla="*/ 9 w 1"/>
                      <a:gd name="T3" fmla="*/ 0 h 2"/>
                      <a:gd name="T4" fmla="*/ 9 w 1"/>
                      <a:gd name="T5" fmla="*/ 0 h 2"/>
                      <a:gd name="T6" fmla="*/ 0 w 1"/>
                      <a:gd name="T7" fmla="*/ 12 h 2"/>
                      <a:gd name="T8" fmla="*/ 0 w 1"/>
                      <a:gd name="T9" fmla="*/ 12 h 2"/>
                      <a:gd name="T10" fmla="*/ 0 w 1"/>
                      <a:gd name="T11" fmla="*/ 12 h 2"/>
                      <a:gd name="T12" fmla="*/ 9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5" name="Freeform 477"/>
                  <p:cNvSpPr>
                    <a:spLocks/>
                  </p:cNvSpPr>
                  <p:nvPr/>
                </p:nvSpPr>
                <p:spPr bwMode="auto">
                  <a:xfrm>
                    <a:off x="781" y="2596"/>
                    <a:ext cx="2" cy="4"/>
                  </a:xfrm>
                  <a:custGeom>
                    <a:avLst/>
                    <a:gdLst>
                      <a:gd name="T0" fmla="*/ 4 w 1"/>
                      <a:gd name="T1" fmla="*/ 0 h 2"/>
                      <a:gd name="T2" fmla="*/ 4 w 1"/>
                      <a:gd name="T3" fmla="*/ 0 h 2"/>
                      <a:gd name="T4" fmla="*/ 0 w 1"/>
                      <a:gd name="T5" fmla="*/ 8 h 2"/>
                      <a:gd name="T6" fmla="*/ 4 w 1"/>
                      <a:gd name="T7" fmla="*/ 8 h 2"/>
                      <a:gd name="T8" fmla="*/ 4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6" name="Freeform 478"/>
                  <p:cNvSpPr>
                    <a:spLocks/>
                  </p:cNvSpPr>
                  <p:nvPr/>
                </p:nvSpPr>
                <p:spPr bwMode="auto">
                  <a:xfrm>
                    <a:off x="783" y="2596"/>
                    <a:ext cx="149" cy="37"/>
                  </a:xfrm>
                  <a:custGeom>
                    <a:avLst/>
                    <a:gdLst>
                      <a:gd name="T0" fmla="*/ 352 w 63"/>
                      <a:gd name="T1" fmla="*/ 74 h 16"/>
                      <a:gd name="T2" fmla="*/ 352 w 63"/>
                      <a:gd name="T3" fmla="*/ 74 h 16"/>
                      <a:gd name="T4" fmla="*/ 352 w 63"/>
                      <a:gd name="T5" fmla="*/ 74 h 16"/>
                      <a:gd name="T6" fmla="*/ 263 w 63"/>
                      <a:gd name="T7" fmla="*/ 74 h 16"/>
                      <a:gd name="T8" fmla="*/ 168 w 63"/>
                      <a:gd name="T9" fmla="*/ 58 h 16"/>
                      <a:gd name="T10" fmla="*/ 118 w 63"/>
                      <a:gd name="T11" fmla="*/ 49 h 16"/>
                      <a:gd name="T12" fmla="*/ 66 w 63"/>
                      <a:gd name="T13" fmla="*/ 32 h 16"/>
                      <a:gd name="T14" fmla="*/ 66 w 63"/>
                      <a:gd name="T15" fmla="*/ 32 h 16"/>
                      <a:gd name="T16" fmla="*/ 21 w 63"/>
                      <a:gd name="T17" fmla="*/ 12 h 16"/>
                      <a:gd name="T18" fmla="*/ 5 w 63"/>
                      <a:gd name="T19" fmla="*/ 0 h 16"/>
                      <a:gd name="T20" fmla="*/ 0 w 63"/>
                      <a:gd name="T21" fmla="*/ 12 h 16"/>
                      <a:gd name="T22" fmla="*/ 17 w 63"/>
                      <a:gd name="T23" fmla="*/ 21 h 16"/>
                      <a:gd name="T24" fmla="*/ 61 w 63"/>
                      <a:gd name="T25" fmla="*/ 44 h 16"/>
                      <a:gd name="T26" fmla="*/ 66 w 63"/>
                      <a:gd name="T27" fmla="*/ 44 h 16"/>
                      <a:gd name="T28" fmla="*/ 111 w 63"/>
                      <a:gd name="T29" fmla="*/ 58 h 16"/>
                      <a:gd name="T30" fmla="*/ 163 w 63"/>
                      <a:gd name="T31" fmla="*/ 69 h 16"/>
                      <a:gd name="T32" fmla="*/ 263 w 63"/>
                      <a:gd name="T33" fmla="*/ 86 h 16"/>
                      <a:gd name="T34" fmla="*/ 352 w 63"/>
                      <a:gd name="T35" fmla="*/ 86 h 16"/>
                      <a:gd name="T36" fmla="*/ 352 w 63"/>
                      <a:gd name="T37" fmla="*/ 86 h 16"/>
                      <a:gd name="T38" fmla="*/ 352 w 63"/>
                      <a:gd name="T39" fmla="*/ 86 h 16"/>
                      <a:gd name="T40" fmla="*/ 352 w 63"/>
                      <a:gd name="T41" fmla="*/ 74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16"/>
                      <a:gd name="T65" fmla="*/ 63 w 63"/>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16">
                        <a:moveTo>
                          <a:pt x="63" y="14"/>
                        </a:moveTo>
                        <a:cubicBezTo>
                          <a:pt x="63" y="14"/>
                          <a:pt x="63" y="14"/>
                          <a:pt x="63" y="14"/>
                        </a:cubicBezTo>
                        <a:cubicBezTo>
                          <a:pt x="63" y="14"/>
                          <a:pt x="63" y="14"/>
                          <a:pt x="63" y="14"/>
                        </a:cubicBezTo>
                        <a:cubicBezTo>
                          <a:pt x="57" y="14"/>
                          <a:pt x="51" y="14"/>
                          <a:pt x="47" y="14"/>
                        </a:cubicBezTo>
                        <a:cubicBezTo>
                          <a:pt x="41" y="13"/>
                          <a:pt x="36" y="13"/>
                          <a:pt x="30" y="11"/>
                        </a:cubicBezTo>
                        <a:cubicBezTo>
                          <a:pt x="30" y="11"/>
                          <a:pt x="26" y="11"/>
                          <a:pt x="21" y="9"/>
                        </a:cubicBezTo>
                        <a:cubicBezTo>
                          <a:pt x="17" y="8"/>
                          <a:pt x="15" y="7"/>
                          <a:pt x="12" y="6"/>
                        </a:cubicBezTo>
                        <a:cubicBezTo>
                          <a:pt x="12" y="6"/>
                          <a:pt x="12" y="6"/>
                          <a:pt x="12" y="6"/>
                        </a:cubicBezTo>
                        <a:cubicBezTo>
                          <a:pt x="9" y="5"/>
                          <a:pt x="5" y="3"/>
                          <a:pt x="4" y="2"/>
                        </a:cubicBezTo>
                        <a:cubicBezTo>
                          <a:pt x="3" y="2"/>
                          <a:pt x="2" y="1"/>
                          <a:pt x="1" y="0"/>
                        </a:cubicBezTo>
                        <a:cubicBezTo>
                          <a:pt x="0" y="2"/>
                          <a:pt x="0" y="2"/>
                          <a:pt x="0" y="2"/>
                        </a:cubicBezTo>
                        <a:cubicBezTo>
                          <a:pt x="1" y="3"/>
                          <a:pt x="2" y="3"/>
                          <a:pt x="3" y="4"/>
                        </a:cubicBezTo>
                        <a:cubicBezTo>
                          <a:pt x="4" y="5"/>
                          <a:pt x="8" y="7"/>
                          <a:pt x="11" y="8"/>
                        </a:cubicBezTo>
                        <a:cubicBezTo>
                          <a:pt x="11" y="8"/>
                          <a:pt x="12" y="8"/>
                          <a:pt x="12" y="8"/>
                        </a:cubicBezTo>
                        <a:cubicBezTo>
                          <a:pt x="14" y="9"/>
                          <a:pt x="17" y="10"/>
                          <a:pt x="20" y="11"/>
                        </a:cubicBezTo>
                        <a:cubicBezTo>
                          <a:pt x="26" y="13"/>
                          <a:pt x="29" y="13"/>
                          <a:pt x="29" y="13"/>
                        </a:cubicBezTo>
                        <a:cubicBezTo>
                          <a:pt x="36" y="15"/>
                          <a:pt x="40" y="15"/>
                          <a:pt x="47" y="16"/>
                        </a:cubicBezTo>
                        <a:cubicBezTo>
                          <a:pt x="51" y="16"/>
                          <a:pt x="57" y="16"/>
                          <a:pt x="63" y="16"/>
                        </a:cubicBezTo>
                        <a:cubicBezTo>
                          <a:pt x="63" y="16"/>
                          <a:pt x="63" y="16"/>
                          <a:pt x="63" y="16"/>
                        </a:cubicBezTo>
                        <a:cubicBezTo>
                          <a:pt x="63" y="16"/>
                          <a:pt x="63" y="16"/>
                          <a:pt x="63" y="16"/>
                        </a:cubicBezTo>
                        <a:lnTo>
                          <a:pt x="63" y="14"/>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7" name="Freeform 479"/>
                  <p:cNvSpPr>
                    <a:spLocks/>
                  </p:cNvSpPr>
                  <p:nvPr/>
                </p:nvSpPr>
                <p:spPr bwMode="auto">
                  <a:xfrm>
                    <a:off x="880" y="2099"/>
                    <a:ext cx="3" cy="5"/>
                  </a:xfrm>
                  <a:custGeom>
                    <a:avLst/>
                    <a:gdLst>
                      <a:gd name="T0" fmla="*/ 0 w 1"/>
                      <a:gd name="T1" fmla="*/ 12 h 2"/>
                      <a:gd name="T2" fmla="*/ 9 w 1"/>
                      <a:gd name="T3" fmla="*/ 12 h 2"/>
                      <a:gd name="T4" fmla="*/ 9 w 1"/>
                      <a:gd name="T5" fmla="*/ 0 h 2"/>
                      <a:gd name="T6" fmla="*/ 0 w 1"/>
                      <a:gd name="T7" fmla="*/ 0 h 2"/>
                      <a:gd name="T8" fmla="*/ 0 w 1"/>
                      <a:gd name="T9" fmla="*/ 12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8" name="Freeform 480"/>
                  <p:cNvSpPr>
                    <a:spLocks/>
                  </p:cNvSpPr>
                  <p:nvPr/>
                </p:nvSpPr>
                <p:spPr bwMode="auto">
                  <a:xfrm>
                    <a:off x="883" y="2619"/>
                    <a:ext cx="2" cy="5"/>
                  </a:xfrm>
                  <a:custGeom>
                    <a:avLst/>
                    <a:gdLst>
                      <a:gd name="T0" fmla="*/ 0 w 1"/>
                      <a:gd name="T1" fmla="*/ 12 h 2"/>
                      <a:gd name="T2" fmla="*/ 4 w 1"/>
                      <a:gd name="T3" fmla="*/ 12 h 2"/>
                      <a:gd name="T4" fmla="*/ 4 w 1"/>
                      <a:gd name="T5" fmla="*/ 12 h 2"/>
                      <a:gd name="T6" fmla="*/ 4 w 1"/>
                      <a:gd name="T7" fmla="*/ 0 h 2"/>
                      <a:gd name="T8" fmla="*/ 4 w 1"/>
                      <a:gd name="T9" fmla="*/ 0 h 2"/>
                      <a:gd name="T10" fmla="*/ 0 w 1"/>
                      <a:gd name="T11" fmla="*/ 0 h 2"/>
                      <a:gd name="T12" fmla="*/ 0 w 1"/>
                      <a:gd name="T13" fmla="*/ 1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49" name="Freeform 481"/>
                  <p:cNvSpPr>
                    <a:spLocks/>
                  </p:cNvSpPr>
                  <p:nvPr/>
                </p:nvSpPr>
                <p:spPr bwMode="auto">
                  <a:xfrm>
                    <a:off x="831" y="2614"/>
                    <a:ext cx="52" cy="10"/>
                  </a:xfrm>
                  <a:custGeom>
                    <a:avLst/>
                    <a:gdLst>
                      <a:gd name="T0" fmla="*/ 123 w 22"/>
                      <a:gd name="T1" fmla="*/ 12 h 4"/>
                      <a:gd name="T2" fmla="*/ 5 w 22"/>
                      <a:gd name="T3" fmla="*/ 0 h 4"/>
                      <a:gd name="T4" fmla="*/ 0 w 22"/>
                      <a:gd name="T5" fmla="*/ 12 h 4"/>
                      <a:gd name="T6" fmla="*/ 123 w 22"/>
                      <a:gd name="T7" fmla="*/ 25 h 4"/>
                      <a:gd name="T8" fmla="*/ 123 w 22"/>
                      <a:gd name="T9" fmla="*/ 12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cubicBezTo>
                          <a:pt x="15" y="2"/>
                          <a:pt x="8" y="2"/>
                          <a:pt x="1" y="0"/>
                        </a:cubicBezTo>
                        <a:cubicBezTo>
                          <a:pt x="0" y="2"/>
                          <a:pt x="0" y="2"/>
                          <a:pt x="0" y="2"/>
                        </a:cubicBezTo>
                        <a:cubicBezTo>
                          <a:pt x="7" y="4"/>
                          <a:pt x="15" y="4"/>
                          <a:pt x="22" y="4"/>
                        </a:cubicBezTo>
                        <a:lnTo>
                          <a:pt x="22" y="2"/>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0" name="Freeform 482"/>
                  <p:cNvSpPr>
                    <a:spLocks/>
                  </p:cNvSpPr>
                  <p:nvPr/>
                </p:nvSpPr>
                <p:spPr bwMode="auto">
                  <a:xfrm>
                    <a:off x="935" y="2596"/>
                    <a:ext cx="49" cy="21"/>
                  </a:xfrm>
                  <a:custGeom>
                    <a:avLst/>
                    <a:gdLst>
                      <a:gd name="T0" fmla="*/ 5 w 21"/>
                      <a:gd name="T1" fmla="*/ 49 h 9"/>
                      <a:gd name="T2" fmla="*/ 114 w 21"/>
                      <a:gd name="T3" fmla="*/ 5 h 9"/>
                      <a:gd name="T4" fmla="*/ 110 w 21"/>
                      <a:gd name="T5" fmla="*/ 0 h 9"/>
                      <a:gd name="T6" fmla="*/ 0 w 21"/>
                      <a:gd name="T7" fmla="*/ 37 h 9"/>
                      <a:gd name="T8" fmla="*/ 5 w 21"/>
                      <a:gd name="T9" fmla="*/ 49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1" y="9"/>
                        </a:moveTo>
                        <a:cubicBezTo>
                          <a:pt x="8" y="7"/>
                          <a:pt x="15" y="5"/>
                          <a:pt x="21" y="1"/>
                        </a:cubicBezTo>
                        <a:cubicBezTo>
                          <a:pt x="20" y="0"/>
                          <a:pt x="20" y="0"/>
                          <a:pt x="20" y="0"/>
                        </a:cubicBezTo>
                        <a:cubicBezTo>
                          <a:pt x="14" y="3"/>
                          <a:pt x="7" y="5"/>
                          <a:pt x="0" y="7"/>
                        </a:cubicBezTo>
                        <a:lnTo>
                          <a:pt x="1" y="9"/>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sp>
                <p:nvSpPr>
                  <p:cNvPr id="551" name="Freeform 483"/>
                  <p:cNvSpPr>
                    <a:spLocks/>
                  </p:cNvSpPr>
                  <p:nvPr/>
                </p:nvSpPr>
                <p:spPr bwMode="auto">
                  <a:xfrm>
                    <a:off x="885" y="2612"/>
                    <a:ext cx="52" cy="12"/>
                  </a:xfrm>
                  <a:custGeom>
                    <a:avLst/>
                    <a:gdLst>
                      <a:gd name="T0" fmla="*/ 118 w 22"/>
                      <a:gd name="T1" fmla="*/ 0 h 5"/>
                      <a:gd name="T2" fmla="*/ 0 w 22"/>
                      <a:gd name="T3" fmla="*/ 17 h 5"/>
                      <a:gd name="T4" fmla="*/ 0 w 22"/>
                      <a:gd name="T5" fmla="*/ 29 h 5"/>
                      <a:gd name="T6" fmla="*/ 123 w 22"/>
                      <a:gd name="T7" fmla="*/ 12 h 5"/>
                      <a:gd name="T8" fmla="*/ 118 w 22"/>
                      <a:gd name="T9" fmla="*/ 0 h 5"/>
                      <a:gd name="T10" fmla="*/ 0 60000 65536"/>
                      <a:gd name="T11" fmla="*/ 0 60000 65536"/>
                      <a:gd name="T12" fmla="*/ 0 60000 65536"/>
                      <a:gd name="T13" fmla="*/ 0 60000 65536"/>
                      <a:gd name="T14" fmla="*/ 0 60000 65536"/>
                      <a:gd name="T15" fmla="*/ 0 w 22"/>
                      <a:gd name="T16" fmla="*/ 0 h 5"/>
                      <a:gd name="T17" fmla="*/ 22 w 22"/>
                      <a:gd name="T18" fmla="*/ 5 h 5"/>
                    </a:gdLst>
                    <a:ahLst/>
                    <a:cxnLst>
                      <a:cxn ang="T10">
                        <a:pos x="T0" y="T1"/>
                      </a:cxn>
                      <a:cxn ang="T11">
                        <a:pos x="T2" y="T3"/>
                      </a:cxn>
                      <a:cxn ang="T12">
                        <a:pos x="T4" y="T5"/>
                      </a:cxn>
                      <a:cxn ang="T13">
                        <a:pos x="T6" y="T7"/>
                      </a:cxn>
                      <a:cxn ang="T14">
                        <a:pos x="T8" y="T9"/>
                      </a:cxn>
                    </a:cxnLst>
                    <a:rect l="T15" t="T16" r="T17" b="T18"/>
                    <a:pathLst>
                      <a:path w="22" h="5">
                        <a:moveTo>
                          <a:pt x="21" y="0"/>
                        </a:moveTo>
                        <a:cubicBezTo>
                          <a:pt x="14" y="2"/>
                          <a:pt x="7" y="3"/>
                          <a:pt x="0" y="3"/>
                        </a:cubicBezTo>
                        <a:cubicBezTo>
                          <a:pt x="0" y="5"/>
                          <a:pt x="0" y="5"/>
                          <a:pt x="0" y="5"/>
                        </a:cubicBezTo>
                        <a:cubicBezTo>
                          <a:pt x="7" y="5"/>
                          <a:pt x="15" y="4"/>
                          <a:pt x="22" y="2"/>
                        </a:cubicBezTo>
                        <a:lnTo>
                          <a:pt x="21" y="0"/>
                        </a:lnTo>
                        <a:close/>
                      </a:path>
                    </a:pathLst>
                  </a:custGeom>
                  <a:solidFill>
                    <a:srgbClr val="748FA5"/>
                  </a:solidFill>
                  <a:ln w="9525">
                    <a:noFill/>
                    <a:round/>
                    <a:headEnd/>
                    <a:tailEnd/>
                  </a:ln>
                  <a:scene3d>
                    <a:camera prst="orthographicFront"/>
                    <a:lightRig rig="threePt" dir="t"/>
                  </a:scene3d>
                  <a:sp3d>
                    <a:bevelT/>
                  </a:sp3d>
                </p:spPr>
                <p:txBody>
                  <a:bodyPr/>
                  <a:lstStyle/>
                  <a:p>
                    <a:endParaRPr lang="en-US"/>
                  </a:p>
                </p:txBody>
              </p:sp>
            </p:grpSp>
            <p:sp>
              <p:nvSpPr>
                <p:cNvPr id="952" name="Rectangle 951"/>
                <p:cNvSpPr/>
                <p:nvPr/>
              </p:nvSpPr>
              <p:spPr>
                <a:xfrm>
                  <a:off x="3561792" y="3771482"/>
                  <a:ext cx="954108" cy="276999"/>
                </a:xfrm>
                <a:prstGeom prst="rect">
                  <a:avLst/>
                </a:prstGeom>
              </p:spPr>
              <p:txBody>
                <a:bodyPr wrap="none">
                  <a:spAutoFit/>
                </a:bodyPr>
                <a:lstStyle/>
                <a:p>
                  <a:r>
                    <a:rPr lang="en-US" sz="1200" b="1" dirty="0" smtClean="0">
                      <a:solidFill>
                        <a:schemeClr val="tx1">
                          <a:lumMod val="75000"/>
                          <a:lumOff val="25000"/>
                        </a:schemeClr>
                      </a:solidFill>
                      <a:ea typeface="ＭＳ Ｐゴシック" pitchFamily="34" charset="-128"/>
                    </a:rPr>
                    <a:t>INTERNET</a:t>
                  </a:r>
                  <a:endParaRPr lang="en-US" sz="1200" dirty="0">
                    <a:solidFill>
                      <a:schemeClr val="tx1">
                        <a:lumMod val="75000"/>
                        <a:lumOff val="25000"/>
                      </a:schemeClr>
                    </a:solidFill>
                  </a:endParaRPr>
                </a:p>
              </p:txBody>
            </p:sp>
          </p:grpSp>
          <p:grpSp>
            <p:nvGrpSpPr>
              <p:cNvPr id="23" name="Group 204"/>
              <p:cNvGrpSpPr/>
              <p:nvPr/>
            </p:nvGrpSpPr>
            <p:grpSpPr>
              <a:xfrm>
                <a:off x="2655994" y="4323948"/>
                <a:ext cx="725715" cy="914400"/>
                <a:chOff x="6553199" y="1487787"/>
                <a:chExt cx="778934" cy="1215424"/>
              </a:xfrm>
            </p:grpSpPr>
            <p:pic>
              <p:nvPicPr>
                <p:cNvPr id="990" name="Picture 989" descr="storage-array.png"/>
                <p:cNvPicPr>
                  <a:picLocks noChangeAspect="1"/>
                </p:cNvPicPr>
                <p:nvPr/>
              </p:nvPicPr>
              <p:blipFill>
                <a:blip r:embed="rId5" cstate="screen"/>
                <a:stretch>
                  <a:fillRect/>
                </a:stretch>
              </p:blipFill>
              <p:spPr>
                <a:xfrm>
                  <a:off x="6553199" y="2038121"/>
                  <a:ext cx="778934" cy="665090"/>
                </a:xfrm>
                <a:prstGeom prst="rect">
                  <a:avLst/>
                </a:prstGeom>
              </p:spPr>
            </p:pic>
            <p:pic>
              <p:nvPicPr>
                <p:cNvPr id="991" name="Picture 990" descr="storage-array.png"/>
                <p:cNvPicPr>
                  <a:picLocks noChangeAspect="1"/>
                </p:cNvPicPr>
                <p:nvPr/>
              </p:nvPicPr>
              <p:blipFill>
                <a:blip r:embed="rId5" cstate="screen"/>
                <a:stretch>
                  <a:fillRect/>
                </a:stretch>
              </p:blipFill>
              <p:spPr>
                <a:xfrm>
                  <a:off x="6553199" y="1767187"/>
                  <a:ext cx="778934" cy="665090"/>
                </a:xfrm>
                <a:prstGeom prst="rect">
                  <a:avLst/>
                </a:prstGeom>
              </p:spPr>
            </p:pic>
            <p:pic>
              <p:nvPicPr>
                <p:cNvPr id="992" name="Picture 991" descr="storage-array.png"/>
                <p:cNvPicPr>
                  <a:picLocks noChangeAspect="1"/>
                </p:cNvPicPr>
                <p:nvPr/>
              </p:nvPicPr>
              <p:blipFill>
                <a:blip r:embed="rId5" cstate="screen"/>
                <a:stretch>
                  <a:fillRect/>
                </a:stretch>
              </p:blipFill>
              <p:spPr>
                <a:xfrm>
                  <a:off x="6553199" y="1487787"/>
                  <a:ext cx="778934" cy="665090"/>
                </a:xfrm>
                <a:prstGeom prst="rect">
                  <a:avLst/>
                </a:prstGeom>
              </p:spPr>
            </p:pic>
          </p:grpSp>
          <p:sp>
            <p:nvSpPr>
              <p:cNvPr id="1058" name="Left-Right Arrow 1057"/>
              <p:cNvSpPr/>
              <p:nvPr/>
            </p:nvSpPr>
            <p:spPr bwMode="auto">
              <a:xfrm rot="2336540">
                <a:off x="4291750" y="3397536"/>
                <a:ext cx="1155572" cy="554768"/>
              </a:xfrm>
              <a:prstGeom prst="leftRightArrow">
                <a:avLst/>
              </a:prstGeom>
              <a:ln>
                <a:solidFill>
                  <a:srgbClr val="C0C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1059" name="Left-Right Arrow 1058"/>
              <p:cNvSpPr/>
              <p:nvPr/>
            </p:nvSpPr>
            <p:spPr bwMode="auto">
              <a:xfrm rot="5213125">
                <a:off x="3783100" y="1983851"/>
                <a:ext cx="986405" cy="625811"/>
              </a:xfrm>
              <a:prstGeom prst="leftRightArrow">
                <a:avLst/>
              </a:prstGeom>
              <a:ln>
                <a:solidFill>
                  <a:srgbClr val="C0C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
            <p:nvSpPr>
              <p:cNvPr id="532" name="Rectangle 531"/>
              <p:cNvSpPr/>
              <p:nvPr/>
            </p:nvSpPr>
            <p:spPr>
              <a:xfrm>
                <a:off x="3916561" y="2080216"/>
                <a:ext cx="720069" cy="461665"/>
              </a:xfrm>
              <a:prstGeom prst="rect">
                <a:avLst/>
              </a:prstGeom>
            </p:spPr>
            <p:txBody>
              <a:bodyPr wrap="none">
                <a:spAutoFit/>
              </a:bodyPr>
              <a:lstStyle/>
              <a:p>
                <a:r>
                  <a:rPr lang="en-US" sz="1200" b="1" dirty="0" smtClean="0">
                    <a:solidFill>
                      <a:schemeClr val="tx1">
                        <a:lumMod val="75000"/>
                        <a:lumOff val="25000"/>
                      </a:schemeClr>
                    </a:solidFill>
                    <a:ea typeface="ＭＳ Ｐゴシック" pitchFamily="34" charset="-128"/>
                  </a:rPr>
                  <a:t>3G-4G </a:t>
                </a:r>
              </a:p>
              <a:p>
                <a:r>
                  <a:rPr lang="en-US" sz="1200" b="1" dirty="0" smtClean="0">
                    <a:solidFill>
                      <a:schemeClr val="tx1">
                        <a:lumMod val="75000"/>
                        <a:lumOff val="25000"/>
                      </a:schemeClr>
                    </a:solidFill>
                    <a:ea typeface="ＭＳ Ｐゴシック" pitchFamily="34" charset="-128"/>
                  </a:rPr>
                  <a:t>Access</a:t>
                </a:r>
                <a:endParaRPr lang="en-US" sz="1200" dirty="0">
                  <a:solidFill>
                    <a:schemeClr val="tx1">
                      <a:lumMod val="75000"/>
                      <a:lumOff val="25000"/>
                    </a:schemeClr>
                  </a:solidFill>
                </a:endParaRPr>
              </a:p>
            </p:txBody>
          </p:sp>
          <p:sp>
            <p:nvSpPr>
              <p:cNvPr id="1062" name="Left-Right Arrow 1061"/>
              <p:cNvSpPr/>
              <p:nvPr/>
            </p:nvSpPr>
            <p:spPr bwMode="auto">
              <a:xfrm rot="18947905">
                <a:off x="2903581" y="3499149"/>
                <a:ext cx="759974" cy="554768"/>
              </a:xfrm>
              <a:prstGeom prst="leftRightArrow">
                <a:avLst/>
              </a:prstGeom>
              <a:ln>
                <a:solidFill>
                  <a:srgbClr val="C0C0C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cxnSp>
            <p:nvCxnSpPr>
              <p:cNvPr id="265" name="Straight Connector 264"/>
              <p:cNvCxnSpPr/>
              <p:nvPr/>
            </p:nvCxnSpPr>
            <p:spPr bwMode="auto">
              <a:xfrm rot="10800000" flipV="1">
                <a:off x="825411" y="4735940"/>
                <a:ext cx="697968" cy="441526"/>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nvGrpSpPr>
              <p:cNvPr id="24" name="Group 93"/>
              <p:cNvGrpSpPr>
                <a:grpSpLocks noChangeAspect="1"/>
              </p:cNvGrpSpPr>
              <p:nvPr/>
            </p:nvGrpSpPr>
            <p:grpSpPr bwMode="auto">
              <a:xfrm flipH="1">
                <a:off x="3232879" y="1242473"/>
                <a:ext cx="224964" cy="558255"/>
                <a:chOff x="2004" y="1758"/>
                <a:chExt cx="262" cy="638"/>
              </a:xfrm>
            </p:grpSpPr>
            <p:sp>
              <p:nvSpPr>
                <p:cNvPr id="958" name="AutoShape 94"/>
                <p:cNvSpPr>
                  <a:spLocks noChangeAspect="1" noChangeArrowheads="1" noTextEdit="1"/>
                </p:cNvSpPr>
                <p:nvPr/>
              </p:nvSpPr>
              <p:spPr bwMode="auto">
                <a:xfrm>
                  <a:off x="2004" y="1758"/>
                  <a:ext cx="262" cy="638"/>
                </a:xfrm>
                <a:prstGeom prst="rect">
                  <a:avLst/>
                </a:prstGeom>
                <a:noFill/>
                <a:ln w="9525">
                  <a:noFill/>
                  <a:miter lim="800000"/>
                  <a:headEnd/>
                  <a:tailEnd/>
                </a:ln>
              </p:spPr>
              <p:txBody>
                <a:bodyPr/>
                <a:lstStyle/>
                <a:p>
                  <a:endParaRPr lang="en-US"/>
                </a:p>
              </p:txBody>
            </p:sp>
            <p:sp>
              <p:nvSpPr>
                <p:cNvPr id="959" name="Freeform 95"/>
                <p:cNvSpPr>
                  <a:spLocks/>
                </p:cNvSpPr>
                <p:nvPr/>
              </p:nvSpPr>
              <p:spPr bwMode="auto">
                <a:xfrm>
                  <a:off x="2013" y="1765"/>
                  <a:ext cx="248" cy="624"/>
                </a:xfrm>
                <a:custGeom>
                  <a:avLst/>
                  <a:gdLst>
                    <a:gd name="T0" fmla="*/ 581 w 105"/>
                    <a:gd name="T1" fmla="*/ 487 h 264"/>
                    <a:gd name="T2" fmla="*/ 564 w 105"/>
                    <a:gd name="T3" fmla="*/ 470 h 264"/>
                    <a:gd name="T4" fmla="*/ 484 w 105"/>
                    <a:gd name="T5" fmla="*/ 414 h 264"/>
                    <a:gd name="T6" fmla="*/ 328 w 105"/>
                    <a:gd name="T7" fmla="*/ 312 h 264"/>
                    <a:gd name="T8" fmla="*/ 180 w 105"/>
                    <a:gd name="T9" fmla="*/ 234 h 264"/>
                    <a:gd name="T10" fmla="*/ 168 w 105"/>
                    <a:gd name="T11" fmla="*/ 229 h 264"/>
                    <a:gd name="T12" fmla="*/ 156 w 105"/>
                    <a:gd name="T13" fmla="*/ 40 h 264"/>
                    <a:gd name="T14" fmla="*/ 128 w 105"/>
                    <a:gd name="T15" fmla="*/ 5 h 264"/>
                    <a:gd name="T16" fmla="*/ 83 w 105"/>
                    <a:gd name="T17" fmla="*/ 12 h 264"/>
                    <a:gd name="T18" fmla="*/ 78 w 105"/>
                    <a:gd name="T19" fmla="*/ 206 h 264"/>
                    <a:gd name="T20" fmla="*/ 5 w 105"/>
                    <a:gd name="T21" fmla="*/ 246 h 264"/>
                    <a:gd name="T22" fmla="*/ 0 w 105"/>
                    <a:gd name="T23" fmla="*/ 258 h 264"/>
                    <a:gd name="T24" fmla="*/ 0 w 105"/>
                    <a:gd name="T25" fmla="*/ 1168 h 264"/>
                    <a:gd name="T26" fmla="*/ 5 w 105"/>
                    <a:gd name="T27" fmla="*/ 1184 h 264"/>
                    <a:gd name="T28" fmla="*/ 21 w 105"/>
                    <a:gd name="T29" fmla="*/ 1201 h 264"/>
                    <a:gd name="T30" fmla="*/ 83 w 105"/>
                    <a:gd name="T31" fmla="*/ 1257 h 264"/>
                    <a:gd name="T32" fmla="*/ 257 w 105"/>
                    <a:gd name="T33" fmla="*/ 1373 h 264"/>
                    <a:gd name="T34" fmla="*/ 430 w 105"/>
                    <a:gd name="T35" fmla="*/ 1458 h 264"/>
                    <a:gd name="T36" fmla="*/ 491 w 105"/>
                    <a:gd name="T37" fmla="*/ 1475 h 264"/>
                    <a:gd name="T38" fmla="*/ 503 w 105"/>
                    <a:gd name="T39" fmla="*/ 1470 h 264"/>
                    <a:gd name="T40" fmla="*/ 581 w 105"/>
                    <a:gd name="T41" fmla="*/ 1430 h 264"/>
                    <a:gd name="T42" fmla="*/ 586 w 105"/>
                    <a:gd name="T43" fmla="*/ 1413 h 264"/>
                    <a:gd name="T44" fmla="*/ 586 w 105"/>
                    <a:gd name="T45" fmla="*/ 508 h 264"/>
                    <a:gd name="T46" fmla="*/ 581 w 105"/>
                    <a:gd name="T47" fmla="*/ 487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264"/>
                    <a:gd name="T74" fmla="*/ 105 w 105"/>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264">
                      <a:moveTo>
                        <a:pt x="104" y="87"/>
                      </a:moveTo>
                      <a:cubicBezTo>
                        <a:pt x="103" y="86"/>
                        <a:pt x="102" y="85"/>
                        <a:pt x="101" y="84"/>
                      </a:cubicBezTo>
                      <a:cubicBezTo>
                        <a:pt x="101" y="84"/>
                        <a:pt x="95" y="80"/>
                        <a:pt x="87" y="74"/>
                      </a:cubicBezTo>
                      <a:cubicBezTo>
                        <a:pt x="78" y="68"/>
                        <a:pt x="68" y="61"/>
                        <a:pt x="59" y="56"/>
                      </a:cubicBezTo>
                      <a:cubicBezTo>
                        <a:pt x="51" y="51"/>
                        <a:pt x="40" y="46"/>
                        <a:pt x="32" y="42"/>
                      </a:cubicBezTo>
                      <a:cubicBezTo>
                        <a:pt x="31" y="42"/>
                        <a:pt x="31" y="42"/>
                        <a:pt x="30" y="41"/>
                      </a:cubicBezTo>
                      <a:cubicBezTo>
                        <a:pt x="30" y="30"/>
                        <a:pt x="28" y="7"/>
                        <a:pt x="28" y="7"/>
                      </a:cubicBezTo>
                      <a:cubicBezTo>
                        <a:pt x="28" y="5"/>
                        <a:pt x="26" y="3"/>
                        <a:pt x="23" y="1"/>
                      </a:cubicBezTo>
                      <a:cubicBezTo>
                        <a:pt x="20" y="0"/>
                        <a:pt x="16" y="0"/>
                        <a:pt x="15" y="2"/>
                      </a:cubicBezTo>
                      <a:cubicBezTo>
                        <a:pt x="15" y="2"/>
                        <a:pt x="14" y="26"/>
                        <a:pt x="14" y="37"/>
                      </a:cubicBezTo>
                      <a:cubicBezTo>
                        <a:pt x="1" y="44"/>
                        <a:pt x="1" y="44"/>
                        <a:pt x="1" y="44"/>
                      </a:cubicBezTo>
                      <a:cubicBezTo>
                        <a:pt x="1" y="44"/>
                        <a:pt x="0" y="45"/>
                        <a:pt x="0" y="46"/>
                      </a:cubicBezTo>
                      <a:cubicBezTo>
                        <a:pt x="0" y="209"/>
                        <a:pt x="0" y="209"/>
                        <a:pt x="0" y="209"/>
                      </a:cubicBezTo>
                      <a:cubicBezTo>
                        <a:pt x="0" y="210"/>
                        <a:pt x="1" y="211"/>
                        <a:pt x="1" y="212"/>
                      </a:cubicBezTo>
                      <a:cubicBezTo>
                        <a:pt x="2" y="213"/>
                        <a:pt x="3" y="214"/>
                        <a:pt x="4" y="215"/>
                      </a:cubicBezTo>
                      <a:cubicBezTo>
                        <a:pt x="4" y="215"/>
                        <a:pt x="8" y="219"/>
                        <a:pt x="15" y="225"/>
                      </a:cubicBezTo>
                      <a:cubicBezTo>
                        <a:pt x="22" y="231"/>
                        <a:pt x="33" y="238"/>
                        <a:pt x="46" y="246"/>
                      </a:cubicBezTo>
                      <a:cubicBezTo>
                        <a:pt x="59" y="253"/>
                        <a:pt x="69" y="258"/>
                        <a:pt x="77" y="261"/>
                      </a:cubicBezTo>
                      <a:cubicBezTo>
                        <a:pt x="84" y="263"/>
                        <a:pt x="88" y="264"/>
                        <a:pt x="88" y="264"/>
                      </a:cubicBezTo>
                      <a:cubicBezTo>
                        <a:pt x="89" y="264"/>
                        <a:pt x="90" y="264"/>
                        <a:pt x="90" y="263"/>
                      </a:cubicBezTo>
                      <a:cubicBezTo>
                        <a:pt x="104" y="256"/>
                        <a:pt x="104" y="256"/>
                        <a:pt x="104" y="256"/>
                      </a:cubicBezTo>
                      <a:cubicBezTo>
                        <a:pt x="105" y="255"/>
                        <a:pt x="105" y="254"/>
                        <a:pt x="105" y="253"/>
                      </a:cubicBezTo>
                      <a:cubicBezTo>
                        <a:pt x="105" y="91"/>
                        <a:pt x="105" y="91"/>
                        <a:pt x="105" y="91"/>
                      </a:cubicBezTo>
                      <a:cubicBezTo>
                        <a:pt x="105" y="90"/>
                        <a:pt x="104" y="88"/>
                        <a:pt x="104" y="87"/>
                      </a:cubicBezTo>
                      <a:close/>
                    </a:path>
                  </a:pathLst>
                </a:custGeom>
                <a:noFill/>
                <a:ln w="22225">
                  <a:solidFill>
                    <a:srgbClr val="333333"/>
                  </a:solidFill>
                  <a:round/>
                  <a:headEnd/>
                  <a:tailEnd/>
                </a:ln>
              </p:spPr>
              <p:txBody>
                <a:bodyPr/>
                <a:lstStyle/>
                <a:p>
                  <a:endParaRPr lang="en-US"/>
                </a:p>
              </p:txBody>
            </p:sp>
            <p:sp>
              <p:nvSpPr>
                <p:cNvPr id="960" name="Freeform 96"/>
                <p:cNvSpPr>
                  <a:spLocks/>
                </p:cNvSpPr>
                <p:nvPr/>
              </p:nvSpPr>
              <p:spPr bwMode="auto">
                <a:xfrm>
                  <a:off x="2013" y="1867"/>
                  <a:ext cx="215" cy="522"/>
                </a:xfrm>
                <a:custGeom>
                  <a:avLst/>
                  <a:gdLst>
                    <a:gd name="T0" fmla="*/ 21 w 91"/>
                    <a:gd name="T1" fmla="*/ 5 h 221"/>
                    <a:gd name="T2" fmla="*/ 5 w 91"/>
                    <a:gd name="T3" fmla="*/ 5 h 221"/>
                    <a:gd name="T4" fmla="*/ 0 w 91"/>
                    <a:gd name="T5" fmla="*/ 17 h 221"/>
                    <a:gd name="T6" fmla="*/ 0 w 91"/>
                    <a:gd name="T7" fmla="*/ 234 h 221"/>
                    <a:gd name="T8" fmla="*/ 0 w 91"/>
                    <a:gd name="T9" fmla="*/ 451 h 221"/>
                    <a:gd name="T10" fmla="*/ 0 w 91"/>
                    <a:gd name="T11" fmla="*/ 475 h 221"/>
                    <a:gd name="T12" fmla="*/ 0 w 91"/>
                    <a:gd name="T13" fmla="*/ 491 h 221"/>
                    <a:gd name="T14" fmla="*/ 0 w 91"/>
                    <a:gd name="T15" fmla="*/ 709 h 221"/>
                    <a:gd name="T16" fmla="*/ 0 w 91"/>
                    <a:gd name="T17" fmla="*/ 926 h 221"/>
                    <a:gd name="T18" fmla="*/ 5 w 91"/>
                    <a:gd name="T19" fmla="*/ 942 h 221"/>
                    <a:gd name="T20" fmla="*/ 21 w 91"/>
                    <a:gd name="T21" fmla="*/ 959 h 221"/>
                    <a:gd name="T22" fmla="*/ 83 w 91"/>
                    <a:gd name="T23" fmla="*/ 1016 h 221"/>
                    <a:gd name="T24" fmla="*/ 258 w 91"/>
                    <a:gd name="T25" fmla="*/ 1131 h 221"/>
                    <a:gd name="T26" fmla="*/ 430 w 91"/>
                    <a:gd name="T27" fmla="*/ 1216 h 221"/>
                    <a:gd name="T28" fmla="*/ 491 w 91"/>
                    <a:gd name="T29" fmla="*/ 1233 h 221"/>
                    <a:gd name="T30" fmla="*/ 503 w 91"/>
                    <a:gd name="T31" fmla="*/ 1228 h 221"/>
                    <a:gd name="T32" fmla="*/ 508 w 91"/>
                    <a:gd name="T33" fmla="*/ 1216 h 221"/>
                    <a:gd name="T34" fmla="*/ 508 w 91"/>
                    <a:gd name="T35" fmla="*/ 999 h 221"/>
                    <a:gd name="T36" fmla="*/ 508 w 91"/>
                    <a:gd name="T37" fmla="*/ 787 h 221"/>
                    <a:gd name="T38" fmla="*/ 508 w 91"/>
                    <a:gd name="T39" fmla="*/ 765 h 221"/>
                    <a:gd name="T40" fmla="*/ 508 w 91"/>
                    <a:gd name="T41" fmla="*/ 749 h 221"/>
                    <a:gd name="T42" fmla="*/ 508 w 91"/>
                    <a:gd name="T43" fmla="*/ 529 h 221"/>
                    <a:gd name="T44" fmla="*/ 508 w 91"/>
                    <a:gd name="T45" fmla="*/ 307 h 221"/>
                    <a:gd name="T46" fmla="*/ 503 w 91"/>
                    <a:gd name="T47" fmla="*/ 291 h 221"/>
                    <a:gd name="T48" fmla="*/ 491 w 91"/>
                    <a:gd name="T49" fmla="*/ 274 h 221"/>
                    <a:gd name="T50" fmla="*/ 406 w 91"/>
                    <a:gd name="T51" fmla="*/ 217 h 221"/>
                    <a:gd name="T52" fmla="*/ 258 w 91"/>
                    <a:gd name="T53" fmla="*/ 118 h 221"/>
                    <a:gd name="T54" fmla="*/ 102 w 91"/>
                    <a:gd name="T55" fmla="*/ 40 h 221"/>
                    <a:gd name="T56" fmla="*/ 21 w 91"/>
                    <a:gd name="T57" fmla="*/ 5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21"/>
                    <a:gd name="T89" fmla="*/ 91 w 91"/>
                    <a:gd name="T90" fmla="*/ 221 h 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21">
                      <a:moveTo>
                        <a:pt x="4" y="1"/>
                      </a:moveTo>
                      <a:cubicBezTo>
                        <a:pt x="3" y="0"/>
                        <a:pt x="2" y="0"/>
                        <a:pt x="1" y="1"/>
                      </a:cubicBezTo>
                      <a:cubicBezTo>
                        <a:pt x="1" y="1"/>
                        <a:pt x="0" y="2"/>
                        <a:pt x="0" y="3"/>
                      </a:cubicBezTo>
                      <a:cubicBezTo>
                        <a:pt x="0" y="42"/>
                        <a:pt x="0" y="42"/>
                        <a:pt x="0" y="42"/>
                      </a:cubicBezTo>
                      <a:cubicBezTo>
                        <a:pt x="0" y="81"/>
                        <a:pt x="0" y="81"/>
                        <a:pt x="0" y="81"/>
                      </a:cubicBezTo>
                      <a:cubicBezTo>
                        <a:pt x="0" y="82"/>
                        <a:pt x="0" y="83"/>
                        <a:pt x="0" y="85"/>
                      </a:cubicBezTo>
                      <a:cubicBezTo>
                        <a:pt x="0" y="86"/>
                        <a:pt x="0" y="87"/>
                        <a:pt x="0" y="88"/>
                      </a:cubicBezTo>
                      <a:cubicBezTo>
                        <a:pt x="0" y="127"/>
                        <a:pt x="0" y="127"/>
                        <a:pt x="0" y="127"/>
                      </a:cubicBezTo>
                      <a:cubicBezTo>
                        <a:pt x="0" y="166"/>
                        <a:pt x="0" y="166"/>
                        <a:pt x="0" y="166"/>
                      </a:cubicBezTo>
                      <a:cubicBezTo>
                        <a:pt x="0" y="167"/>
                        <a:pt x="1" y="168"/>
                        <a:pt x="1" y="169"/>
                      </a:cubicBezTo>
                      <a:cubicBezTo>
                        <a:pt x="2" y="170"/>
                        <a:pt x="3" y="171"/>
                        <a:pt x="4" y="172"/>
                      </a:cubicBezTo>
                      <a:cubicBezTo>
                        <a:pt x="4" y="172"/>
                        <a:pt x="8" y="176"/>
                        <a:pt x="15" y="182"/>
                      </a:cubicBezTo>
                      <a:cubicBezTo>
                        <a:pt x="22" y="188"/>
                        <a:pt x="33" y="195"/>
                        <a:pt x="46" y="203"/>
                      </a:cubicBezTo>
                      <a:cubicBezTo>
                        <a:pt x="59" y="210"/>
                        <a:pt x="69" y="215"/>
                        <a:pt x="77" y="218"/>
                      </a:cubicBezTo>
                      <a:cubicBezTo>
                        <a:pt x="84" y="220"/>
                        <a:pt x="88" y="221"/>
                        <a:pt x="88" y="221"/>
                      </a:cubicBezTo>
                      <a:cubicBezTo>
                        <a:pt x="89" y="221"/>
                        <a:pt x="90" y="221"/>
                        <a:pt x="90" y="220"/>
                      </a:cubicBezTo>
                      <a:cubicBezTo>
                        <a:pt x="91" y="220"/>
                        <a:pt x="91" y="219"/>
                        <a:pt x="91" y="218"/>
                      </a:cubicBezTo>
                      <a:cubicBezTo>
                        <a:pt x="91" y="179"/>
                        <a:pt x="91" y="179"/>
                        <a:pt x="91" y="179"/>
                      </a:cubicBezTo>
                      <a:cubicBezTo>
                        <a:pt x="91" y="141"/>
                        <a:pt x="91" y="141"/>
                        <a:pt x="91" y="141"/>
                      </a:cubicBezTo>
                      <a:cubicBezTo>
                        <a:pt x="91" y="140"/>
                        <a:pt x="91" y="139"/>
                        <a:pt x="91" y="137"/>
                      </a:cubicBezTo>
                      <a:cubicBezTo>
                        <a:pt x="91" y="136"/>
                        <a:pt x="91" y="135"/>
                        <a:pt x="91" y="134"/>
                      </a:cubicBezTo>
                      <a:cubicBezTo>
                        <a:pt x="91" y="95"/>
                        <a:pt x="91" y="95"/>
                        <a:pt x="91" y="95"/>
                      </a:cubicBezTo>
                      <a:cubicBezTo>
                        <a:pt x="91" y="55"/>
                        <a:pt x="91" y="55"/>
                        <a:pt x="91" y="55"/>
                      </a:cubicBezTo>
                      <a:cubicBezTo>
                        <a:pt x="91" y="54"/>
                        <a:pt x="91" y="53"/>
                        <a:pt x="90" y="52"/>
                      </a:cubicBezTo>
                      <a:cubicBezTo>
                        <a:pt x="90" y="51"/>
                        <a:pt x="89" y="50"/>
                        <a:pt x="88" y="49"/>
                      </a:cubicBezTo>
                      <a:cubicBezTo>
                        <a:pt x="88" y="49"/>
                        <a:pt x="82" y="45"/>
                        <a:pt x="73" y="39"/>
                      </a:cubicBezTo>
                      <a:cubicBezTo>
                        <a:pt x="65" y="33"/>
                        <a:pt x="54" y="26"/>
                        <a:pt x="46" y="21"/>
                      </a:cubicBezTo>
                      <a:cubicBezTo>
                        <a:pt x="37" y="16"/>
                        <a:pt x="27" y="11"/>
                        <a:pt x="18" y="7"/>
                      </a:cubicBezTo>
                      <a:cubicBezTo>
                        <a:pt x="10" y="3"/>
                        <a:pt x="4" y="1"/>
                        <a:pt x="4" y="1"/>
                      </a:cubicBezTo>
                      <a:close/>
                    </a:path>
                  </a:pathLst>
                </a:custGeom>
                <a:solidFill>
                  <a:srgbClr val="CCCCCC"/>
                </a:solidFill>
                <a:ln w="9525">
                  <a:noFill/>
                  <a:round/>
                  <a:headEnd/>
                  <a:tailEnd/>
                </a:ln>
              </p:spPr>
              <p:txBody>
                <a:bodyPr/>
                <a:lstStyle/>
                <a:p>
                  <a:endParaRPr lang="en-US"/>
                </a:p>
              </p:txBody>
            </p:sp>
            <p:sp>
              <p:nvSpPr>
                <p:cNvPr id="961" name="Freeform 97"/>
                <p:cNvSpPr>
                  <a:spLocks/>
                </p:cNvSpPr>
                <p:nvPr/>
              </p:nvSpPr>
              <p:spPr bwMode="auto">
                <a:xfrm>
                  <a:off x="2025" y="1895"/>
                  <a:ext cx="191" cy="381"/>
                </a:xfrm>
                <a:custGeom>
                  <a:avLst/>
                  <a:gdLst>
                    <a:gd name="T0" fmla="*/ 40 w 81"/>
                    <a:gd name="T1" fmla="*/ 5 h 161"/>
                    <a:gd name="T2" fmla="*/ 0 w 81"/>
                    <a:gd name="T3" fmla="*/ 33 h 161"/>
                    <a:gd name="T4" fmla="*/ 0 w 81"/>
                    <a:gd name="T5" fmla="*/ 606 h 161"/>
                    <a:gd name="T6" fmla="*/ 33 w 81"/>
                    <a:gd name="T7" fmla="*/ 672 h 161"/>
                    <a:gd name="T8" fmla="*/ 229 w 81"/>
                    <a:gd name="T9" fmla="*/ 807 h 161"/>
                    <a:gd name="T10" fmla="*/ 417 w 81"/>
                    <a:gd name="T11" fmla="*/ 897 h 161"/>
                    <a:gd name="T12" fmla="*/ 450 w 81"/>
                    <a:gd name="T13" fmla="*/ 868 h 161"/>
                    <a:gd name="T14" fmla="*/ 450 w 81"/>
                    <a:gd name="T15" fmla="*/ 296 h 161"/>
                    <a:gd name="T16" fmla="*/ 417 w 81"/>
                    <a:gd name="T17" fmla="*/ 230 h 161"/>
                    <a:gd name="T18" fmla="*/ 229 w 81"/>
                    <a:gd name="T19" fmla="*/ 95 h 161"/>
                    <a:gd name="T20" fmla="*/ 40 w 81"/>
                    <a:gd name="T21" fmla="*/ 5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61"/>
                    <a:gd name="T35" fmla="*/ 81 w 8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61">
                      <a:moveTo>
                        <a:pt x="7" y="1"/>
                      </a:moveTo>
                      <a:cubicBezTo>
                        <a:pt x="3" y="0"/>
                        <a:pt x="0" y="2"/>
                        <a:pt x="0" y="6"/>
                      </a:cubicBezTo>
                      <a:cubicBezTo>
                        <a:pt x="0" y="108"/>
                        <a:pt x="0" y="108"/>
                        <a:pt x="0" y="108"/>
                      </a:cubicBezTo>
                      <a:cubicBezTo>
                        <a:pt x="0" y="111"/>
                        <a:pt x="3" y="117"/>
                        <a:pt x="6" y="120"/>
                      </a:cubicBezTo>
                      <a:cubicBezTo>
                        <a:pt x="6" y="120"/>
                        <a:pt x="16" y="130"/>
                        <a:pt x="41" y="144"/>
                      </a:cubicBezTo>
                      <a:cubicBezTo>
                        <a:pt x="66" y="158"/>
                        <a:pt x="75" y="160"/>
                        <a:pt x="75" y="160"/>
                      </a:cubicBezTo>
                      <a:cubicBezTo>
                        <a:pt x="79" y="161"/>
                        <a:pt x="81" y="158"/>
                        <a:pt x="81" y="155"/>
                      </a:cubicBezTo>
                      <a:cubicBezTo>
                        <a:pt x="81" y="53"/>
                        <a:pt x="81" y="53"/>
                        <a:pt x="81" y="53"/>
                      </a:cubicBezTo>
                      <a:cubicBezTo>
                        <a:pt x="81" y="49"/>
                        <a:pt x="78" y="44"/>
                        <a:pt x="75" y="41"/>
                      </a:cubicBezTo>
                      <a:cubicBezTo>
                        <a:pt x="75" y="41"/>
                        <a:pt x="65" y="31"/>
                        <a:pt x="41" y="17"/>
                      </a:cubicBezTo>
                      <a:cubicBezTo>
                        <a:pt x="17" y="4"/>
                        <a:pt x="7" y="1"/>
                        <a:pt x="7" y="1"/>
                      </a:cubicBezTo>
                      <a:close/>
                    </a:path>
                  </a:pathLst>
                </a:custGeom>
                <a:solidFill>
                  <a:srgbClr val="E8E7E6"/>
                </a:solidFill>
                <a:ln w="9525">
                  <a:noFill/>
                  <a:round/>
                  <a:headEnd/>
                  <a:tailEnd/>
                </a:ln>
              </p:spPr>
              <p:txBody>
                <a:bodyPr/>
                <a:lstStyle/>
                <a:p>
                  <a:endParaRPr lang="en-US"/>
                </a:p>
              </p:txBody>
            </p:sp>
            <p:sp>
              <p:nvSpPr>
                <p:cNvPr id="962" name="Freeform 98"/>
                <p:cNvSpPr>
                  <a:spLocks/>
                </p:cNvSpPr>
                <p:nvPr/>
              </p:nvSpPr>
              <p:spPr bwMode="auto">
                <a:xfrm>
                  <a:off x="2096" y="2172"/>
                  <a:ext cx="45" cy="44"/>
                </a:xfrm>
                <a:custGeom>
                  <a:avLst/>
                  <a:gdLst>
                    <a:gd name="T0" fmla="*/ 107 w 19"/>
                    <a:gd name="T1" fmla="*/ 81 h 19"/>
                    <a:gd name="T2" fmla="*/ 57 w 19"/>
                    <a:gd name="T3" fmla="*/ 16 h 19"/>
                    <a:gd name="T4" fmla="*/ 0 w 19"/>
                    <a:gd name="T5" fmla="*/ 21 h 19"/>
                    <a:gd name="T6" fmla="*/ 57 w 19"/>
                    <a:gd name="T7" fmla="*/ 86 h 19"/>
                    <a:gd name="T8" fmla="*/ 107 w 19"/>
                    <a:gd name="T9" fmla="*/ 81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5"/>
                      </a:moveTo>
                      <a:cubicBezTo>
                        <a:pt x="19" y="11"/>
                        <a:pt x="15" y="6"/>
                        <a:pt x="10" y="3"/>
                      </a:cubicBezTo>
                      <a:cubicBezTo>
                        <a:pt x="4" y="0"/>
                        <a:pt x="0" y="0"/>
                        <a:pt x="0" y="4"/>
                      </a:cubicBezTo>
                      <a:cubicBezTo>
                        <a:pt x="0" y="8"/>
                        <a:pt x="4" y="13"/>
                        <a:pt x="10" y="16"/>
                      </a:cubicBezTo>
                      <a:cubicBezTo>
                        <a:pt x="15" y="19"/>
                        <a:pt x="19" y="19"/>
                        <a:pt x="19" y="15"/>
                      </a:cubicBezTo>
                      <a:close/>
                    </a:path>
                  </a:pathLst>
                </a:custGeom>
                <a:solidFill>
                  <a:srgbClr val="000000"/>
                </a:solidFill>
                <a:ln w="9525">
                  <a:noFill/>
                  <a:round/>
                  <a:headEnd/>
                  <a:tailEnd/>
                </a:ln>
              </p:spPr>
              <p:txBody>
                <a:bodyPr/>
                <a:lstStyle/>
                <a:p>
                  <a:endParaRPr lang="en-US"/>
                </a:p>
              </p:txBody>
            </p:sp>
            <p:sp>
              <p:nvSpPr>
                <p:cNvPr id="963" name="Line 99"/>
                <p:cNvSpPr>
                  <a:spLocks noChangeShapeType="1"/>
                </p:cNvSpPr>
                <p:nvPr/>
              </p:nvSpPr>
              <p:spPr bwMode="auto">
                <a:xfrm>
                  <a:off x="2063" y="2238"/>
                  <a:ext cx="111" cy="64"/>
                </a:xfrm>
                <a:prstGeom prst="line">
                  <a:avLst/>
                </a:prstGeom>
                <a:noFill/>
                <a:ln w="11113" cap="rnd">
                  <a:solidFill>
                    <a:srgbClr val="000000"/>
                  </a:solidFill>
                  <a:miter lim="800000"/>
                  <a:headEnd/>
                  <a:tailEnd/>
                </a:ln>
              </p:spPr>
              <p:txBody>
                <a:bodyPr/>
                <a:lstStyle/>
                <a:p>
                  <a:endParaRPr lang="en-US"/>
                </a:p>
              </p:txBody>
            </p:sp>
            <p:sp>
              <p:nvSpPr>
                <p:cNvPr id="964" name="Line 100"/>
                <p:cNvSpPr>
                  <a:spLocks noChangeShapeType="1"/>
                </p:cNvSpPr>
                <p:nvPr/>
              </p:nvSpPr>
              <p:spPr bwMode="auto">
                <a:xfrm>
                  <a:off x="2063" y="2264"/>
                  <a:ext cx="111" cy="64"/>
                </a:xfrm>
                <a:prstGeom prst="line">
                  <a:avLst/>
                </a:prstGeom>
                <a:noFill/>
                <a:ln w="11113" cap="rnd">
                  <a:solidFill>
                    <a:srgbClr val="000000"/>
                  </a:solidFill>
                  <a:miter lim="800000"/>
                  <a:headEnd/>
                  <a:tailEnd/>
                </a:ln>
              </p:spPr>
              <p:txBody>
                <a:bodyPr/>
                <a:lstStyle/>
                <a:p>
                  <a:endParaRPr lang="en-US"/>
                </a:p>
              </p:txBody>
            </p:sp>
            <p:sp>
              <p:nvSpPr>
                <p:cNvPr id="965" name="Freeform 101"/>
                <p:cNvSpPr>
                  <a:spLocks/>
                </p:cNvSpPr>
                <p:nvPr/>
              </p:nvSpPr>
              <p:spPr bwMode="auto">
                <a:xfrm>
                  <a:off x="2094" y="1949"/>
                  <a:ext cx="59" cy="41"/>
                </a:xfrm>
                <a:custGeom>
                  <a:avLst/>
                  <a:gdLst>
                    <a:gd name="T0" fmla="*/ 139 w 25"/>
                    <a:gd name="T1" fmla="*/ 94 h 17"/>
                    <a:gd name="T2" fmla="*/ 66 w 25"/>
                    <a:gd name="T3" fmla="*/ 29 h 17"/>
                    <a:gd name="T4" fmla="*/ 0 w 25"/>
                    <a:gd name="T5" fmla="*/ 12 h 17"/>
                    <a:gd name="T6" fmla="*/ 0 w 25"/>
                    <a:gd name="T7" fmla="*/ 17 h 17"/>
                    <a:gd name="T8" fmla="*/ 66 w 25"/>
                    <a:gd name="T9" fmla="*/ 75 h 17"/>
                    <a:gd name="T10" fmla="*/ 127 w 25"/>
                    <a:gd name="T11" fmla="*/ 99 h 17"/>
                    <a:gd name="T12" fmla="*/ 139 w 25"/>
                    <a:gd name="T13" fmla="*/ 94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5" y="16"/>
                      </a:moveTo>
                      <a:cubicBezTo>
                        <a:pt x="25" y="14"/>
                        <a:pt x="19" y="9"/>
                        <a:pt x="12" y="5"/>
                      </a:cubicBezTo>
                      <a:cubicBezTo>
                        <a:pt x="6" y="1"/>
                        <a:pt x="0" y="0"/>
                        <a:pt x="0" y="2"/>
                      </a:cubicBezTo>
                      <a:cubicBezTo>
                        <a:pt x="0" y="2"/>
                        <a:pt x="0" y="2"/>
                        <a:pt x="0" y="3"/>
                      </a:cubicBezTo>
                      <a:cubicBezTo>
                        <a:pt x="1" y="5"/>
                        <a:pt x="6" y="10"/>
                        <a:pt x="12" y="13"/>
                      </a:cubicBezTo>
                      <a:cubicBezTo>
                        <a:pt x="17" y="16"/>
                        <a:pt x="21" y="17"/>
                        <a:pt x="23" y="17"/>
                      </a:cubicBezTo>
                      <a:cubicBezTo>
                        <a:pt x="24" y="17"/>
                        <a:pt x="25" y="17"/>
                        <a:pt x="25" y="16"/>
                      </a:cubicBezTo>
                      <a:close/>
                    </a:path>
                  </a:pathLst>
                </a:custGeom>
                <a:solidFill>
                  <a:srgbClr val="666666"/>
                </a:solidFill>
                <a:ln w="9525">
                  <a:noFill/>
                  <a:round/>
                  <a:headEnd/>
                  <a:tailEnd/>
                </a:ln>
              </p:spPr>
              <p:txBody>
                <a:bodyPr/>
                <a:lstStyle/>
                <a:p>
                  <a:endParaRPr lang="en-US"/>
                </a:p>
              </p:txBody>
            </p:sp>
            <p:sp>
              <p:nvSpPr>
                <p:cNvPr id="966" name="Freeform 102"/>
                <p:cNvSpPr>
                  <a:spLocks/>
                </p:cNvSpPr>
                <p:nvPr/>
              </p:nvSpPr>
              <p:spPr bwMode="auto">
                <a:xfrm>
                  <a:off x="2226" y="1971"/>
                  <a:ext cx="35" cy="416"/>
                </a:xfrm>
                <a:custGeom>
                  <a:avLst/>
                  <a:gdLst>
                    <a:gd name="T0" fmla="*/ 77 w 15"/>
                    <a:gd name="T1" fmla="*/ 0 h 176"/>
                    <a:gd name="T2" fmla="*/ 0 w 15"/>
                    <a:gd name="T3" fmla="*/ 45 h 176"/>
                    <a:gd name="T4" fmla="*/ 5 w 15"/>
                    <a:gd name="T5" fmla="*/ 61 h 176"/>
                    <a:gd name="T6" fmla="*/ 5 w 15"/>
                    <a:gd name="T7" fmla="*/ 286 h 176"/>
                    <a:gd name="T8" fmla="*/ 5 w 15"/>
                    <a:gd name="T9" fmla="*/ 503 h 176"/>
                    <a:gd name="T10" fmla="*/ 5 w 15"/>
                    <a:gd name="T11" fmla="*/ 520 h 176"/>
                    <a:gd name="T12" fmla="*/ 5 w 15"/>
                    <a:gd name="T13" fmla="*/ 541 h 176"/>
                    <a:gd name="T14" fmla="*/ 5 w 15"/>
                    <a:gd name="T15" fmla="*/ 754 h 176"/>
                    <a:gd name="T16" fmla="*/ 5 w 15"/>
                    <a:gd name="T17" fmla="*/ 927 h 176"/>
                    <a:gd name="T18" fmla="*/ 5 w 15"/>
                    <a:gd name="T19" fmla="*/ 971 h 176"/>
                    <a:gd name="T20" fmla="*/ 0 w 15"/>
                    <a:gd name="T21" fmla="*/ 983 h 176"/>
                    <a:gd name="T22" fmla="*/ 77 w 15"/>
                    <a:gd name="T23" fmla="*/ 943 h 176"/>
                    <a:gd name="T24" fmla="*/ 82 w 15"/>
                    <a:gd name="T25" fmla="*/ 927 h 176"/>
                    <a:gd name="T26" fmla="*/ 82 w 15"/>
                    <a:gd name="T27" fmla="*/ 716 h 176"/>
                    <a:gd name="T28" fmla="*/ 82 w 15"/>
                    <a:gd name="T29" fmla="*/ 496 h 176"/>
                    <a:gd name="T30" fmla="*/ 82 w 15"/>
                    <a:gd name="T31" fmla="*/ 475 h 176"/>
                    <a:gd name="T32" fmla="*/ 82 w 15"/>
                    <a:gd name="T33" fmla="*/ 459 h 176"/>
                    <a:gd name="T34" fmla="*/ 82 w 15"/>
                    <a:gd name="T35" fmla="*/ 241 h 176"/>
                    <a:gd name="T36" fmla="*/ 82 w 15"/>
                    <a:gd name="T37" fmla="*/ 21 h 176"/>
                    <a:gd name="T38" fmla="*/ 77 w 15"/>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76"/>
                    <a:gd name="T62" fmla="*/ 15 w 15"/>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76">
                      <a:moveTo>
                        <a:pt x="14" y="0"/>
                      </a:moveTo>
                      <a:cubicBezTo>
                        <a:pt x="0" y="8"/>
                        <a:pt x="0" y="8"/>
                        <a:pt x="0" y="8"/>
                      </a:cubicBezTo>
                      <a:cubicBezTo>
                        <a:pt x="1" y="9"/>
                        <a:pt x="1" y="10"/>
                        <a:pt x="1" y="11"/>
                      </a:cubicBezTo>
                      <a:cubicBezTo>
                        <a:pt x="1" y="51"/>
                        <a:pt x="1" y="51"/>
                        <a:pt x="1" y="51"/>
                      </a:cubicBezTo>
                      <a:cubicBezTo>
                        <a:pt x="1" y="90"/>
                        <a:pt x="1" y="90"/>
                        <a:pt x="1" y="90"/>
                      </a:cubicBezTo>
                      <a:cubicBezTo>
                        <a:pt x="1" y="91"/>
                        <a:pt x="1" y="92"/>
                        <a:pt x="1" y="93"/>
                      </a:cubicBezTo>
                      <a:cubicBezTo>
                        <a:pt x="1" y="95"/>
                        <a:pt x="1" y="96"/>
                        <a:pt x="1" y="97"/>
                      </a:cubicBezTo>
                      <a:cubicBezTo>
                        <a:pt x="1" y="135"/>
                        <a:pt x="1" y="135"/>
                        <a:pt x="1" y="135"/>
                      </a:cubicBezTo>
                      <a:cubicBezTo>
                        <a:pt x="1" y="166"/>
                        <a:pt x="1" y="166"/>
                        <a:pt x="1" y="166"/>
                      </a:cubicBezTo>
                      <a:cubicBezTo>
                        <a:pt x="1" y="174"/>
                        <a:pt x="1" y="174"/>
                        <a:pt x="1" y="174"/>
                      </a:cubicBezTo>
                      <a:cubicBezTo>
                        <a:pt x="1" y="175"/>
                        <a:pt x="1" y="176"/>
                        <a:pt x="0" y="176"/>
                      </a:cubicBezTo>
                      <a:cubicBezTo>
                        <a:pt x="14" y="169"/>
                        <a:pt x="14" y="169"/>
                        <a:pt x="14" y="169"/>
                      </a:cubicBezTo>
                      <a:cubicBezTo>
                        <a:pt x="15" y="168"/>
                        <a:pt x="15" y="167"/>
                        <a:pt x="15" y="166"/>
                      </a:cubicBezTo>
                      <a:cubicBezTo>
                        <a:pt x="15" y="128"/>
                        <a:pt x="15" y="128"/>
                        <a:pt x="15" y="128"/>
                      </a:cubicBezTo>
                      <a:cubicBezTo>
                        <a:pt x="15" y="89"/>
                        <a:pt x="15" y="89"/>
                        <a:pt x="15" y="89"/>
                      </a:cubicBezTo>
                      <a:cubicBezTo>
                        <a:pt x="15" y="88"/>
                        <a:pt x="15" y="87"/>
                        <a:pt x="15" y="85"/>
                      </a:cubicBezTo>
                      <a:cubicBezTo>
                        <a:pt x="15" y="84"/>
                        <a:pt x="15" y="83"/>
                        <a:pt x="15" y="82"/>
                      </a:cubicBezTo>
                      <a:cubicBezTo>
                        <a:pt x="15" y="43"/>
                        <a:pt x="15" y="43"/>
                        <a:pt x="15" y="43"/>
                      </a:cubicBezTo>
                      <a:cubicBezTo>
                        <a:pt x="15" y="4"/>
                        <a:pt x="15" y="4"/>
                        <a:pt x="15" y="4"/>
                      </a:cubicBezTo>
                      <a:cubicBezTo>
                        <a:pt x="15" y="3"/>
                        <a:pt x="14" y="1"/>
                        <a:pt x="14" y="0"/>
                      </a:cubicBezTo>
                      <a:close/>
                    </a:path>
                  </a:pathLst>
                </a:custGeom>
                <a:solidFill>
                  <a:srgbClr val="666666"/>
                </a:solidFill>
                <a:ln w="9525">
                  <a:noFill/>
                  <a:round/>
                  <a:headEnd/>
                  <a:tailEnd/>
                </a:ln>
              </p:spPr>
              <p:txBody>
                <a:bodyPr/>
                <a:lstStyle/>
                <a:p>
                  <a:endParaRPr lang="en-US"/>
                </a:p>
              </p:txBody>
            </p:sp>
            <p:sp>
              <p:nvSpPr>
                <p:cNvPr id="967" name="Freeform 103"/>
                <p:cNvSpPr>
                  <a:spLocks/>
                </p:cNvSpPr>
                <p:nvPr/>
              </p:nvSpPr>
              <p:spPr bwMode="auto">
                <a:xfrm>
                  <a:off x="2032" y="1956"/>
                  <a:ext cx="173" cy="258"/>
                </a:xfrm>
                <a:custGeom>
                  <a:avLst/>
                  <a:gdLst>
                    <a:gd name="T0" fmla="*/ 0 w 173"/>
                    <a:gd name="T1" fmla="*/ 0 h 258"/>
                    <a:gd name="T2" fmla="*/ 0 w 173"/>
                    <a:gd name="T3" fmla="*/ 156 h 258"/>
                    <a:gd name="T4" fmla="*/ 173 w 173"/>
                    <a:gd name="T5" fmla="*/ 258 h 258"/>
                    <a:gd name="T6" fmla="*/ 173 w 173"/>
                    <a:gd name="T7" fmla="*/ 100 h 258"/>
                    <a:gd name="T8" fmla="*/ 0 w 173"/>
                    <a:gd name="T9" fmla="*/ 0 h 258"/>
                    <a:gd name="T10" fmla="*/ 0 60000 65536"/>
                    <a:gd name="T11" fmla="*/ 0 60000 65536"/>
                    <a:gd name="T12" fmla="*/ 0 60000 65536"/>
                    <a:gd name="T13" fmla="*/ 0 60000 65536"/>
                    <a:gd name="T14" fmla="*/ 0 60000 65536"/>
                    <a:gd name="T15" fmla="*/ 0 w 173"/>
                    <a:gd name="T16" fmla="*/ 0 h 258"/>
                    <a:gd name="T17" fmla="*/ 173 w 173"/>
                    <a:gd name="T18" fmla="*/ 258 h 258"/>
                  </a:gdLst>
                  <a:ahLst/>
                  <a:cxnLst>
                    <a:cxn ang="T10">
                      <a:pos x="T0" y="T1"/>
                    </a:cxn>
                    <a:cxn ang="T11">
                      <a:pos x="T2" y="T3"/>
                    </a:cxn>
                    <a:cxn ang="T12">
                      <a:pos x="T4" y="T5"/>
                    </a:cxn>
                    <a:cxn ang="T13">
                      <a:pos x="T6" y="T7"/>
                    </a:cxn>
                    <a:cxn ang="T14">
                      <a:pos x="T8" y="T9"/>
                    </a:cxn>
                  </a:cxnLst>
                  <a:rect l="T15" t="T16" r="T17" b="T18"/>
                  <a:pathLst>
                    <a:path w="173" h="258">
                      <a:moveTo>
                        <a:pt x="0" y="0"/>
                      </a:moveTo>
                      <a:lnTo>
                        <a:pt x="0" y="156"/>
                      </a:lnTo>
                      <a:lnTo>
                        <a:pt x="173" y="258"/>
                      </a:lnTo>
                      <a:lnTo>
                        <a:pt x="173" y="100"/>
                      </a:lnTo>
                      <a:lnTo>
                        <a:pt x="0" y="0"/>
                      </a:lnTo>
                      <a:close/>
                    </a:path>
                  </a:pathLst>
                </a:custGeom>
                <a:solidFill>
                  <a:srgbClr val="678BA8"/>
                </a:solidFill>
                <a:ln w="9525">
                  <a:noFill/>
                  <a:round/>
                  <a:headEnd/>
                  <a:tailEnd/>
                </a:ln>
              </p:spPr>
              <p:txBody>
                <a:bodyPr/>
                <a:lstStyle/>
                <a:p>
                  <a:endParaRPr lang="en-US"/>
                </a:p>
              </p:txBody>
            </p:sp>
            <p:sp>
              <p:nvSpPr>
                <p:cNvPr id="968" name="Freeform 104"/>
                <p:cNvSpPr>
                  <a:spLocks/>
                </p:cNvSpPr>
                <p:nvPr/>
              </p:nvSpPr>
              <p:spPr bwMode="auto">
                <a:xfrm>
                  <a:off x="2016" y="1850"/>
                  <a:ext cx="243" cy="140"/>
                </a:xfrm>
                <a:custGeom>
                  <a:avLst/>
                  <a:gdLst>
                    <a:gd name="T0" fmla="*/ 557 w 103"/>
                    <a:gd name="T1" fmla="*/ 271 h 59"/>
                    <a:gd name="T2" fmla="*/ 479 w 103"/>
                    <a:gd name="T3" fmla="*/ 214 h 59"/>
                    <a:gd name="T4" fmla="*/ 323 w 103"/>
                    <a:gd name="T5" fmla="*/ 112 h 59"/>
                    <a:gd name="T6" fmla="*/ 172 w 103"/>
                    <a:gd name="T7" fmla="*/ 33 h 59"/>
                    <a:gd name="T8" fmla="*/ 90 w 103"/>
                    <a:gd name="T9" fmla="*/ 0 h 59"/>
                    <a:gd name="T10" fmla="*/ 78 w 103"/>
                    <a:gd name="T11" fmla="*/ 0 h 59"/>
                    <a:gd name="T12" fmla="*/ 0 w 103"/>
                    <a:gd name="T13" fmla="*/ 45 h 59"/>
                    <a:gd name="T14" fmla="*/ 17 w 103"/>
                    <a:gd name="T15" fmla="*/ 45 h 59"/>
                    <a:gd name="T16" fmla="*/ 73 w 103"/>
                    <a:gd name="T17" fmla="*/ 66 h 59"/>
                    <a:gd name="T18" fmla="*/ 94 w 103"/>
                    <a:gd name="T19" fmla="*/ 78 h 59"/>
                    <a:gd name="T20" fmla="*/ 250 w 103"/>
                    <a:gd name="T21" fmla="*/ 157 h 59"/>
                    <a:gd name="T22" fmla="*/ 401 w 103"/>
                    <a:gd name="T23" fmla="*/ 259 h 59"/>
                    <a:gd name="T24" fmla="*/ 484 w 103"/>
                    <a:gd name="T25" fmla="*/ 316 h 59"/>
                    <a:gd name="T26" fmla="*/ 495 w 103"/>
                    <a:gd name="T27" fmla="*/ 332 h 59"/>
                    <a:gd name="T28" fmla="*/ 573 w 103"/>
                    <a:gd name="T29" fmla="*/ 287 h 59"/>
                    <a:gd name="T30" fmla="*/ 557 w 103"/>
                    <a:gd name="T31" fmla="*/ 27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9"/>
                    <a:gd name="T50" fmla="*/ 103 w 10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9">
                      <a:moveTo>
                        <a:pt x="100" y="48"/>
                      </a:moveTo>
                      <a:cubicBezTo>
                        <a:pt x="100" y="48"/>
                        <a:pt x="94" y="44"/>
                        <a:pt x="86" y="38"/>
                      </a:cubicBezTo>
                      <a:cubicBezTo>
                        <a:pt x="77" y="32"/>
                        <a:pt x="67" y="25"/>
                        <a:pt x="58" y="20"/>
                      </a:cubicBezTo>
                      <a:cubicBezTo>
                        <a:pt x="50" y="15"/>
                        <a:pt x="39" y="10"/>
                        <a:pt x="31" y="6"/>
                      </a:cubicBezTo>
                      <a:cubicBezTo>
                        <a:pt x="23" y="2"/>
                        <a:pt x="16" y="0"/>
                        <a:pt x="16" y="0"/>
                      </a:cubicBezTo>
                      <a:cubicBezTo>
                        <a:pt x="15" y="0"/>
                        <a:pt x="14" y="0"/>
                        <a:pt x="14" y="0"/>
                      </a:cubicBezTo>
                      <a:cubicBezTo>
                        <a:pt x="0" y="8"/>
                        <a:pt x="0" y="8"/>
                        <a:pt x="0" y="8"/>
                      </a:cubicBezTo>
                      <a:cubicBezTo>
                        <a:pt x="1" y="7"/>
                        <a:pt x="2" y="7"/>
                        <a:pt x="3" y="8"/>
                      </a:cubicBezTo>
                      <a:cubicBezTo>
                        <a:pt x="3" y="8"/>
                        <a:pt x="7" y="9"/>
                        <a:pt x="13" y="12"/>
                      </a:cubicBezTo>
                      <a:cubicBezTo>
                        <a:pt x="14" y="13"/>
                        <a:pt x="16" y="13"/>
                        <a:pt x="17" y="14"/>
                      </a:cubicBezTo>
                      <a:cubicBezTo>
                        <a:pt x="26" y="18"/>
                        <a:pt x="36" y="23"/>
                        <a:pt x="45" y="28"/>
                      </a:cubicBezTo>
                      <a:cubicBezTo>
                        <a:pt x="53" y="33"/>
                        <a:pt x="64" y="40"/>
                        <a:pt x="72" y="46"/>
                      </a:cubicBezTo>
                      <a:cubicBezTo>
                        <a:pt x="81" y="52"/>
                        <a:pt x="87" y="56"/>
                        <a:pt x="87" y="56"/>
                      </a:cubicBezTo>
                      <a:cubicBezTo>
                        <a:pt x="88" y="57"/>
                        <a:pt x="89" y="58"/>
                        <a:pt x="89" y="59"/>
                      </a:cubicBezTo>
                      <a:cubicBezTo>
                        <a:pt x="103" y="51"/>
                        <a:pt x="103" y="51"/>
                        <a:pt x="103" y="51"/>
                      </a:cubicBezTo>
                      <a:cubicBezTo>
                        <a:pt x="102" y="50"/>
                        <a:pt x="101" y="49"/>
                        <a:pt x="100" y="48"/>
                      </a:cubicBezTo>
                      <a:close/>
                    </a:path>
                  </a:pathLst>
                </a:custGeom>
                <a:solidFill>
                  <a:srgbClr val="E3E3E3"/>
                </a:solidFill>
                <a:ln w="9525">
                  <a:noFill/>
                  <a:round/>
                  <a:headEnd/>
                  <a:tailEnd/>
                </a:ln>
              </p:spPr>
              <p:txBody>
                <a:bodyPr/>
                <a:lstStyle/>
                <a:p>
                  <a:endParaRPr lang="en-US"/>
                </a:p>
              </p:txBody>
            </p:sp>
            <p:sp>
              <p:nvSpPr>
                <p:cNvPr id="969" name="Freeform 105"/>
                <p:cNvSpPr>
                  <a:spLocks/>
                </p:cNvSpPr>
                <p:nvPr/>
              </p:nvSpPr>
              <p:spPr bwMode="auto">
                <a:xfrm>
                  <a:off x="2044" y="1765"/>
                  <a:ext cx="43" cy="121"/>
                </a:xfrm>
                <a:custGeom>
                  <a:avLst/>
                  <a:gdLst>
                    <a:gd name="T0" fmla="*/ 98 w 18"/>
                    <a:gd name="T1" fmla="*/ 266 h 51"/>
                    <a:gd name="T2" fmla="*/ 86 w 18"/>
                    <a:gd name="T3" fmla="*/ 40 h 51"/>
                    <a:gd name="T4" fmla="*/ 57 w 18"/>
                    <a:gd name="T5" fmla="*/ 5 h 51"/>
                    <a:gd name="T6" fmla="*/ 12 w 18"/>
                    <a:gd name="T7" fmla="*/ 12 h 51"/>
                    <a:gd name="T8" fmla="*/ 0 w 18"/>
                    <a:gd name="T9" fmla="*/ 230 h 51"/>
                    <a:gd name="T10" fmla="*/ 5 w 18"/>
                    <a:gd name="T11" fmla="*/ 230 h 51"/>
                    <a:gd name="T12" fmla="*/ 41 w 18"/>
                    <a:gd name="T13" fmla="*/ 275 h 51"/>
                    <a:gd name="T14" fmla="*/ 98 w 18"/>
                    <a:gd name="T15" fmla="*/ 266 h 5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51"/>
                    <a:gd name="T26" fmla="*/ 18 w 1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51">
                      <a:moveTo>
                        <a:pt x="17" y="47"/>
                      </a:moveTo>
                      <a:cubicBezTo>
                        <a:pt x="18" y="45"/>
                        <a:pt x="15" y="7"/>
                        <a:pt x="15" y="7"/>
                      </a:cubicBezTo>
                      <a:cubicBezTo>
                        <a:pt x="15" y="5"/>
                        <a:pt x="13" y="3"/>
                        <a:pt x="10" y="1"/>
                      </a:cubicBezTo>
                      <a:cubicBezTo>
                        <a:pt x="7" y="0"/>
                        <a:pt x="3" y="0"/>
                        <a:pt x="2" y="2"/>
                      </a:cubicBezTo>
                      <a:cubicBezTo>
                        <a:pt x="2" y="2"/>
                        <a:pt x="0" y="41"/>
                        <a:pt x="0" y="41"/>
                      </a:cubicBezTo>
                      <a:cubicBezTo>
                        <a:pt x="1" y="41"/>
                        <a:pt x="1" y="41"/>
                        <a:pt x="1" y="41"/>
                      </a:cubicBezTo>
                      <a:cubicBezTo>
                        <a:pt x="0" y="44"/>
                        <a:pt x="3" y="47"/>
                        <a:pt x="7" y="49"/>
                      </a:cubicBezTo>
                      <a:cubicBezTo>
                        <a:pt x="14" y="51"/>
                        <a:pt x="16" y="49"/>
                        <a:pt x="17" y="47"/>
                      </a:cubicBezTo>
                      <a:close/>
                    </a:path>
                  </a:pathLst>
                </a:custGeom>
                <a:solidFill>
                  <a:srgbClr val="666666"/>
                </a:solidFill>
                <a:ln w="9525">
                  <a:noFill/>
                  <a:round/>
                  <a:headEnd/>
                  <a:tailEnd/>
                </a:ln>
              </p:spPr>
              <p:txBody>
                <a:bodyPr/>
                <a:lstStyle/>
                <a:p>
                  <a:endParaRPr lang="en-US"/>
                </a:p>
              </p:txBody>
            </p:sp>
            <p:sp>
              <p:nvSpPr>
                <p:cNvPr id="970" name="Freeform 106"/>
                <p:cNvSpPr>
                  <a:spLocks/>
                </p:cNvSpPr>
                <p:nvPr/>
              </p:nvSpPr>
              <p:spPr bwMode="auto">
                <a:xfrm>
                  <a:off x="2032" y="1956"/>
                  <a:ext cx="173" cy="258"/>
                </a:xfrm>
                <a:custGeom>
                  <a:avLst/>
                  <a:gdLst>
                    <a:gd name="T0" fmla="*/ 7 w 173"/>
                    <a:gd name="T1" fmla="*/ 5 h 258"/>
                    <a:gd name="T2" fmla="*/ 7 w 173"/>
                    <a:gd name="T3" fmla="*/ 152 h 258"/>
                    <a:gd name="T4" fmla="*/ 173 w 173"/>
                    <a:gd name="T5" fmla="*/ 246 h 258"/>
                    <a:gd name="T6" fmla="*/ 173 w 173"/>
                    <a:gd name="T7" fmla="*/ 258 h 258"/>
                    <a:gd name="T8" fmla="*/ 0 w 173"/>
                    <a:gd name="T9" fmla="*/ 156 h 258"/>
                    <a:gd name="T10" fmla="*/ 0 w 173"/>
                    <a:gd name="T11" fmla="*/ 0 h 258"/>
                    <a:gd name="T12" fmla="*/ 7 w 173"/>
                    <a:gd name="T13" fmla="*/ 5 h 258"/>
                    <a:gd name="T14" fmla="*/ 0 60000 65536"/>
                    <a:gd name="T15" fmla="*/ 0 60000 65536"/>
                    <a:gd name="T16" fmla="*/ 0 60000 65536"/>
                    <a:gd name="T17" fmla="*/ 0 60000 65536"/>
                    <a:gd name="T18" fmla="*/ 0 60000 65536"/>
                    <a:gd name="T19" fmla="*/ 0 60000 65536"/>
                    <a:gd name="T20" fmla="*/ 0 60000 65536"/>
                    <a:gd name="T21" fmla="*/ 0 w 173"/>
                    <a:gd name="T22" fmla="*/ 0 h 258"/>
                    <a:gd name="T23" fmla="*/ 173 w 173"/>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58">
                      <a:moveTo>
                        <a:pt x="7" y="5"/>
                      </a:moveTo>
                      <a:lnTo>
                        <a:pt x="7" y="152"/>
                      </a:lnTo>
                      <a:lnTo>
                        <a:pt x="173" y="246"/>
                      </a:lnTo>
                      <a:lnTo>
                        <a:pt x="173" y="258"/>
                      </a:lnTo>
                      <a:lnTo>
                        <a:pt x="0" y="156"/>
                      </a:lnTo>
                      <a:lnTo>
                        <a:pt x="0" y="0"/>
                      </a:lnTo>
                      <a:lnTo>
                        <a:pt x="7" y="5"/>
                      </a:lnTo>
                      <a:close/>
                    </a:path>
                  </a:pathLst>
                </a:custGeom>
                <a:solidFill>
                  <a:srgbClr val="FFFFFF"/>
                </a:solidFill>
                <a:ln w="9525">
                  <a:noFill/>
                  <a:round/>
                  <a:headEnd/>
                  <a:tailEnd/>
                </a:ln>
              </p:spPr>
              <p:txBody>
                <a:bodyPr/>
                <a:lstStyle/>
                <a:p>
                  <a:endParaRPr lang="en-US"/>
                </a:p>
              </p:txBody>
            </p:sp>
          </p:grpSp>
          <p:pic>
            <p:nvPicPr>
              <p:cNvPr id="1051" name="Picture 1050" descr="virtualadopt.png"/>
              <p:cNvPicPr>
                <a:picLocks noChangeAspect="1"/>
              </p:cNvPicPr>
              <p:nvPr/>
            </p:nvPicPr>
            <p:blipFill>
              <a:blip r:embed="rId6" cstate="print"/>
              <a:stretch>
                <a:fillRect/>
              </a:stretch>
            </p:blipFill>
            <p:spPr>
              <a:xfrm>
                <a:off x="5646052" y="3725760"/>
                <a:ext cx="1811557" cy="1452717"/>
              </a:xfrm>
              <a:prstGeom prst="rect">
                <a:avLst/>
              </a:prstGeom>
            </p:spPr>
          </p:pic>
          <p:pic>
            <p:nvPicPr>
              <p:cNvPr id="1102" name="Picture 58" descr="consumer.png"/>
              <p:cNvPicPr>
                <a:picLocks noChangeAspect="1"/>
              </p:cNvPicPr>
              <p:nvPr/>
            </p:nvPicPr>
            <p:blipFill>
              <a:blip r:embed="rId3" cstate="print">
                <a:lum bright="-2000" contrast="4000"/>
              </a:blip>
              <a:srcRect/>
              <a:stretch>
                <a:fillRect/>
              </a:stretch>
            </p:blipFill>
            <p:spPr bwMode="auto">
              <a:xfrm>
                <a:off x="3619515" y="889183"/>
                <a:ext cx="587724" cy="659594"/>
              </a:xfrm>
              <a:prstGeom prst="rect">
                <a:avLst/>
              </a:prstGeom>
              <a:noFill/>
              <a:ln w="9525">
                <a:noFill/>
                <a:miter lim="800000"/>
                <a:headEnd/>
                <a:tailEnd/>
              </a:ln>
            </p:spPr>
          </p:pic>
          <p:grpSp>
            <p:nvGrpSpPr>
              <p:cNvPr id="25" name="Group 93"/>
              <p:cNvGrpSpPr>
                <a:grpSpLocks noChangeAspect="1"/>
              </p:cNvGrpSpPr>
              <p:nvPr/>
            </p:nvGrpSpPr>
            <p:grpSpPr bwMode="auto">
              <a:xfrm flipH="1">
                <a:off x="4124319" y="1083887"/>
                <a:ext cx="224964" cy="558255"/>
                <a:chOff x="2004" y="1758"/>
                <a:chExt cx="262" cy="638"/>
              </a:xfrm>
            </p:grpSpPr>
            <p:sp>
              <p:nvSpPr>
                <p:cNvPr id="972" name="AutoShape 94"/>
                <p:cNvSpPr>
                  <a:spLocks noChangeAspect="1" noChangeArrowheads="1" noTextEdit="1"/>
                </p:cNvSpPr>
                <p:nvPr/>
              </p:nvSpPr>
              <p:spPr bwMode="auto">
                <a:xfrm>
                  <a:off x="2004" y="1758"/>
                  <a:ext cx="262" cy="638"/>
                </a:xfrm>
                <a:prstGeom prst="rect">
                  <a:avLst/>
                </a:prstGeom>
                <a:noFill/>
                <a:ln w="9525">
                  <a:noFill/>
                  <a:miter lim="800000"/>
                  <a:headEnd/>
                  <a:tailEnd/>
                </a:ln>
              </p:spPr>
              <p:txBody>
                <a:bodyPr/>
                <a:lstStyle/>
                <a:p>
                  <a:endParaRPr lang="en-US"/>
                </a:p>
              </p:txBody>
            </p:sp>
            <p:sp>
              <p:nvSpPr>
                <p:cNvPr id="973" name="Freeform 95"/>
                <p:cNvSpPr>
                  <a:spLocks/>
                </p:cNvSpPr>
                <p:nvPr/>
              </p:nvSpPr>
              <p:spPr bwMode="auto">
                <a:xfrm>
                  <a:off x="2013" y="1765"/>
                  <a:ext cx="248" cy="624"/>
                </a:xfrm>
                <a:custGeom>
                  <a:avLst/>
                  <a:gdLst>
                    <a:gd name="T0" fmla="*/ 581 w 105"/>
                    <a:gd name="T1" fmla="*/ 487 h 264"/>
                    <a:gd name="T2" fmla="*/ 564 w 105"/>
                    <a:gd name="T3" fmla="*/ 470 h 264"/>
                    <a:gd name="T4" fmla="*/ 484 w 105"/>
                    <a:gd name="T5" fmla="*/ 414 h 264"/>
                    <a:gd name="T6" fmla="*/ 328 w 105"/>
                    <a:gd name="T7" fmla="*/ 312 h 264"/>
                    <a:gd name="T8" fmla="*/ 180 w 105"/>
                    <a:gd name="T9" fmla="*/ 234 h 264"/>
                    <a:gd name="T10" fmla="*/ 168 w 105"/>
                    <a:gd name="T11" fmla="*/ 229 h 264"/>
                    <a:gd name="T12" fmla="*/ 156 w 105"/>
                    <a:gd name="T13" fmla="*/ 40 h 264"/>
                    <a:gd name="T14" fmla="*/ 128 w 105"/>
                    <a:gd name="T15" fmla="*/ 5 h 264"/>
                    <a:gd name="T16" fmla="*/ 83 w 105"/>
                    <a:gd name="T17" fmla="*/ 12 h 264"/>
                    <a:gd name="T18" fmla="*/ 78 w 105"/>
                    <a:gd name="T19" fmla="*/ 206 h 264"/>
                    <a:gd name="T20" fmla="*/ 5 w 105"/>
                    <a:gd name="T21" fmla="*/ 246 h 264"/>
                    <a:gd name="T22" fmla="*/ 0 w 105"/>
                    <a:gd name="T23" fmla="*/ 258 h 264"/>
                    <a:gd name="T24" fmla="*/ 0 w 105"/>
                    <a:gd name="T25" fmla="*/ 1168 h 264"/>
                    <a:gd name="T26" fmla="*/ 5 w 105"/>
                    <a:gd name="T27" fmla="*/ 1184 h 264"/>
                    <a:gd name="T28" fmla="*/ 21 w 105"/>
                    <a:gd name="T29" fmla="*/ 1201 h 264"/>
                    <a:gd name="T30" fmla="*/ 83 w 105"/>
                    <a:gd name="T31" fmla="*/ 1257 h 264"/>
                    <a:gd name="T32" fmla="*/ 257 w 105"/>
                    <a:gd name="T33" fmla="*/ 1373 h 264"/>
                    <a:gd name="T34" fmla="*/ 430 w 105"/>
                    <a:gd name="T35" fmla="*/ 1458 h 264"/>
                    <a:gd name="T36" fmla="*/ 491 w 105"/>
                    <a:gd name="T37" fmla="*/ 1475 h 264"/>
                    <a:gd name="T38" fmla="*/ 503 w 105"/>
                    <a:gd name="T39" fmla="*/ 1470 h 264"/>
                    <a:gd name="T40" fmla="*/ 581 w 105"/>
                    <a:gd name="T41" fmla="*/ 1430 h 264"/>
                    <a:gd name="T42" fmla="*/ 586 w 105"/>
                    <a:gd name="T43" fmla="*/ 1413 h 264"/>
                    <a:gd name="T44" fmla="*/ 586 w 105"/>
                    <a:gd name="T45" fmla="*/ 508 h 264"/>
                    <a:gd name="T46" fmla="*/ 581 w 105"/>
                    <a:gd name="T47" fmla="*/ 487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264"/>
                    <a:gd name="T74" fmla="*/ 105 w 105"/>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264">
                      <a:moveTo>
                        <a:pt x="104" y="87"/>
                      </a:moveTo>
                      <a:cubicBezTo>
                        <a:pt x="103" y="86"/>
                        <a:pt x="102" y="85"/>
                        <a:pt x="101" y="84"/>
                      </a:cubicBezTo>
                      <a:cubicBezTo>
                        <a:pt x="101" y="84"/>
                        <a:pt x="95" y="80"/>
                        <a:pt x="87" y="74"/>
                      </a:cubicBezTo>
                      <a:cubicBezTo>
                        <a:pt x="78" y="68"/>
                        <a:pt x="68" y="61"/>
                        <a:pt x="59" y="56"/>
                      </a:cubicBezTo>
                      <a:cubicBezTo>
                        <a:pt x="51" y="51"/>
                        <a:pt x="40" y="46"/>
                        <a:pt x="32" y="42"/>
                      </a:cubicBezTo>
                      <a:cubicBezTo>
                        <a:pt x="31" y="42"/>
                        <a:pt x="31" y="42"/>
                        <a:pt x="30" y="41"/>
                      </a:cubicBezTo>
                      <a:cubicBezTo>
                        <a:pt x="30" y="30"/>
                        <a:pt x="28" y="7"/>
                        <a:pt x="28" y="7"/>
                      </a:cubicBezTo>
                      <a:cubicBezTo>
                        <a:pt x="28" y="5"/>
                        <a:pt x="26" y="3"/>
                        <a:pt x="23" y="1"/>
                      </a:cubicBezTo>
                      <a:cubicBezTo>
                        <a:pt x="20" y="0"/>
                        <a:pt x="16" y="0"/>
                        <a:pt x="15" y="2"/>
                      </a:cubicBezTo>
                      <a:cubicBezTo>
                        <a:pt x="15" y="2"/>
                        <a:pt x="14" y="26"/>
                        <a:pt x="14" y="37"/>
                      </a:cubicBezTo>
                      <a:cubicBezTo>
                        <a:pt x="1" y="44"/>
                        <a:pt x="1" y="44"/>
                        <a:pt x="1" y="44"/>
                      </a:cubicBezTo>
                      <a:cubicBezTo>
                        <a:pt x="1" y="44"/>
                        <a:pt x="0" y="45"/>
                        <a:pt x="0" y="46"/>
                      </a:cubicBezTo>
                      <a:cubicBezTo>
                        <a:pt x="0" y="209"/>
                        <a:pt x="0" y="209"/>
                        <a:pt x="0" y="209"/>
                      </a:cubicBezTo>
                      <a:cubicBezTo>
                        <a:pt x="0" y="210"/>
                        <a:pt x="1" y="211"/>
                        <a:pt x="1" y="212"/>
                      </a:cubicBezTo>
                      <a:cubicBezTo>
                        <a:pt x="2" y="213"/>
                        <a:pt x="3" y="214"/>
                        <a:pt x="4" y="215"/>
                      </a:cubicBezTo>
                      <a:cubicBezTo>
                        <a:pt x="4" y="215"/>
                        <a:pt x="8" y="219"/>
                        <a:pt x="15" y="225"/>
                      </a:cubicBezTo>
                      <a:cubicBezTo>
                        <a:pt x="22" y="231"/>
                        <a:pt x="33" y="238"/>
                        <a:pt x="46" y="246"/>
                      </a:cubicBezTo>
                      <a:cubicBezTo>
                        <a:pt x="59" y="253"/>
                        <a:pt x="69" y="258"/>
                        <a:pt x="77" y="261"/>
                      </a:cubicBezTo>
                      <a:cubicBezTo>
                        <a:pt x="84" y="263"/>
                        <a:pt x="88" y="264"/>
                        <a:pt x="88" y="264"/>
                      </a:cubicBezTo>
                      <a:cubicBezTo>
                        <a:pt x="89" y="264"/>
                        <a:pt x="90" y="264"/>
                        <a:pt x="90" y="263"/>
                      </a:cubicBezTo>
                      <a:cubicBezTo>
                        <a:pt x="104" y="256"/>
                        <a:pt x="104" y="256"/>
                        <a:pt x="104" y="256"/>
                      </a:cubicBezTo>
                      <a:cubicBezTo>
                        <a:pt x="105" y="255"/>
                        <a:pt x="105" y="254"/>
                        <a:pt x="105" y="253"/>
                      </a:cubicBezTo>
                      <a:cubicBezTo>
                        <a:pt x="105" y="91"/>
                        <a:pt x="105" y="91"/>
                        <a:pt x="105" y="91"/>
                      </a:cubicBezTo>
                      <a:cubicBezTo>
                        <a:pt x="105" y="90"/>
                        <a:pt x="104" y="88"/>
                        <a:pt x="104" y="87"/>
                      </a:cubicBezTo>
                      <a:close/>
                    </a:path>
                  </a:pathLst>
                </a:custGeom>
                <a:noFill/>
                <a:ln w="22225">
                  <a:solidFill>
                    <a:srgbClr val="333333"/>
                  </a:solidFill>
                  <a:round/>
                  <a:headEnd/>
                  <a:tailEnd/>
                </a:ln>
              </p:spPr>
              <p:txBody>
                <a:bodyPr/>
                <a:lstStyle/>
                <a:p>
                  <a:endParaRPr lang="en-US"/>
                </a:p>
              </p:txBody>
            </p:sp>
            <p:sp>
              <p:nvSpPr>
                <p:cNvPr id="974" name="Freeform 96"/>
                <p:cNvSpPr>
                  <a:spLocks/>
                </p:cNvSpPr>
                <p:nvPr/>
              </p:nvSpPr>
              <p:spPr bwMode="auto">
                <a:xfrm>
                  <a:off x="2013" y="1867"/>
                  <a:ext cx="215" cy="522"/>
                </a:xfrm>
                <a:custGeom>
                  <a:avLst/>
                  <a:gdLst>
                    <a:gd name="T0" fmla="*/ 21 w 91"/>
                    <a:gd name="T1" fmla="*/ 5 h 221"/>
                    <a:gd name="T2" fmla="*/ 5 w 91"/>
                    <a:gd name="T3" fmla="*/ 5 h 221"/>
                    <a:gd name="T4" fmla="*/ 0 w 91"/>
                    <a:gd name="T5" fmla="*/ 17 h 221"/>
                    <a:gd name="T6" fmla="*/ 0 w 91"/>
                    <a:gd name="T7" fmla="*/ 234 h 221"/>
                    <a:gd name="T8" fmla="*/ 0 w 91"/>
                    <a:gd name="T9" fmla="*/ 451 h 221"/>
                    <a:gd name="T10" fmla="*/ 0 w 91"/>
                    <a:gd name="T11" fmla="*/ 475 h 221"/>
                    <a:gd name="T12" fmla="*/ 0 w 91"/>
                    <a:gd name="T13" fmla="*/ 491 h 221"/>
                    <a:gd name="T14" fmla="*/ 0 w 91"/>
                    <a:gd name="T15" fmla="*/ 709 h 221"/>
                    <a:gd name="T16" fmla="*/ 0 w 91"/>
                    <a:gd name="T17" fmla="*/ 926 h 221"/>
                    <a:gd name="T18" fmla="*/ 5 w 91"/>
                    <a:gd name="T19" fmla="*/ 942 h 221"/>
                    <a:gd name="T20" fmla="*/ 21 w 91"/>
                    <a:gd name="T21" fmla="*/ 959 h 221"/>
                    <a:gd name="T22" fmla="*/ 83 w 91"/>
                    <a:gd name="T23" fmla="*/ 1016 h 221"/>
                    <a:gd name="T24" fmla="*/ 258 w 91"/>
                    <a:gd name="T25" fmla="*/ 1131 h 221"/>
                    <a:gd name="T26" fmla="*/ 430 w 91"/>
                    <a:gd name="T27" fmla="*/ 1216 h 221"/>
                    <a:gd name="T28" fmla="*/ 491 w 91"/>
                    <a:gd name="T29" fmla="*/ 1233 h 221"/>
                    <a:gd name="T30" fmla="*/ 503 w 91"/>
                    <a:gd name="T31" fmla="*/ 1228 h 221"/>
                    <a:gd name="T32" fmla="*/ 508 w 91"/>
                    <a:gd name="T33" fmla="*/ 1216 h 221"/>
                    <a:gd name="T34" fmla="*/ 508 w 91"/>
                    <a:gd name="T35" fmla="*/ 999 h 221"/>
                    <a:gd name="T36" fmla="*/ 508 w 91"/>
                    <a:gd name="T37" fmla="*/ 787 h 221"/>
                    <a:gd name="T38" fmla="*/ 508 w 91"/>
                    <a:gd name="T39" fmla="*/ 765 h 221"/>
                    <a:gd name="T40" fmla="*/ 508 w 91"/>
                    <a:gd name="T41" fmla="*/ 749 h 221"/>
                    <a:gd name="T42" fmla="*/ 508 w 91"/>
                    <a:gd name="T43" fmla="*/ 529 h 221"/>
                    <a:gd name="T44" fmla="*/ 508 w 91"/>
                    <a:gd name="T45" fmla="*/ 307 h 221"/>
                    <a:gd name="T46" fmla="*/ 503 w 91"/>
                    <a:gd name="T47" fmla="*/ 291 h 221"/>
                    <a:gd name="T48" fmla="*/ 491 w 91"/>
                    <a:gd name="T49" fmla="*/ 274 h 221"/>
                    <a:gd name="T50" fmla="*/ 406 w 91"/>
                    <a:gd name="T51" fmla="*/ 217 h 221"/>
                    <a:gd name="T52" fmla="*/ 258 w 91"/>
                    <a:gd name="T53" fmla="*/ 118 h 221"/>
                    <a:gd name="T54" fmla="*/ 102 w 91"/>
                    <a:gd name="T55" fmla="*/ 40 h 221"/>
                    <a:gd name="T56" fmla="*/ 21 w 91"/>
                    <a:gd name="T57" fmla="*/ 5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21"/>
                    <a:gd name="T89" fmla="*/ 91 w 91"/>
                    <a:gd name="T90" fmla="*/ 221 h 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21">
                      <a:moveTo>
                        <a:pt x="4" y="1"/>
                      </a:moveTo>
                      <a:cubicBezTo>
                        <a:pt x="3" y="0"/>
                        <a:pt x="2" y="0"/>
                        <a:pt x="1" y="1"/>
                      </a:cubicBezTo>
                      <a:cubicBezTo>
                        <a:pt x="1" y="1"/>
                        <a:pt x="0" y="2"/>
                        <a:pt x="0" y="3"/>
                      </a:cubicBezTo>
                      <a:cubicBezTo>
                        <a:pt x="0" y="42"/>
                        <a:pt x="0" y="42"/>
                        <a:pt x="0" y="42"/>
                      </a:cubicBezTo>
                      <a:cubicBezTo>
                        <a:pt x="0" y="81"/>
                        <a:pt x="0" y="81"/>
                        <a:pt x="0" y="81"/>
                      </a:cubicBezTo>
                      <a:cubicBezTo>
                        <a:pt x="0" y="82"/>
                        <a:pt x="0" y="83"/>
                        <a:pt x="0" y="85"/>
                      </a:cubicBezTo>
                      <a:cubicBezTo>
                        <a:pt x="0" y="86"/>
                        <a:pt x="0" y="87"/>
                        <a:pt x="0" y="88"/>
                      </a:cubicBezTo>
                      <a:cubicBezTo>
                        <a:pt x="0" y="127"/>
                        <a:pt x="0" y="127"/>
                        <a:pt x="0" y="127"/>
                      </a:cubicBezTo>
                      <a:cubicBezTo>
                        <a:pt x="0" y="166"/>
                        <a:pt x="0" y="166"/>
                        <a:pt x="0" y="166"/>
                      </a:cubicBezTo>
                      <a:cubicBezTo>
                        <a:pt x="0" y="167"/>
                        <a:pt x="1" y="168"/>
                        <a:pt x="1" y="169"/>
                      </a:cubicBezTo>
                      <a:cubicBezTo>
                        <a:pt x="2" y="170"/>
                        <a:pt x="3" y="171"/>
                        <a:pt x="4" y="172"/>
                      </a:cubicBezTo>
                      <a:cubicBezTo>
                        <a:pt x="4" y="172"/>
                        <a:pt x="8" y="176"/>
                        <a:pt x="15" y="182"/>
                      </a:cubicBezTo>
                      <a:cubicBezTo>
                        <a:pt x="22" y="188"/>
                        <a:pt x="33" y="195"/>
                        <a:pt x="46" y="203"/>
                      </a:cubicBezTo>
                      <a:cubicBezTo>
                        <a:pt x="59" y="210"/>
                        <a:pt x="69" y="215"/>
                        <a:pt x="77" y="218"/>
                      </a:cubicBezTo>
                      <a:cubicBezTo>
                        <a:pt x="84" y="220"/>
                        <a:pt x="88" y="221"/>
                        <a:pt x="88" y="221"/>
                      </a:cubicBezTo>
                      <a:cubicBezTo>
                        <a:pt x="89" y="221"/>
                        <a:pt x="90" y="221"/>
                        <a:pt x="90" y="220"/>
                      </a:cubicBezTo>
                      <a:cubicBezTo>
                        <a:pt x="91" y="220"/>
                        <a:pt x="91" y="219"/>
                        <a:pt x="91" y="218"/>
                      </a:cubicBezTo>
                      <a:cubicBezTo>
                        <a:pt x="91" y="179"/>
                        <a:pt x="91" y="179"/>
                        <a:pt x="91" y="179"/>
                      </a:cubicBezTo>
                      <a:cubicBezTo>
                        <a:pt x="91" y="141"/>
                        <a:pt x="91" y="141"/>
                        <a:pt x="91" y="141"/>
                      </a:cubicBezTo>
                      <a:cubicBezTo>
                        <a:pt x="91" y="140"/>
                        <a:pt x="91" y="139"/>
                        <a:pt x="91" y="137"/>
                      </a:cubicBezTo>
                      <a:cubicBezTo>
                        <a:pt x="91" y="136"/>
                        <a:pt x="91" y="135"/>
                        <a:pt x="91" y="134"/>
                      </a:cubicBezTo>
                      <a:cubicBezTo>
                        <a:pt x="91" y="95"/>
                        <a:pt x="91" y="95"/>
                        <a:pt x="91" y="95"/>
                      </a:cubicBezTo>
                      <a:cubicBezTo>
                        <a:pt x="91" y="55"/>
                        <a:pt x="91" y="55"/>
                        <a:pt x="91" y="55"/>
                      </a:cubicBezTo>
                      <a:cubicBezTo>
                        <a:pt x="91" y="54"/>
                        <a:pt x="91" y="53"/>
                        <a:pt x="90" y="52"/>
                      </a:cubicBezTo>
                      <a:cubicBezTo>
                        <a:pt x="90" y="51"/>
                        <a:pt x="89" y="50"/>
                        <a:pt x="88" y="49"/>
                      </a:cubicBezTo>
                      <a:cubicBezTo>
                        <a:pt x="88" y="49"/>
                        <a:pt x="82" y="45"/>
                        <a:pt x="73" y="39"/>
                      </a:cubicBezTo>
                      <a:cubicBezTo>
                        <a:pt x="65" y="33"/>
                        <a:pt x="54" y="26"/>
                        <a:pt x="46" y="21"/>
                      </a:cubicBezTo>
                      <a:cubicBezTo>
                        <a:pt x="37" y="16"/>
                        <a:pt x="27" y="11"/>
                        <a:pt x="18" y="7"/>
                      </a:cubicBezTo>
                      <a:cubicBezTo>
                        <a:pt x="10" y="3"/>
                        <a:pt x="4" y="1"/>
                        <a:pt x="4" y="1"/>
                      </a:cubicBezTo>
                      <a:close/>
                    </a:path>
                  </a:pathLst>
                </a:custGeom>
                <a:solidFill>
                  <a:srgbClr val="CCCCCC"/>
                </a:solidFill>
                <a:ln w="9525">
                  <a:noFill/>
                  <a:round/>
                  <a:headEnd/>
                  <a:tailEnd/>
                </a:ln>
              </p:spPr>
              <p:txBody>
                <a:bodyPr/>
                <a:lstStyle/>
                <a:p>
                  <a:endParaRPr lang="en-US"/>
                </a:p>
              </p:txBody>
            </p:sp>
            <p:sp>
              <p:nvSpPr>
                <p:cNvPr id="975" name="Freeform 97"/>
                <p:cNvSpPr>
                  <a:spLocks/>
                </p:cNvSpPr>
                <p:nvPr/>
              </p:nvSpPr>
              <p:spPr bwMode="auto">
                <a:xfrm>
                  <a:off x="2025" y="1895"/>
                  <a:ext cx="191" cy="381"/>
                </a:xfrm>
                <a:custGeom>
                  <a:avLst/>
                  <a:gdLst>
                    <a:gd name="T0" fmla="*/ 40 w 81"/>
                    <a:gd name="T1" fmla="*/ 5 h 161"/>
                    <a:gd name="T2" fmla="*/ 0 w 81"/>
                    <a:gd name="T3" fmla="*/ 33 h 161"/>
                    <a:gd name="T4" fmla="*/ 0 w 81"/>
                    <a:gd name="T5" fmla="*/ 606 h 161"/>
                    <a:gd name="T6" fmla="*/ 33 w 81"/>
                    <a:gd name="T7" fmla="*/ 672 h 161"/>
                    <a:gd name="T8" fmla="*/ 229 w 81"/>
                    <a:gd name="T9" fmla="*/ 807 h 161"/>
                    <a:gd name="T10" fmla="*/ 417 w 81"/>
                    <a:gd name="T11" fmla="*/ 897 h 161"/>
                    <a:gd name="T12" fmla="*/ 450 w 81"/>
                    <a:gd name="T13" fmla="*/ 868 h 161"/>
                    <a:gd name="T14" fmla="*/ 450 w 81"/>
                    <a:gd name="T15" fmla="*/ 296 h 161"/>
                    <a:gd name="T16" fmla="*/ 417 w 81"/>
                    <a:gd name="T17" fmla="*/ 230 h 161"/>
                    <a:gd name="T18" fmla="*/ 229 w 81"/>
                    <a:gd name="T19" fmla="*/ 95 h 161"/>
                    <a:gd name="T20" fmla="*/ 40 w 81"/>
                    <a:gd name="T21" fmla="*/ 5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61"/>
                    <a:gd name="T35" fmla="*/ 81 w 8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61">
                      <a:moveTo>
                        <a:pt x="7" y="1"/>
                      </a:moveTo>
                      <a:cubicBezTo>
                        <a:pt x="3" y="0"/>
                        <a:pt x="0" y="2"/>
                        <a:pt x="0" y="6"/>
                      </a:cubicBezTo>
                      <a:cubicBezTo>
                        <a:pt x="0" y="108"/>
                        <a:pt x="0" y="108"/>
                        <a:pt x="0" y="108"/>
                      </a:cubicBezTo>
                      <a:cubicBezTo>
                        <a:pt x="0" y="111"/>
                        <a:pt x="3" y="117"/>
                        <a:pt x="6" y="120"/>
                      </a:cubicBezTo>
                      <a:cubicBezTo>
                        <a:pt x="6" y="120"/>
                        <a:pt x="16" y="130"/>
                        <a:pt x="41" y="144"/>
                      </a:cubicBezTo>
                      <a:cubicBezTo>
                        <a:pt x="66" y="158"/>
                        <a:pt x="75" y="160"/>
                        <a:pt x="75" y="160"/>
                      </a:cubicBezTo>
                      <a:cubicBezTo>
                        <a:pt x="79" y="161"/>
                        <a:pt x="81" y="158"/>
                        <a:pt x="81" y="155"/>
                      </a:cubicBezTo>
                      <a:cubicBezTo>
                        <a:pt x="81" y="53"/>
                        <a:pt x="81" y="53"/>
                        <a:pt x="81" y="53"/>
                      </a:cubicBezTo>
                      <a:cubicBezTo>
                        <a:pt x="81" y="49"/>
                        <a:pt x="78" y="44"/>
                        <a:pt x="75" y="41"/>
                      </a:cubicBezTo>
                      <a:cubicBezTo>
                        <a:pt x="75" y="41"/>
                        <a:pt x="65" y="31"/>
                        <a:pt x="41" y="17"/>
                      </a:cubicBezTo>
                      <a:cubicBezTo>
                        <a:pt x="17" y="4"/>
                        <a:pt x="7" y="1"/>
                        <a:pt x="7" y="1"/>
                      </a:cubicBezTo>
                      <a:close/>
                    </a:path>
                  </a:pathLst>
                </a:custGeom>
                <a:solidFill>
                  <a:srgbClr val="E8E7E6"/>
                </a:solidFill>
                <a:ln w="9525">
                  <a:noFill/>
                  <a:round/>
                  <a:headEnd/>
                  <a:tailEnd/>
                </a:ln>
              </p:spPr>
              <p:txBody>
                <a:bodyPr/>
                <a:lstStyle/>
                <a:p>
                  <a:endParaRPr lang="en-US"/>
                </a:p>
              </p:txBody>
            </p:sp>
            <p:sp>
              <p:nvSpPr>
                <p:cNvPr id="976" name="Freeform 98"/>
                <p:cNvSpPr>
                  <a:spLocks/>
                </p:cNvSpPr>
                <p:nvPr/>
              </p:nvSpPr>
              <p:spPr bwMode="auto">
                <a:xfrm>
                  <a:off x="2096" y="2172"/>
                  <a:ext cx="45" cy="44"/>
                </a:xfrm>
                <a:custGeom>
                  <a:avLst/>
                  <a:gdLst>
                    <a:gd name="T0" fmla="*/ 107 w 19"/>
                    <a:gd name="T1" fmla="*/ 81 h 19"/>
                    <a:gd name="T2" fmla="*/ 57 w 19"/>
                    <a:gd name="T3" fmla="*/ 16 h 19"/>
                    <a:gd name="T4" fmla="*/ 0 w 19"/>
                    <a:gd name="T5" fmla="*/ 21 h 19"/>
                    <a:gd name="T6" fmla="*/ 57 w 19"/>
                    <a:gd name="T7" fmla="*/ 86 h 19"/>
                    <a:gd name="T8" fmla="*/ 107 w 19"/>
                    <a:gd name="T9" fmla="*/ 81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5"/>
                      </a:moveTo>
                      <a:cubicBezTo>
                        <a:pt x="19" y="11"/>
                        <a:pt x="15" y="6"/>
                        <a:pt x="10" y="3"/>
                      </a:cubicBezTo>
                      <a:cubicBezTo>
                        <a:pt x="4" y="0"/>
                        <a:pt x="0" y="0"/>
                        <a:pt x="0" y="4"/>
                      </a:cubicBezTo>
                      <a:cubicBezTo>
                        <a:pt x="0" y="8"/>
                        <a:pt x="4" y="13"/>
                        <a:pt x="10" y="16"/>
                      </a:cubicBezTo>
                      <a:cubicBezTo>
                        <a:pt x="15" y="19"/>
                        <a:pt x="19" y="19"/>
                        <a:pt x="19" y="15"/>
                      </a:cubicBezTo>
                      <a:close/>
                    </a:path>
                  </a:pathLst>
                </a:custGeom>
                <a:solidFill>
                  <a:srgbClr val="000000"/>
                </a:solidFill>
                <a:ln w="9525">
                  <a:noFill/>
                  <a:round/>
                  <a:headEnd/>
                  <a:tailEnd/>
                </a:ln>
              </p:spPr>
              <p:txBody>
                <a:bodyPr/>
                <a:lstStyle/>
                <a:p>
                  <a:endParaRPr lang="en-US"/>
                </a:p>
              </p:txBody>
            </p:sp>
            <p:sp>
              <p:nvSpPr>
                <p:cNvPr id="977" name="Line 99"/>
                <p:cNvSpPr>
                  <a:spLocks noChangeShapeType="1"/>
                </p:cNvSpPr>
                <p:nvPr/>
              </p:nvSpPr>
              <p:spPr bwMode="auto">
                <a:xfrm>
                  <a:off x="2063" y="2238"/>
                  <a:ext cx="111" cy="64"/>
                </a:xfrm>
                <a:prstGeom prst="line">
                  <a:avLst/>
                </a:prstGeom>
                <a:noFill/>
                <a:ln w="11113" cap="rnd">
                  <a:solidFill>
                    <a:srgbClr val="000000"/>
                  </a:solidFill>
                  <a:miter lim="800000"/>
                  <a:headEnd/>
                  <a:tailEnd/>
                </a:ln>
              </p:spPr>
              <p:txBody>
                <a:bodyPr/>
                <a:lstStyle/>
                <a:p>
                  <a:endParaRPr lang="en-US"/>
                </a:p>
              </p:txBody>
            </p:sp>
            <p:sp>
              <p:nvSpPr>
                <p:cNvPr id="978" name="Line 100"/>
                <p:cNvSpPr>
                  <a:spLocks noChangeShapeType="1"/>
                </p:cNvSpPr>
                <p:nvPr/>
              </p:nvSpPr>
              <p:spPr bwMode="auto">
                <a:xfrm>
                  <a:off x="2063" y="2264"/>
                  <a:ext cx="111" cy="64"/>
                </a:xfrm>
                <a:prstGeom prst="line">
                  <a:avLst/>
                </a:prstGeom>
                <a:noFill/>
                <a:ln w="11113" cap="rnd">
                  <a:solidFill>
                    <a:srgbClr val="000000"/>
                  </a:solidFill>
                  <a:miter lim="800000"/>
                  <a:headEnd/>
                  <a:tailEnd/>
                </a:ln>
              </p:spPr>
              <p:txBody>
                <a:bodyPr/>
                <a:lstStyle/>
                <a:p>
                  <a:endParaRPr lang="en-US"/>
                </a:p>
              </p:txBody>
            </p:sp>
            <p:sp>
              <p:nvSpPr>
                <p:cNvPr id="979" name="Freeform 101"/>
                <p:cNvSpPr>
                  <a:spLocks/>
                </p:cNvSpPr>
                <p:nvPr/>
              </p:nvSpPr>
              <p:spPr bwMode="auto">
                <a:xfrm>
                  <a:off x="2094" y="1949"/>
                  <a:ext cx="59" cy="41"/>
                </a:xfrm>
                <a:custGeom>
                  <a:avLst/>
                  <a:gdLst>
                    <a:gd name="T0" fmla="*/ 139 w 25"/>
                    <a:gd name="T1" fmla="*/ 94 h 17"/>
                    <a:gd name="T2" fmla="*/ 66 w 25"/>
                    <a:gd name="T3" fmla="*/ 29 h 17"/>
                    <a:gd name="T4" fmla="*/ 0 w 25"/>
                    <a:gd name="T5" fmla="*/ 12 h 17"/>
                    <a:gd name="T6" fmla="*/ 0 w 25"/>
                    <a:gd name="T7" fmla="*/ 17 h 17"/>
                    <a:gd name="T8" fmla="*/ 66 w 25"/>
                    <a:gd name="T9" fmla="*/ 75 h 17"/>
                    <a:gd name="T10" fmla="*/ 127 w 25"/>
                    <a:gd name="T11" fmla="*/ 99 h 17"/>
                    <a:gd name="T12" fmla="*/ 139 w 25"/>
                    <a:gd name="T13" fmla="*/ 94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5" y="16"/>
                      </a:moveTo>
                      <a:cubicBezTo>
                        <a:pt x="25" y="14"/>
                        <a:pt x="19" y="9"/>
                        <a:pt x="12" y="5"/>
                      </a:cubicBezTo>
                      <a:cubicBezTo>
                        <a:pt x="6" y="1"/>
                        <a:pt x="0" y="0"/>
                        <a:pt x="0" y="2"/>
                      </a:cubicBezTo>
                      <a:cubicBezTo>
                        <a:pt x="0" y="2"/>
                        <a:pt x="0" y="2"/>
                        <a:pt x="0" y="3"/>
                      </a:cubicBezTo>
                      <a:cubicBezTo>
                        <a:pt x="1" y="5"/>
                        <a:pt x="6" y="10"/>
                        <a:pt x="12" y="13"/>
                      </a:cubicBezTo>
                      <a:cubicBezTo>
                        <a:pt x="17" y="16"/>
                        <a:pt x="21" y="17"/>
                        <a:pt x="23" y="17"/>
                      </a:cubicBezTo>
                      <a:cubicBezTo>
                        <a:pt x="24" y="17"/>
                        <a:pt x="25" y="17"/>
                        <a:pt x="25" y="16"/>
                      </a:cubicBezTo>
                      <a:close/>
                    </a:path>
                  </a:pathLst>
                </a:custGeom>
                <a:solidFill>
                  <a:srgbClr val="666666"/>
                </a:solidFill>
                <a:ln w="9525">
                  <a:noFill/>
                  <a:round/>
                  <a:headEnd/>
                  <a:tailEnd/>
                </a:ln>
              </p:spPr>
              <p:txBody>
                <a:bodyPr/>
                <a:lstStyle/>
                <a:p>
                  <a:endParaRPr lang="en-US"/>
                </a:p>
              </p:txBody>
            </p:sp>
            <p:sp>
              <p:nvSpPr>
                <p:cNvPr id="980" name="Freeform 102"/>
                <p:cNvSpPr>
                  <a:spLocks/>
                </p:cNvSpPr>
                <p:nvPr/>
              </p:nvSpPr>
              <p:spPr bwMode="auto">
                <a:xfrm>
                  <a:off x="2226" y="1971"/>
                  <a:ext cx="35" cy="416"/>
                </a:xfrm>
                <a:custGeom>
                  <a:avLst/>
                  <a:gdLst>
                    <a:gd name="T0" fmla="*/ 77 w 15"/>
                    <a:gd name="T1" fmla="*/ 0 h 176"/>
                    <a:gd name="T2" fmla="*/ 0 w 15"/>
                    <a:gd name="T3" fmla="*/ 45 h 176"/>
                    <a:gd name="T4" fmla="*/ 5 w 15"/>
                    <a:gd name="T5" fmla="*/ 61 h 176"/>
                    <a:gd name="T6" fmla="*/ 5 w 15"/>
                    <a:gd name="T7" fmla="*/ 286 h 176"/>
                    <a:gd name="T8" fmla="*/ 5 w 15"/>
                    <a:gd name="T9" fmla="*/ 503 h 176"/>
                    <a:gd name="T10" fmla="*/ 5 w 15"/>
                    <a:gd name="T11" fmla="*/ 520 h 176"/>
                    <a:gd name="T12" fmla="*/ 5 w 15"/>
                    <a:gd name="T13" fmla="*/ 541 h 176"/>
                    <a:gd name="T14" fmla="*/ 5 w 15"/>
                    <a:gd name="T15" fmla="*/ 754 h 176"/>
                    <a:gd name="T16" fmla="*/ 5 w 15"/>
                    <a:gd name="T17" fmla="*/ 927 h 176"/>
                    <a:gd name="T18" fmla="*/ 5 w 15"/>
                    <a:gd name="T19" fmla="*/ 971 h 176"/>
                    <a:gd name="T20" fmla="*/ 0 w 15"/>
                    <a:gd name="T21" fmla="*/ 983 h 176"/>
                    <a:gd name="T22" fmla="*/ 77 w 15"/>
                    <a:gd name="T23" fmla="*/ 943 h 176"/>
                    <a:gd name="T24" fmla="*/ 82 w 15"/>
                    <a:gd name="T25" fmla="*/ 927 h 176"/>
                    <a:gd name="T26" fmla="*/ 82 w 15"/>
                    <a:gd name="T27" fmla="*/ 716 h 176"/>
                    <a:gd name="T28" fmla="*/ 82 w 15"/>
                    <a:gd name="T29" fmla="*/ 496 h 176"/>
                    <a:gd name="T30" fmla="*/ 82 w 15"/>
                    <a:gd name="T31" fmla="*/ 475 h 176"/>
                    <a:gd name="T32" fmla="*/ 82 w 15"/>
                    <a:gd name="T33" fmla="*/ 459 h 176"/>
                    <a:gd name="T34" fmla="*/ 82 w 15"/>
                    <a:gd name="T35" fmla="*/ 241 h 176"/>
                    <a:gd name="T36" fmla="*/ 82 w 15"/>
                    <a:gd name="T37" fmla="*/ 21 h 176"/>
                    <a:gd name="T38" fmla="*/ 77 w 15"/>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76"/>
                    <a:gd name="T62" fmla="*/ 15 w 15"/>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76">
                      <a:moveTo>
                        <a:pt x="14" y="0"/>
                      </a:moveTo>
                      <a:cubicBezTo>
                        <a:pt x="0" y="8"/>
                        <a:pt x="0" y="8"/>
                        <a:pt x="0" y="8"/>
                      </a:cubicBezTo>
                      <a:cubicBezTo>
                        <a:pt x="1" y="9"/>
                        <a:pt x="1" y="10"/>
                        <a:pt x="1" y="11"/>
                      </a:cubicBezTo>
                      <a:cubicBezTo>
                        <a:pt x="1" y="51"/>
                        <a:pt x="1" y="51"/>
                        <a:pt x="1" y="51"/>
                      </a:cubicBezTo>
                      <a:cubicBezTo>
                        <a:pt x="1" y="90"/>
                        <a:pt x="1" y="90"/>
                        <a:pt x="1" y="90"/>
                      </a:cubicBezTo>
                      <a:cubicBezTo>
                        <a:pt x="1" y="91"/>
                        <a:pt x="1" y="92"/>
                        <a:pt x="1" y="93"/>
                      </a:cubicBezTo>
                      <a:cubicBezTo>
                        <a:pt x="1" y="95"/>
                        <a:pt x="1" y="96"/>
                        <a:pt x="1" y="97"/>
                      </a:cubicBezTo>
                      <a:cubicBezTo>
                        <a:pt x="1" y="135"/>
                        <a:pt x="1" y="135"/>
                        <a:pt x="1" y="135"/>
                      </a:cubicBezTo>
                      <a:cubicBezTo>
                        <a:pt x="1" y="166"/>
                        <a:pt x="1" y="166"/>
                        <a:pt x="1" y="166"/>
                      </a:cubicBezTo>
                      <a:cubicBezTo>
                        <a:pt x="1" y="174"/>
                        <a:pt x="1" y="174"/>
                        <a:pt x="1" y="174"/>
                      </a:cubicBezTo>
                      <a:cubicBezTo>
                        <a:pt x="1" y="175"/>
                        <a:pt x="1" y="176"/>
                        <a:pt x="0" y="176"/>
                      </a:cubicBezTo>
                      <a:cubicBezTo>
                        <a:pt x="14" y="169"/>
                        <a:pt x="14" y="169"/>
                        <a:pt x="14" y="169"/>
                      </a:cubicBezTo>
                      <a:cubicBezTo>
                        <a:pt x="15" y="168"/>
                        <a:pt x="15" y="167"/>
                        <a:pt x="15" y="166"/>
                      </a:cubicBezTo>
                      <a:cubicBezTo>
                        <a:pt x="15" y="128"/>
                        <a:pt x="15" y="128"/>
                        <a:pt x="15" y="128"/>
                      </a:cubicBezTo>
                      <a:cubicBezTo>
                        <a:pt x="15" y="89"/>
                        <a:pt x="15" y="89"/>
                        <a:pt x="15" y="89"/>
                      </a:cubicBezTo>
                      <a:cubicBezTo>
                        <a:pt x="15" y="88"/>
                        <a:pt x="15" y="87"/>
                        <a:pt x="15" y="85"/>
                      </a:cubicBezTo>
                      <a:cubicBezTo>
                        <a:pt x="15" y="84"/>
                        <a:pt x="15" y="83"/>
                        <a:pt x="15" y="82"/>
                      </a:cubicBezTo>
                      <a:cubicBezTo>
                        <a:pt x="15" y="43"/>
                        <a:pt x="15" y="43"/>
                        <a:pt x="15" y="43"/>
                      </a:cubicBezTo>
                      <a:cubicBezTo>
                        <a:pt x="15" y="4"/>
                        <a:pt x="15" y="4"/>
                        <a:pt x="15" y="4"/>
                      </a:cubicBezTo>
                      <a:cubicBezTo>
                        <a:pt x="15" y="3"/>
                        <a:pt x="14" y="1"/>
                        <a:pt x="14" y="0"/>
                      </a:cubicBezTo>
                      <a:close/>
                    </a:path>
                  </a:pathLst>
                </a:custGeom>
                <a:solidFill>
                  <a:srgbClr val="666666"/>
                </a:solidFill>
                <a:ln w="9525">
                  <a:noFill/>
                  <a:round/>
                  <a:headEnd/>
                  <a:tailEnd/>
                </a:ln>
              </p:spPr>
              <p:txBody>
                <a:bodyPr/>
                <a:lstStyle/>
                <a:p>
                  <a:endParaRPr lang="en-US"/>
                </a:p>
              </p:txBody>
            </p:sp>
            <p:sp>
              <p:nvSpPr>
                <p:cNvPr id="981" name="Freeform 103"/>
                <p:cNvSpPr>
                  <a:spLocks/>
                </p:cNvSpPr>
                <p:nvPr/>
              </p:nvSpPr>
              <p:spPr bwMode="auto">
                <a:xfrm>
                  <a:off x="2032" y="1956"/>
                  <a:ext cx="173" cy="258"/>
                </a:xfrm>
                <a:custGeom>
                  <a:avLst/>
                  <a:gdLst>
                    <a:gd name="T0" fmla="*/ 0 w 173"/>
                    <a:gd name="T1" fmla="*/ 0 h 258"/>
                    <a:gd name="T2" fmla="*/ 0 w 173"/>
                    <a:gd name="T3" fmla="*/ 156 h 258"/>
                    <a:gd name="T4" fmla="*/ 173 w 173"/>
                    <a:gd name="T5" fmla="*/ 258 h 258"/>
                    <a:gd name="T6" fmla="*/ 173 w 173"/>
                    <a:gd name="T7" fmla="*/ 100 h 258"/>
                    <a:gd name="T8" fmla="*/ 0 w 173"/>
                    <a:gd name="T9" fmla="*/ 0 h 258"/>
                    <a:gd name="T10" fmla="*/ 0 60000 65536"/>
                    <a:gd name="T11" fmla="*/ 0 60000 65536"/>
                    <a:gd name="T12" fmla="*/ 0 60000 65536"/>
                    <a:gd name="T13" fmla="*/ 0 60000 65536"/>
                    <a:gd name="T14" fmla="*/ 0 60000 65536"/>
                    <a:gd name="T15" fmla="*/ 0 w 173"/>
                    <a:gd name="T16" fmla="*/ 0 h 258"/>
                    <a:gd name="T17" fmla="*/ 173 w 173"/>
                    <a:gd name="T18" fmla="*/ 258 h 258"/>
                  </a:gdLst>
                  <a:ahLst/>
                  <a:cxnLst>
                    <a:cxn ang="T10">
                      <a:pos x="T0" y="T1"/>
                    </a:cxn>
                    <a:cxn ang="T11">
                      <a:pos x="T2" y="T3"/>
                    </a:cxn>
                    <a:cxn ang="T12">
                      <a:pos x="T4" y="T5"/>
                    </a:cxn>
                    <a:cxn ang="T13">
                      <a:pos x="T6" y="T7"/>
                    </a:cxn>
                    <a:cxn ang="T14">
                      <a:pos x="T8" y="T9"/>
                    </a:cxn>
                  </a:cxnLst>
                  <a:rect l="T15" t="T16" r="T17" b="T18"/>
                  <a:pathLst>
                    <a:path w="173" h="258">
                      <a:moveTo>
                        <a:pt x="0" y="0"/>
                      </a:moveTo>
                      <a:lnTo>
                        <a:pt x="0" y="156"/>
                      </a:lnTo>
                      <a:lnTo>
                        <a:pt x="173" y="258"/>
                      </a:lnTo>
                      <a:lnTo>
                        <a:pt x="173" y="100"/>
                      </a:lnTo>
                      <a:lnTo>
                        <a:pt x="0" y="0"/>
                      </a:lnTo>
                      <a:close/>
                    </a:path>
                  </a:pathLst>
                </a:custGeom>
                <a:solidFill>
                  <a:srgbClr val="678BA8"/>
                </a:solidFill>
                <a:ln w="9525">
                  <a:noFill/>
                  <a:round/>
                  <a:headEnd/>
                  <a:tailEnd/>
                </a:ln>
              </p:spPr>
              <p:txBody>
                <a:bodyPr/>
                <a:lstStyle/>
                <a:p>
                  <a:endParaRPr lang="en-US"/>
                </a:p>
              </p:txBody>
            </p:sp>
            <p:sp>
              <p:nvSpPr>
                <p:cNvPr id="982" name="Freeform 104"/>
                <p:cNvSpPr>
                  <a:spLocks/>
                </p:cNvSpPr>
                <p:nvPr/>
              </p:nvSpPr>
              <p:spPr bwMode="auto">
                <a:xfrm>
                  <a:off x="2016" y="1850"/>
                  <a:ext cx="243" cy="140"/>
                </a:xfrm>
                <a:custGeom>
                  <a:avLst/>
                  <a:gdLst>
                    <a:gd name="T0" fmla="*/ 557 w 103"/>
                    <a:gd name="T1" fmla="*/ 271 h 59"/>
                    <a:gd name="T2" fmla="*/ 479 w 103"/>
                    <a:gd name="T3" fmla="*/ 214 h 59"/>
                    <a:gd name="T4" fmla="*/ 323 w 103"/>
                    <a:gd name="T5" fmla="*/ 112 h 59"/>
                    <a:gd name="T6" fmla="*/ 172 w 103"/>
                    <a:gd name="T7" fmla="*/ 33 h 59"/>
                    <a:gd name="T8" fmla="*/ 90 w 103"/>
                    <a:gd name="T9" fmla="*/ 0 h 59"/>
                    <a:gd name="T10" fmla="*/ 78 w 103"/>
                    <a:gd name="T11" fmla="*/ 0 h 59"/>
                    <a:gd name="T12" fmla="*/ 0 w 103"/>
                    <a:gd name="T13" fmla="*/ 45 h 59"/>
                    <a:gd name="T14" fmla="*/ 17 w 103"/>
                    <a:gd name="T15" fmla="*/ 45 h 59"/>
                    <a:gd name="T16" fmla="*/ 73 w 103"/>
                    <a:gd name="T17" fmla="*/ 66 h 59"/>
                    <a:gd name="T18" fmla="*/ 94 w 103"/>
                    <a:gd name="T19" fmla="*/ 78 h 59"/>
                    <a:gd name="T20" fmla="*/ 250 w 103"/>
                    <a:gd name="T21" fmla="*/ 157 h 59"/>
                    <a:gd name="T22" fmla="*/ 401 w 103"/>
                    <a:gd name="T23" fmla="*/ 259 h 59"/>
                    <a:gd name="T24" fmla="*/ 484 w 103"/>
                    <a:gd name="T25" fmla="*/ 316 h 59"/>
                    <a:gd name="T26" fmla="*/ 495 w 103"/>
                    <a:gd name="T27" fmla="*/ 332 h 59"/>
                    <a:gd name="T28" fmla="*/ 573 w 103"/>
                    <a:gd name="T29" fmla="*/ 287 h 59"/>
                    <a:gd name="T30" fmla="*/ 557 w 103"/>
                    <a:gd name="T31" fmla="*/ 27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9"/>
                    <a:gd name="T50" fmla="*/ 103 w 10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9">
                      <a:moveTo>
                        <a:pt x="100" y="48"/>
                      </a:moveTo>
                      <a:cubicBezTo>
                        <a:pt x="100" y="48"/>
                        <a:pt x="94" y="44"/>
                        <a:pt x="86" y="38"/>
                      </a:cubicBezTo>
                      <a:cubicBezTo>
                        <a:pt x="77" y="32"/>
                        <a:pt x="67" y="25"/>
                        <a:pt x="58" y="20"/>
                      </a:cubicBezTo>
                      <a:cubicBezTo>
                        <a:pt x="50" y="15"/>
                        <a:pt x="39" y="10"/>
                        <a:pt x="31" y="6"/>
                      </a:cubicBezTo>
                      <a:cubicBezTo>
                        <a:pt x="23" y="2"/>
                        <a:pt x="16" y="0"/>
                        <a:pt x="16" y="0"/>
                      </a:cubicBezTo>
                      <a:cubicBezTo>
                        <a:pt x="15" y="0"/>
                        <a:pt x="14" y="0"/>
                        <a:pt x="14" y="0"/>
                      </a:cubicBezTo>
                      <a:cubicBezTo>
                        <a:pt x="0" y="8"/>
                        <a:pt x="0" y="8"/>
                        <a:pt x="0" y="8"/>
                      </a:cubicBezTo>
                      <a:cubicBezTo>
                        <a:pt x="1" y="7"/>
                        <a:pt x="2" y="7"/>
                        <a:pt x="3" y="8"/>
                      </a:cubicBezTo>
                      <a:cubicBezTo>
                        <a:pt x="3" y="8"/>
                        <a:pt x="7" y="9"/>
                        <a:pt x="13" y="12"/>
                      </a:cubicBezTo>
                      <a:cubicBezTo>
                        <a:pt x="14" y="13"/>
                        <a:pt x="16" y="13"/>
                        <a:pt x="17" y="14"/>
                      </a:cubicBezTo>
                      <a:cubicBezTo>
                        <a:pt x="26" y="18"/>
                        <a:pt x="36" y="23"/>
                        <a:pt x="45" y="28"/>
                      </a:cubicBezTo>
                      <a:cubicBezTo>
                        <a:pt x="53" y="33"/>
                        <a:pt x="64" y="40"/>
                        <a:pt x="72" y="46"/>
                      </a:cubicBezTo>
                      <a:cubicBezTo>
                        <a:pt x="81" y="52"/>
                        <a:pt x="87" y="56"/>
                        <a:pt x="87" y="56"/>
                      </a:cubicBezTo>
                      <a:cubicBezTo>
                        <a:pt x="88" y="57"/>
                        <a:pt x="89" y="58"/>
                        <a:pt x="89" y="59"/>
                      </a:cubicBezTo>
                      <a:cubicBezTo>
                        <a:pt x="103" y="51"/>
                        <a:pt x="103" y="51"/>
                        <a:pt x="103" y="51"/>
                      </a:cubicBezTo>
                      <a:cubicBezTo>
                        <a:pt x="102" y="50"/>
                        <a:pt x="101" y="49"/>
                        <a:pt x="100" y="48"/>
                      </a:cubicBezTo>
                      <a:close/>
                    </a:path>
                  </a:pathLst>
                </a:custGeom>
                <a:solidFill>
                  <a:srgbClr val="E3E3E3"/>
                </a:solidFill>
                <a:ln w="9525">
                  <a:noFill/>
                  <a:round/>
                  <a:headEnd/>
                  <a:tailEnd/>
                </a:ln>
              </p:spPr>
              <p:txBody>
                <a:bodyPr/>
                <a:lstStyle/>
                <a:p>
                  <a:endParaRPr lang="en-US"/>
                </a:p>
              </p:txBody>
            </p:sp>
            <p:sp>
              <p:nvSpPr>
                <p:cNvPr id="983" name="Freeform 105"/>
                <p:cNvSpPr>
                  <a:spLocks/>
                </p:cNvSpPr>
                <p:nvPr/>
              </p:nvSpPr>
              <p:spPr bwMode="auto">
                <a:xfrm>
                  <a:off x="2044" y="1765"/>
                  <a:ext cx="43" cy="121"/>
                </a:xfrm>
                <a:custGeom>
                  <a:avLst/>
                  <a:gdLst>
                    <a:gd name="T0" fmla="*/ 98 w 18"/>
                    <a:gd name="T1" fmla="*/ 266 h 51"/>
                    <a:gd name="T2" fmla="*/ 86 w 18"/>
                    <a:gd name="T3" fmla="*/ 40 h 51"/>
                    <a:gd name="T4" fmla="*/ 57 w 18"/>
                    <a:gd name="T5" fmla="*/ 5 h 51"/>
                    <a:gd name="T6" fmla="*/ 12 w 18"/>
                    <a:gd name="T7" fmla="*/ 12 h 51"/>
                    <a:gd name="T8" fmla="*/ 0 w 18"/>
                    <a:gd name="T9" fmla="*/ 230 h 51"/>
                    <a:gd name="T10" fmla="*/ 5 w 18"/>
                    <a:gd name="T11" fmla="*/ 230 h 51"/>
                    <a:gd name="T12" fmla="*/ 41 w 18"/>
                    <a:gd name="T13" fmla="*/ 275 h 51"/>
                    <a:gd name="T14" fmla="*/ 98 w 18"/>
                    <a:gd name="T15" fmla="*/ 266 h 5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51"/>
                    <a:gd name="T26" fmla="*/ 18 w 1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51">
                      <a:moveTo>
                        <a:pt x="17" y="47"/>
                      </a:moveTo>
                      <a:cubicBezTo>
                        <a:pt x="18" y="45"/>
                        <a:pt x="15" y="7"/>
                        <a:pt x="15" y="7"/>
                      </a:cubicBezTo>
                      <a:cubicBezTo>
                        <a:pt x="15" y="5"/>
                        <a:pt x="13" y="3"/>
                        <a:pt x="10" y="1"/>
                      </a:cubicBezTo>
                      <a:cubicBezTo>
                        <a:pt x="7" y="0"/>
                        <a:pt x="3" y="0"/>
                        <a:pt x="2" y="2"/>
                      </a:cubicBezTo>
                      <a:cubicBezTo>
                        <a:pt x="2" y="2"/>
                        <a:pt x="0" y="41"/>
                        <a:pt x="0" y="41"/>
                      </a:cubicBezTo>
                      <a:cubicBezTo>
                        <a:pt x="1" y="41"/>
                        <a:pt x="1" y="41"/>
                        <a:pt x="1" y="41"/>
                      </a:cubicBezTo>
                      <a:cubicBezTo>
                        <a:pt x="0" y="44"/>
                        <a:pt x="3" y="47"/>
                        <a:pt x="7" y="49"/>
                      </a:cubicBezTo>
                      <a:cubicBezTo>
                        <a:pt x="14" y="51"/>
                        <a:pt x="16" y="49"/>
                        <a:pt x="17" y="47"/>
                      </a:cubicBezTo>
                      <a:close/>
                    </a:path>
                  </a:pathLst>
                </a:custGeom>
                <a:solidFill>
                  <a:srgbClr val="666666"/>
                </a:solidFill>
                <a:ln w="9525">
                  <a:noFill/>
                  <a:round/>
                  <a:headEnd/>
                  <a:tailEnd/>
                </a:ln>
              </p:spPr>
              <p:txBody>
                <a:bodyPr/>
                <a:lstStyle/>
                <a:p>
                  <a:endParaRPr lang="en-US"/>
                </a:p>
              </p:txBody>
            </p:sp>
            <p:sp>
              <p:nvSpPr>
                <p:cNvPr id="984" name="Freeform 106"/>
                <p:cNvSpPr>
                  <a:spLocks/>
                </p:cNvSpPr>
                <p:nvPr/>
              </p:nvSpPr>
              <p:spPr bwMode="auto">
                <a:xfrm>
                  <a:off x="2032" y="1956"/>
                  <a:ext cx="173" cy="258"/>
                </a:xfrm>
                <a:custGeom>
                  <a:avLst/>
                  <a:gdLst>
                    <a:gd name="T0" fmla="*/ 7 w 173"/>
                    <a:gd name="T1" fmla="*/ 5 h 258"/>
                    <a:gd name="T2" fmla="*/ 7 w 173"/>
                    <a:gd name="T3" fmla="*/ 152 h 258"/>
                    <a:gd name="T4" fmla="*/ 173 w 173"/>
                    <a:gd name="T5" fmla="*/ 246 h 258"/>
                    <a:gd name="T6" fmla="*/ 173 w 173"/>
                    <a:gd name="T7" fmla="*/ 258 h 258"/>
                    <a:gd name="T8" fmla="*/ 0 w 173"/>
                    <a:gd name="T9" fmla="*/ 156 h 258"/>
                    <a:gd name="T10" fmla="*/ 0 w 173"/>
                    <a:gd name="T11" fmla="*/ 0 h 258"/>
                    <a:gd name="T12" fmla="*/ 7 w 173"/>
                    <a:gd name="T13" fmla="*/ 5 h 258"/>
                    <a:gd name="T14" fmla="*/ 0 60000 65536"/>
                    <a:gd name="T15" fmla="*/ 0 60000 65536"/>
                    <a:gd name="T16" fmla="*/ 0 60000 65536"/>
                    <a:gd name="T17" fmla="*/ 0 60000 65536"/>
                    <a:gd name="T18" fmla="*/ 0 60000 65536"/>
                    <a:gd name="T19" fmla="*/ 0 60000 65536"/>
                    <a:gd name="T20" fmla="*/ 0 60000 65536"/>
                    <a:gd name="T21" fmla="*/ 0 w 173"/>
                    <a:gd name="T22" fmla="*/ 0 h 258"/>
                    <a:gd name="T23" fmla="*/ 173 w 173"/>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58">
                      <a:moveTo>
                        <a:pt x="7" y="5"/>
                      </a:moveTo>
                      <a:lnTo>
                        <a:pt x="7" y="152"/>
                      </a:lnTo>
                      <a:lnTo>
                        <a:pt x="173" y="246"/>
                      </a:lnTo>
                      <a:lnTo>
                        <a:pt x="173" y="258"/>
                      </a:lnTo>
                      <a:lnTo>
                        <a:pt x="0" y="156"/>
                      </a:lnTo>
                      <a:lnTo>
                        <a:pt x="0" y="0"/>
                      </a:lnTo>
                      <a:lnTo>
                        <a:pt x="7" y="5"/>
                      </a:lnTo>
                      <a:close/>
                    </a:path>
                  </a:pathLst>
                </a:custGeom>
                <a:solidFill>
                  <a:srgbClr val="FFFFFF"/>
                </a:solidFill>
                <a:ln w="9525">
                  <a:noFill/>
                  <a:round/>
                  <a:headEnd/>
                  <a:tailEnd/>
                </a:ln>
              </p:spPr>
              <p:txBody>
                <a:bodyPr/>
                <a:lstStyle/>
                <a:p>
                  <a:endParaRPr lang="en-US"/>
                </a:p>
              </p:txBody>
            </p:sp>
          </p:grpSp>
          <p:pic>
            <p:nvPicPr>
              <p:cNvPr id="459" name="Picture 11" descr="ServerOps"/>
              <p:cNvPicPr>
                <a:picLocks noChangeAspect="1" noChangeArrowheads="1"/>
              </p:cNvPicPr>
              <p:nvPr/>
            </p:nvPicPr>
            <p:blipFill>
              <a:blip r:embed="rId7" cstate="screen"/>
              <a:srcRect/>
              <a:stretch>
                <a:fillRect/>
              </a:stretch>
            </p:blipFill>
            <p:spPr bwMode="auto">
              <a:xfrm>
                <a:off x="5096656" y="4315809"/>
                <a:ext cx="729552" cy="1139825"/>
              </a:xfrm>
              <a:prstGeom prst="rect">
                <a:avLst/>
              </a:prstGeom>
              <a:noFill/>
              <a:ln w="9525">
                <a:noFill/>
                <a:miter lim="800000"/>
                <a:headEnd/>
                <a:tailEnd/>
              </a:ln>
            </p:spPr>
          </p:pic>
        </p:grpSp>
        <p:grpSp>
          <p:nvGrpSpPr>
            <p:cNvPr id="26" name="Group 5"/>
            <p:cNvGrpSpPr>
              <a:grpSpLocks noChangeAspect="1"/>
            </p:cNvGrpSpPr>
            <p:nvPr/>
          </p:nvGrpSpPr>
          <p:grpSpPr bwMode="auto">
            <a:xfrm>
              <a:off x="1247613" y="5325329"/>
              <a:ext cx="598033" cy="595105"/>
              <a:chOff x="276" y="1356"/>
              <a:chExt cx="1672" cy="1608"/>
            </a:xfrm>
          </p:grpSpPr>
          <p:sp>
            <p:nvSpPr>
              <p:cNvPr id="367" name="AutoShape 6"/>
              <p:cNvSpPr>
                <a:spLocks noChangeAspect="1" noChangeArrowheads="1" noTextEdit="1"/>
              </p:cNvSpPr>
              <p:nvPr/>
            </p:nvSpPr>
            <p:spPr bwMode="auto">
              <a:xfrm>
                <a:off x="276" y="1356"/>
                <a:ext cx="1672" cy="1608"/>
              </a:xfrm>
              <a:prstGeom prst="rect">
                <a:avLst/>
              </a:prstGeom>
              <a:noFill/>
              <a:ln w="9525">
                <a:noFill/>
                <a:miter lim="800000"/>
                <a:headEnd/>
                <a:tailEnd/>
              </a:ln>
            </p:spPr>
            <p:txBody>
              <a:bodyPr/>
              <a:lstStyle/>
              <a:p>
                <a:endParaRPr lang="en-US"/>
              </a:p>
            </p:txBody>
          </p:sp>
          <p:sp>
            <p:nvSpPr>
              <p:cNvPr id="368" name="Freeform 7"/>
              <p:cNvSpPr>
                <a:spLocks/>
              </p:cNvSpPr>
              <p:nvPr/>
            </p:nvSpPr>
            <p:spPr bwMode="auto">
              <a:xfrm>
                <a:off x="482" y="2289"/>
                <a:ext cx="453" cy="301"/>
              </a:xfrm>
              <a:custGeom>
                <a:avLst/>
                <a:gdLst>
                  <a:gd name="T0" fmla="*/ 32 w 453"/>
                  <a:gd name="T1" fmla="*/ 58 h 301"/>
                  <a:gd name="T2" fmla="*/ 12 w 453"/>
                  <a:gd name="T3" fmla="*/ 76 h 301"/>
                  <a:gd name="T4" fmla="*/ 2 w 453"/>
                  <a:gd name="T5" fmla="*/ 96 h 301"/>
                  <a:gd name="T6" fmla="*/ 0 w 453"/>
                  <a:gd name="T7" fmla="*/ 100 h 301"/>
                  <a:gd name="T8" fmla="*/ 0 w 453"/>
                  <a:gd name="T9" fmla="*/ 138 h 301"/>
                  <a:gd name="T10" fmla="*/ 8 w 453"/>
                  <a:gd name="T11" fmla="*/ 164 h 301"/>
                  <a:gd name="T12" fmla="*/ 32 w 453"/>
                  <a:gd name="T13" fmla="*/ 186 h 301"/>
                  <a:gd name="T14" fmla="*/ 217 w 453"/>
                  <a:gd name="T15" fmla="*/ 291 h 301"/>
                  <a:gd name="T16" fmla="*/ 249 w 453"/>
                  <a:gd name="T17" fmla="*/ 299 h 301"/>
                  <a:gd name="T18" fmla="*/ 285 w 453"/>
                  <a:gd name="T19" fmla="*/ 301 h 301"/>
                  <a:gd name="T20" fmla="*/ 319 w 453"/>
                  <a:gd name="T21" fmla="*/ 295 h 301"/>
                  <a:gd name="T22" fmla="*/ 347 w 453"/>
                  <a:gd name="T23" fmla="*/ 283 h 301"/>
                  <a:gd name="T24" fmla="*/ 433 w 453"/>
                  <a:gd name="T25" fmla="*/ 234 h 301"/>
                  <a:gd name="T26" fmla="*/ 451 w 453"/>
                  <a:gd name="T27" fmla="*/ 208 h 301"/>
                  <a:gd name="T28" fmla="*/ 453 w 453"/>
                  <a:gd name="T29" fmla="*/ 164 h 301"/>
                  <a:gd name="T30" fmla="*/ 445 w 453"/>
                  <a:gd name="T31" fmla="*/ 138 h 301"/>
                  <a:gd name="T32" fmla="*/ 419 w 453"/>
                  <a:gd name="T33" fmla="*/ 116 h 301"/>
                  <a:gd name="T34" fmla="*/ 233 w 453"/>
                  <a:gd name="T35" fmla="*/ 10 h 301"/>
                  <a:gd name="T36" fmla="*/ 198 w 453"/>
                  <a:gd name="T37" fmla="*/ 0 h 301"/>
                  <a:gd name="T38" fmla="*/ 158 w 453"/>
                  <a:gd name="T39" fmla="*/ 0 h 301"/>
                  <a:gd name="T40" fmla="*/ 120 w 453"/>
                  <a:gd name="T41" fmla="*/ 10 h 301"/>
                  <a:gd name="T42" fmla="*/ 4 w 453"/>
                  <a:gd name="T43" fmla="*/ 92 h 301"/>
                  <a:gd name="T44" fmla="*/ 213 w 453"/>
                  <a:gd name="T45" fmla="*/ 264 h 301"/>
                  <a:gd name="T46" fmla="*/ 36 w 453"/>
                  <a:gd name="T47" fmla="*/ 160 h 301"/>
                  <a:gd name="T48" fmla="*/ 24 w 453"/>
                  <a:gd name="T49" fmla="*/ 146 h 301"/>
                  <a:gd name="T50" fmla="*/ 22 w 453"/>
                  <a:gd name="T51" fmla="*/ 108 h 301"/>
                  <a:gd name="T52" fmla="*/ 26 w 453"/>
                  <a:gd name="T53" fmla="*/ 96 h 301"/>
                  <a:gd name="T54" fmla="*/ 36 w 453"/>
                  <a:gd name="T55" fmla="*/ 84 h 301"/>
                  <a:gd name="T56" fmla="*/ 116 w 453"/>
                  <a:gd name="T57" fmla="*/ 38 h 301"/>
                  <a:gd name="T58" fmla="*/ 144 w 453"/>
                  <a:gd name="T59" fmla="*/ 26 h 301"/>
                  <a:gd name="T60" fmla="*/ 178 w 453"/>
                  <a:gd name="T61" fmla="*/ 22 h 301"/>
                  <a:gd name="T62" fmla="*/ 210 w 453"/>
                  <a:gd name="T63" fmla="*/ 26 h 301"/>
                  <a:gd name="T64" fmla="*/ 237 w 453"/>
                  <a:gd name="T65" fmla="*/ 38 h 301"/>
                  <a:gd name="T66" fmla="*/ 417 w 453"/>
                  <a:gd name="T67" fmla="*/ 142 h 301"/>
                  <a:gd name="T68" fmla="*/ 429 w 453"/>
                  <a:gd name="T69" fmla="*/ 156 h 301"/>
                  <a:gd name="T70" fmla="*/ 429 w 453"/>
                  <a:gd name="T71" fmla="*/ 194 h 301"/>
                  <a:gd name="T72" fmla="*/ 423 w 453"/>
                  <a:gd name="T73" fmla="*/ 210 h 301"/>
                  <a:gd name="T74" fmla="*/ 407 w 453"/>
                  <a:gd name="T75" fmla="*/ 224 h 301"/>
                  <a:gd name="T76" fmla="*/ 327 w 453"/>
                  <a:gd name="T77" fmla="*/ 270 h 301"/>
                  <a:gd name="T78" fmla="*/ 299 w 453"/>
                  <a:gd name="T79" fmla="*/ 275 h 301"/>
                  <a:gd name="T80" fmla="*/ 269 w 453"/>
                  <a:gd name="T81" fmla="*/ 277 h 301"/>
                  <a:gd name="T82" fmla="*/ 239 w 453"/>
                  <a:gd name="T83" fmla="*/ 273 h 301"/>
                  <a:gd name="T84" fmla="*/ 213 w 453"/>
                  <a:gd name="T85" fmla="*/ 264 h 3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3"/>
                  <a:gd name="T130" fmla="*/ 0 h 301"/>
                  <a:gd name="T131" fmla="*/ 453 w 453"/>
                  <a:gd name="T132" fmla="*/ 301 h 3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3" h="301">
                    <a:moveTo>
                      <a:pt x="104" y="18"/>
                    </a:moveTo>
                    <a:lnTo>
                      <a:pt x="32" y="58"/>
                    </a:lnTo>
                    <a:lnTo>
                      <a:pt x="22" y="66"/>
                    </a:lnTo>
                    <a:lnTo>
                      <a:pt x="12" y="76"/>
                    </a:lnTo>
                    <a:lnTo>
                      <a:pt x="6" y="86"/>
                    </a:lnTo>
                    <a:lnTo>
                      <a:pt x="2" y="96"/>
                    </a:lnTo>
                    <a:lnTo>
                      <a:pt x="0" y="98"/>
                    </a:lnTo>
                    <a:lnTo>
                      <a:pt x="0" y="100"/>
                    </a:lnTo>
                    <a:lnTo>
                      <a:pt x="0" y="108"/>
                    </a:lnTo>
                    <a:lnTo>
                      <a:pt x="0" y="138"/>
                    </a:lnTo>
                    <a:lnTo>
                      <a:pt x="2" y="152"/>
                    </a:lnTo>
                    <a:lnTo>
                      <a:pt x="8" y="164"/>
                    </a:lnTo>
                    <a:lnTo>
                      <a:pt x="18" y="176"/>
                    </a:lnTo>
                    <a:lnTo>
                      <a:pt x="32" y="186"/>
                    </a:lnTo>
                    <a:lnTo>
                      <a:pt x="204" y="283"/>
                    </a:lnTo>
                    <a:lnTo>
                      <a:pt x="217" y="291"/>
                    </a:lnTo>
                    <a:lnTo>
                      <a:pt x="233" y="295"/>
                    </a:lnTo>
                    <a:lnTo>
                      <a:pt x="249" y="299"/>
                    </a:lnTo>
                    <a:lnTo>
                      <a:pt x="267" y="301"/>
                    </a:lnTo>
                    <a:lnTo>
                      <a:pt x="285" y="301"/>
                    </a:lnTo>
                    <a:lnTo>
                      <a:pt x="303" y="299"/>
                    </a:lnTo>
                    <a:lnTo>
                      <a:pt x="319" y="295"/>
                    </a:lnTo>
                    <a:lnTo>
                      <a:pt x="335" y="289"/>
                    </a:lnTo>
                    <a:lnTo>
                      <a:pt x="347" y="283"/>
                    </a:lnTo>
                    <a:lnTo>
                      <a:pt x="419" y="244"/>
                    </a:lnTo>
                    <a:lnTo>
                      <a:pt x="433" y="234"/>
                    </a:lnTo>
                    <a:lnTo>
                      <a:pt x="445" y="222"/>
                    </a:lnTo>
                    <a:lnTo>
                      <a:pt x="451" y="208"/>
                    </a:lnTo>
                    <a:lnTo>
                      <a:pt x="453" y="194"/>
                    </a:lnTo>
                    <a:lnTo>
                      <a:pt x="453" y="164"/>
                    </a:lnTo>
                    <a:lnTo>
                      <a:pt x="451" y="150"/>
                    </a:lnTo>
                    <a:lnTo>
                      <a:pt x="445" y="138"/>
                    </a:lnTo>
                    <a:lnTo>
                      <a:pt x="433" y="126"/>
                    </a:lnTo>
                    <a:lnTo>
                      <a:pt x="419" y="116"/>
                    </a:lnTo>
                    <a:lnTo>
                      <a:pt x="249" y="18"/>
                    </a:lnTo>
                    <a:lnTo>
                      <a:pt x="233" y="10"/>
                    </a:lnTo>
                    <a:lnTo>
                      <a:pt x="215" y="4"/>
                    </a:lnTo>
                    <a:lnTo>
                      <a:pt x="198" y="0"/>
                    </a:lnTo>
                    <a:lnTo>
                      <a:pt x="178" y="0"/>
                    </a:lnTo>
                    <a:lnTo>
                      <a:pt x="158" y="0"/>
                    </a:lnTo>
                    <a:lnTo>
                      <a:pt x="138" y="4"/>
                    </a:lnTo>
                    <a:lnTo>
                      <a:pt x="120" y="10"/>
                    </a:lnTo>
                    <a:lnTo>
                      <a:pt x="104" y="18"/>
                    </a:lnTo>
                    <a:lnTo>
                      <a:pt x="4" y="92"/>
                    </a:lnTo>
                    <a:lnTo>
                      <a:pt x="104" y="18"/>
                    </a:lnTo>
                    <a:lnTo>
                      <a:pt x="213" y="264"/>
                    </a:lnTo>
                    <a:lnTo>
                      <a:pt x="44" y="166"/>
                    </a:lnTo>
                    <a:lnTo>
                      <a:pt x="36" y="160"/>
                    </a:lnTo>
                    <a:lnTo>
                      <a:pt x="28" y="152"/>
                    </a:lnTo>
                    <a:lnTo>
                      <a:pt x="24" y="146"/>
                    </a:lnTo>
                    <a:lnTo>
                      <a:pt x="22" y="138"/>
                    </a:lnTo>
                    <a:lnTo>
                      <a:pt x="22" y="108"/>
                    </a:lnTo>
                    <a:lnTo>
                      <a:pt x="24" y="104"/>
                    </a:lnTo>
                    <a:lnTo>
                      <a:pt x="26" y="96"/>
                    </a:lnTo>
                    <a:lnTo>
                      <a:pt x="30" y="90"/>
                    </a:lnTo>
                    <a:lnTo>
                      <a:pt x="36" y="84"/>
                    </a:lnTo>
                    <a:lnTo>
                      <a:pt x="44" y="78"/>
                    </a:lnTo>
                    <a:lnTo>
                      <a:pt x="116" y="38"/>
                    </a:lnTo>
                    <a:lnTo>
                      <a:pt x="130" y="30"/>
                    </a:lnTo>
                    <a:lnTo>
                      <a:pt x="144" y="26"/>
                    </a:lnTo>
                    <a:lnTo>
                      <a:pt x="160" y="24"/>
                    </a:lnTo>
                    <a:lnTo>
                      <a:pt x="178" y="22"/>
                    </a:lnTo>
                    <a:lnTo>
                      <a:pt x="194" y="24"/>
                    </a:lnTo>
                    <a:lnTo>
                      <a:pt x="210" y="26"/>
                    </a:lnTo>
                    <a:lnTo>
                      <a:pt x="225" y="30"/>
                    </a:lnTo>
                    <a:lnTo>
                      <a:pt x="237" y="38"/>
                    </a:lnTo>
                    <a:lnTo>
                      <a:pt x="407" y="136"/>
                    </a:lnTo>
                    <a:lnTo>
                      <a:pt x="417" y="142"/>
                    </a:lnTo>
                    <a:lnTo>
                      <a:pt x="423" y="148"/>
                    </a:lnTo>
                    <a:lnTo>
                      <a:pt x="429" y="156"/>
                    </a:lnTo>
                    <a:lnTo>
                      <a:pt x="429" y="164"/>
                    </a:lnTo>
                    <a:lnTo>
                      <a:pt x="429" y="194"/>
                    </a:lnTo>
                    <a:lnTo>
                      <a:pt x="429" y="202"/>
                    </a:lnTo>
                    <a:lnTo>
                      <a:pt x="423" y="210"/>
                    </a:lnTo>
                    <a:lnTo>
                      <a:pt x="417" y="216"/>
                    </a:lnTo>
                    <a:lnTo>
                      <a:pt x="407" y="224"/>
                    </a:lnTo>
                    <a:lnTo>
                      <a:pt x="335" y="264"/>
                    </a:lnTo>
                    <a:lnTo>
                      <a:pt x="327" y="270"/>
                    </a:lnTo>
                    <a:lnTo>
                      <a:pt x="313" y="273"/>
                    </a:lnTo>
                    <a:lnTo>
                      <a:pt x="299" y="275"/>
                    </a:lnTo>
                    <a:lnTo>
                      <a:pt x="283" y="277"/>
                    </a:lnTo>
                    <a:lnTo>
                      <a:pt x="269" y="277"/>
                    </a:lnTo>
                    <a:lnTo>
                      <a:pt x="253" y="277"/>
                    </a:lnTo>
                    <a:lnTo>
                      <a:pt x="239" y="273"/>
                    </a:lnTo>
                    <a:lnTo>
                      <a:pt x="225" y="270"/>
                    </a:lnTo>
                    <a:lnTo>
                      <a:pt x="213" y="264"/>
                    </a:lnTo>
                    <a:lnTo>
                      <a:pt x="104" y="18"/>
                    </a:lnTo>
                    <a:close/>
                  </a:path>
                </a:pathLst>
              </a:custGeom>
              <a:solidFill>
                <a:srgbClr val="333333"/>
              </a:solidFill>
              <a:ln w="9525">
                <a:noFill/>
                <a:round/>
                <a:headEnd/>
                <a:tailEnd/>
              </a:ln>
            </p:spPr>
            <p:txBody>
              <a:bodyPr/>
              <a:lstStyle/>
              <a:p>
                <a:endParaRPr lang="en-US"/>
              </a:p>
            </p:txBody>
          </p:sp>
          <p:sp>
            <p:nvSpPr>
              <p:cNvPr id="369" name="Freeform 8"/>
              <p:cNvSpPr>
                <a:spLocks/>
              </p:cNvSpPr>
              <p:nvPr/>
            </p:nvSpPr>
            <p:spPr bwMode="auto">
              <a:xfrm>
                <a:off x="492" y="2397"/>
                <a:ext cx="431" cy="181"/>
              </a:xfrm>
              <a:custGeom>
                <a:avLst/>
                <a:gdLst>
                  <a:gd name="T0" fmla="*/ 423 w 431"/>
                  <a:gd name="T1" fmla="*/ 80 h 181"/>
                  <a:gd name="T2" fmla="*/ 415 w 431"/>
                  <a:gd name="T3" fmla="*/ 88 h 181"/>
                  <a:gd name="T4" fmla="*/ 403 w 431"/>
                  <a:gd name="T5" fmla="*/ 94 h 181"/>
                  <a:gd name="T6" fmla="*/ 331 w 431"/>
                  <a:gd name="T7" fmla="*/ 136 h 181"/>
                  <a:gd name="T8" fmla="*/ 321 w 431"/>
                  <a:gd name="T9" fmla="*/ 142 h 181"/>
                  <a:gd name="T10" fmla="*/ 307 w 431"/>
                  <a:gd name="T11" fmla="*/ 146 h 181"/>
                  <a:gd name="T12" fmla="*/ 291 w 431"/>
                  <a:gd name="T13" fmla="*/ 150 h 181"/>
                  <a:gd name="T14" fmla="*/ 275 w 431"/>
                  <a:gd name="T15" fmla="*/ 152 h 181"/>
                  <a:gd name="T16" fmla="*/ 257 w 431"/>
                  <a:gd name="T17" fmla="*/ 152 h 181"/>
                  <a:gd name="T18" fmla="*/ 241 w 431"/>
                  <a:gd name="T19" fmla="*/ 150 h 181"/>
                  <a:gd name="T20" fmla="*/ 225 w 431"/>
                  <a:gd name="T21" fmla="*/ 148 h 181"/>
                  <a:gd name="T22" fmla="*/ 211 w 431"/>
                  <a:gd name="T23" fmla="*/ 142 h 181"/>
                  <a:gd name="T24" fmla="*/ 198 w 431"/>
                  <a:gd name="T25" fmla="*/ 136 h 181"/>
                  <a:gd name="T26" fmla="*/ 154 w 431"/>
                  <a:gd name="T27" fmla="*/ 110 h 181"/>
                  <a:gd name="T28" fmla="*/ 28 w 431"/>
                  <a:gd name="T29" fmla="*/ 38 h 181"/>
                  <a:gd name="T30" fmla="*/ 18 w 431"/>
                  <a:gd name="T31" fmla="*/ 30 h 181"/>
                  <a:gd name="T32" fmla="*/ 10 w 431"/>
                  <a:gd name="T33" fmla="*/ 22 h 181"/>
                  <a:gd name="T34" fmla="*/ 4 w 431"/>
                  <a:gd name="T35" fmla="*/ 12 h 181"/>
                  <a:gd name="T36" fmla="*/ 0 w 431"/>
                  <a:gd name="T37" fmla="*/ 0 h 181"/>
                  <a:gd name="T38" fmla="*/ 0 w 431"/>
                  <a:gd name="T39" fmla="*/ 30 h 181"/>
                  <a:gd name="T40" fmla="*/ 2 w 431"/>
                  <a:gd name="T41" fmla="*/ 40 h 181"/>
                  <a:gd name="T42" fmla="*/ 8 w 431"/>
                  <a:gd name="T43" fmla="*/ 50 h 181"/>
                  <a:gd name="T44" fmla="*/ 16 w 431"/>
                  <a:gd name="T45" fmla="*/ 60 h 181"/>
                  <a:gd name="T46" fmla="*/ 28 w 431"/>
                  <a:gd name="T47" fmla="*/ 68 h 181"/>
                  <a:gd name="T48" fmla="*/ 154 w 431"/>
                  <a:gd name="T49" fmla="*/ 140 h 181"/>
                  <a:gd name="T50" fmla="*/ 198 w 431"/>
                  <a:gd name="T51" fmla="*/ 165 h 181"/>
                  <a:gd name="T52" fmla="*/ 211 w 431"/>
                  <a:gd name="T53" fmla="*/ 171 h 181"/>
                  <a:gd name="T54" fmla="*/ 225 w 431"/>
                  <a:gd name="T55" fmla="*/ 177 h 181"/>
                  <a:gd name="T56" fmla="*/ 241 w 431"/>
                  <a:gd name="T57" fmla="*/ 179 h 181"/>
                  <a:gd name="T58" fmla="*/ 257 w 431"/>
                  <a:gd name="T59" fmla="*/ 181 h 181"/>
                  <a:gd name="T60" fmla="*/ 275 w 431"/>
                  <a:gd name="T61" fmla="*/ 181 h 181"/>
                  <a:gd name="T62" fmla="*/ 291 w 431"/>
                  <a:gd name="T63" fmla="*/ 179 h 181"/>
                  <a:gd name="T64" fmla="*/ 307 w 431"/>
                  <a:gd name="T65" fmla="*/ 175 h 181"/>
                  <a:gd name="T66" fmla="*/ 321 w 431"/>
                  <a:gd name="T67" fmla="*/ 171 h 181"/>
                  <a:gd name="T68" fmla="*/ 331 w 431"/>
                  <a:gd name="T69" fmla="*/ 165 h 181"/>
                  <a:gd name="T70" fmla="*/ 403 w 431"/>
                  <a:gd name="T71" fmla="*/ 126 h 181"/>
                  <a:gd name="T72" fmla="*/ 415 w 431"/>
                  <a:gd name="T73" fmla="*/ 116 h 181"/>
                  <a:gd name="T74" fmla="*/ 425 w 431"/>
                  <a:gd name="T75" fmla="*/ 108 h 181"/>
                  <a:gd name="T76" fmla="*/ 429 w 431"/>
                  <a:gd name="T77" fmla="*/ 96 h 181"/>
                  <a:gd name="T78" fmla="*/ 431 w 431"/>
                  <a:gd name="T79" fmla="*/ 86 h 181"/>
                  <a:gd name="T80" fmla="*/ 431 w 431"/>
                  <a:gd name="T81" fmla="*/ 56 h 181"/>
                  <a:gd name="T82" fmla="*/ 429 w 431"/>
                  <a:gd name="T83" fmla="*/ 68 h 181"/>
                  <a:gd name="T84" fmla="*/ 423 w 431"/>
                  <a:gd name="T85" fmla="*/ 80 h 1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1"/>
                  <a:gd name="T130" fmla="*/ 0 h 181"/>
                  <a:gd name="T131" fmla="*/ 431 w 431"/>
                  <a:gd name="T132" fmla="*/ 181 h 1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1" h="181">
                    <a:moveTo>
                      <a:pt x="423" y="80"/>
                    </a:moveTo>
                    <a:lnTo>
                      <a:pt x="415" y="88"/>
                    </a:lnTo>
                    <a:lnTo>
                      <a:pt x="403" y="94"/>
                    </a:lnTo>
                    <a:lnTo>
                      <a:pt x="331" y="136"/>
                    </a:lnTo>
                    <a:lnTo>
                      <a:pt x="321" y="142"/>
                    </a:lnTo>
                    <a:lnTo>
                      <a:pt x="307" y="146"/>
                    </a:lnTo>
                    <a:lnTo>
                      <a:pt x="291" y="150"/>
                    </a:lnTo>
                    <a:lnTo>
                      <a:pt x="275" y="152"/>
                    </a:lnTo>
                    <a:lnTo>
                      <a:pt x="257" y="152"/>
                    </a:lnTo>
                    <a:lnTo>
                      <a:pt x="241" y="150"/>
                    </a:lnTo>
                    <a:lnTo>
                      <a:pt x="225" y="148"/>
                    </a:lnTo>
                    <a:lnTo>
                      <a:pt x="211" y="142"/>
                    </a:lnTo>
                    <a:lnTo>
                      <a:pt x="198" y="136"/>
                    </a:lnTo>
                    <a:lnTo>
                      <a:pt x="154" y="110"/>
                    </a:lnTo>
                    <a:lnTo>
                      <a:pt x="28" y="38"/>
                    </a:lnTo>
                    <a:lnTo>
                      <a:pt x="18" y="30"/>
                    </a:lnTo>
                    <a:lnTo>
                      <a:pt x="10" y="22"/>
                    </a:lnTo>
                    <a:lnTo>
                      <a:pt x="4" y="12"/>
                    </a:lnTo>
                    <a:lnTo>
                      <a:pt x="0" y="0"/>
                    </a:lnTo>
                    <a:lnTo>
                      <a:pt x="0" y="30"/>
                    </a:lnTo>
                    <a:lnTo>
                      <a:pt x="2" y="40"/>
                    </a:lnTo>
                    <a:lnTo>
                      <a:pt x="8" y="50"/>
                    </a:lnTo>
                    <a:lnTo>
                      <a:pt x="16" y="60"/>
                    </a:lnTo>
                    <a:lnTo>
                      <a:pt x="28" y="68"/>
                    </a:lnTo>
                    <a:lnTo>
                      <a:pt x="154" y="140"/>
                    </a:lnTo>
                    <a:lnTo>
                      <a:pt x="198" y="165"/>
                    </a:lnTo>
                    <a:lnTo>
                      <a:pt x="211" y="171"/>
                    </a:lnTo>
                    <a:lnTo>
                      <a:pt x="225" y="177"/>
                    </a:lnTo>
                    <a:lnTo>
                      <a:pt x="241" y="179"/>
                    </a:lnTo>
                    <a:lnTo>
                      <a:pt x="257" y="181"/>
                    </a:lnTo>
                    <a:lnTo>
                      <a:pt x="275" y="181"/>
                    </a:lnTo>
                    <a:lnTo>
                      <a:pt x="291" y="179"/>
                    </a:lnTo>
                    <a:lnTo>
                      <a:pt x="307" y="175"/>
                    </a:lnTo>
                    <a:lnTo>
                      <a:pt x="321" y="171"/>
                    </a:lnTo>
                    <a:lnTo>
                      <a:pt x="331" y="165"/>
                    </a:lnTo>
                    <a:lnTo>
                      <a:pt x="403" y="126"/>
                    </a:lnTo>
                    <a:lnTo>
                      <a:pt x="415" y="116"/>
                    </a:lnTo>
                    <a:lnTo>
                      <a:pt x="425" y="108"/>
                    </a:lnTo>
                    <a:lnTo>
                      <a:pt x="429" y="96"/>
                    </a:lnTo>
                    <a:lnTo>
                      <a:pt x="431" y="86"/>
                    </a:lnTo>
                    <a:lnTo>
                      <a:pt x="431" y="56"/>
                    </a:lnTo>
                    <a:lnTo>
                      <a:pt x="429" y="68"/>
                    </a:lnTo>
                    <a:lnTo>
                      <a:pt x="423" y="80"/>
                    </a:lnTo>
                    <a:close/>
                  </a:path>
                </a:pathLst>
              </a:custGeom>
              <a:solidFill>
                <a:srgbClr val="CCCCCC"/>
              </a:solidFill>
              <a:ln w="9525">
                <a:noFill/>
                <a:round/>
                <a:headEnd/>
                <a:tailEnd/>
              </a:ln>
            </p:spPr>
            <p:txBody>
              <a:bodyPr/>
              <a:lstStyle/>
              <a:p>
                <a:endParaRPr lang="en-US"/>
              </a:p>
            </p:txBody>
          </p:sp>
          <p:sp>
            <p:nvSpPr>
              <p:cNvPr id="370" name="Freeform 9"/>
              <p:cNvSpPr>
                <a:spLocks/>
              </p:cNvSpPr>
              <p:nvPr/>
            </p:nvSpPr>
            <p:spPr bwMode="auto">
              <a:xfrm>
                <a:off x="492" y="2301"/>
                <a:ext cx="431" cy="248"/>
              </a:xfrm>
              <a:custGeom>
                <a:avLst/>
                <a:gdLst>
                  <a:gd name="T0" fmla="*/ 403 w 431"/>
                  <a:gd name="T1" fmla="*/ 190 h 248"/>
                  <a:gd name="T2" fmla="*/ 415 w 431"/>
                  <a:gd name="T3" fmla="*/ 182 h 248"/>
                  <a:gd name="T4" fmla="*/ 425 w 431"/>
                  <a:gd name="T5" fmla="*/ 172 h 248"/>
                  <a:gd name="T6" fmla="*/ 429 w 431"/>
                  <a:gd name="T7" fmla="*/ 162 h 248"/>
                  <a:gd name="T8" fmla="*/ 431 w 431"/>
                  <a:gd name="T9" fmla="*/ 152 h 248"/>
                  <a:gd name="T10" fmla="*/ 429 w 431"/>
                  <a:gd name="T11" fmla="*/ 142 h 248"/>
                  <a:gd name="T12" fmla="*/ 425 w 431"/>
                  <a:gd name="T13" fmla="*/ 132 h 248"/>
                  <a:gd name="T14" fmla="*/ 415 w 431"/>
                  <a:gd name="T15" fmla="*/ 122 h 248"/>
                  <a:gd name="T16" fmla="*/ 403 w 431"/>
                  <a:gd name="T17" fmla="*/ 114 h 248"/>
                  <a:gd name="T18" fmla="*/ 233 w 431"/>
                  <a:gd name="T19" fmla="*/ 16 h 248"/>
                  <a:gd name="T20" fmla="*/ 219 w 431"/>
                  <a:gd name="T21" fmla="*/ 8 h 248"/>
                  <a:gd name="T22" fmla="*/ 203 w 431"/>
                  <a:gd name="T23" fmla="*/ 4 h 248"/>
                  <a:gd name="T24" fmla="*/ 186 w 431"/>
                  <a:gd name="T25" fmla="*/ 0 h 248"/>
                  <a:gd name="T26" fmla="*/ 168 w 431"/>
                  <a:gd name="T27" fmla="*/ 0 h 248"/>
                  <a:gd name="T28" fmla="*/ 150 w 431"/>
                  <a:gd name="T29" fmla="*/ 0 h 248"/>
                  <a:gd name="T30" fmla="*/ 132 w 431"/>
                  <a:gd name="T31" fmla="*/ 4 h 248"/>
                  <a:gd name="T32" fmla="*/ 116 w 431"/>
                  <a:gd name="T33" fmla="*/ 8 h 248"/>
                  <a:gd name="T34" fmla="*/ 100 w 431"/>
                  <a:gd name="T35" fmla="*/ 16 h 248"/>
                  <a:gd name="T36" fmla="*/ 28 w 431"/>
                  <a:gd name="T37" fmla="*/ 56 h 248"/>
                  <a:gd name="T38" fmla="*/ 16 w 431"/>
                  <a:gd name="T39" fmla="*/ 66 h 248"/>
                  <a:gd name="T40" fmla="*/ 8 w 431"/>
                  <a:gd name="T41" fmla="*/ 74 h 248"/>
                  <a:gd name="T42" fmla="*/ 2 w 431"/>
                  <a:gd name="T43" fmla="*/ 84 h 248"/>
                  <a:gd name="T44" fmla="*/ 0 w 431"/>
                  <a:gd name="T45" fmla="*/ 96 h 248"/>
                  <a:gd name="T46" fmla="*/ 2 w 431"/>
                  <a:gd name="T47" fmla="*/ 106 h 248"/>
                  <a:gd name="T48" fmla="*/ 8 w 431"/>
                  <a:gd name="T49" fmla="*/ 116 h 248"/>
                  <a:gd name="T50" fmla="*/ 16 w 431"/>
                  <a:gd name="T51" fmla="*/ 126 h 248"/>
                  <a:gd name="T52" fmla="*/ 28 w 431"/>
                  <a:gd name="T53" fmla="*/ 134 h 248"/>
                  <a:gd name="T54" fmla="*/ 198 w 431"/>
                  <a:gd name="T55" fmla="*/ 232 h 248"/>
                  <a:gd name="T56" fmla="*/ 213 w 431"/>
                  <a:gd name="T57" fmla="*/ 240 h 248"/>
                  <a:gd name="T58" fmla="*/ 229 w 431"/>
                  <a:gd name="T59" fmla="*/ 244 h 248"/>
                  <a:gd name="T60" fmla="*/ 247 w 431"/>
                  <a:gd name="T61" fmla="*/ 248 h 248"/>
                  <a:gd name="T62" fmla="*/ 265 w 431"/>
                  <a:gd name="T63" fmla="*/ 248 h 248"/>
                  <a:gd name="T64" fmla="*/ 283 w 431"/>
                  <a:gd name="T65" fmla="*/ 248 h 248"/>
                  <a:gd name="T66" fmla="*/ 301 w 431"/>
                  <a:gd name="T67" fmla="*/ 244 h 248"/>
                  <a:gd name="T68" fmla="*/ 317 w 431"/>
                  <a:gd name="T69" fmla="*/ 240 h 248"/>
                  <a:gd name="T70" fmla="*/ 331 w 431"/>
                  <a:gd name="T71" fmla="*/ 232 h 248"/>
                  <a:gd name="T72" fmla="*/ 403 w 431"/>
                  <a:gd name="T73" fmla="*/ 190 h 2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1"/>
                  <a:gd name="T112" fmla="*/ 0 h 248"/>
                  <a:gd name="T113" fmla="*/ 431 w 431"/>
                  <a:gd name="T114" fmla="*/ 248 h 2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1" h="248">
                    <a:moveTo>
                      <a:pt x="403" y="190"/>
                    </a:moveTo>
                    <a:lnTo>
                      <a:pt x="415" y="182"/>
                    </a:lnTo>
                    <a:lnTo>
                      <a:pt x="425" y="172"/>
                    </a:lnTo>
                    <a:lnTo>
                      <a:pt x="429" y="162"/>
                    </a:lnTo>
                    <a:lnTo>
                      <a:pt x="431" y="152"/>
                    </a:lnTo>
                    <a:lnTo>
                      <a:pt x="429" y="142"/>
                    </a:lnTo>
                    <a:lnTo>
                      <a:pt x="425" y="132"/>
                    </a:lnTo>
                    <a:lnTo>
                      <a:pt x="415" y="122"/>
                    </a:lnTo>
                    <a:lnTo>
                      <a:pt x="403" y="114"/>
                    </a:lnTo>
                    <a:lnTo>
                      <a:pt x="233" y="16"/>
                    </a:lnTo>
                    <a:lnTo>
                      <a:pt x="219" y="8"/>
                    </a:lnTo>
                    <a:lnTo>
                      <a:pt x="203" y="4"/>
                    </a:lnTo>
                    <a:lnTo>
                      <a:pt x="186" y="0"/>
                    </a:lnTo>
                    <a:lnTo>
                      <a:pt x="168" y="0"/>
                    </a:lnTo>
                    <a:lnTo>
                      <a:pt x="150" y="0"/>
                    </a:lnTo>
                    <a:lnTo>
                      <a:pt x="132" y="4"/>
                    </a:lnTo>
                    <a:lnTo>
                      <a:pt x="116" y="8"/>
                    </a:lnTo>
                    <a:lnTo>
                      <a:pt x="100" y="16"/>
                    </a:lnTo>
                    <a:lnTo>
                      <a:pt x="28" y="56"/>
                    </a:lnTo>
                    <a:lnTo>
                      <a:pt x="16" y="66"/>
                    </a:lnTo>
                    <a:lnTo>
                      <a:pt x="8" y="74"/>
                    </a:lnTo>
                    <a:lnTo>
                      <a:pt x="2" y="84"/>
                    </a:lnTo>
                    <a:lnTo>
                      <a:pt x="0" y="96"/>
                    </a:lnTo>
                    <a:lnTo>
                      <a:pt x="2" y="106"/>
                    </a:lnTo>
                    <a:lnTo>
                      <a:pt x="8" y="116"/>
                    </a:lnTo>
                    <a:lnTo>
                      <a:pt x="16" y="126"/>
                    </a:lnTo>
                    <a:lnTo>
                      <a:pt x="28" y="134"/>
                    </a:lnTo>
                    <a:lnTo>
                      <a:pt x="198" y="232"/>
                    </a:lnTo>
                    <a:lnTo>
                      <a:pt x="213" y="240"/>
                    </a:lnTo>
                    <a:lnTo>
                      <a:pt x="229" y="244"/>
                    </a:lnTo>
                    <a:lnTo>
                      <a:pt x="247" y="248"/>
                    </a:lnTo>
                    <a:lnTo>
                      <a:pt x="265" y="248"/>
                    </a:lnTo>
                    <a:lnTo>
                      <a:pt x="283" y="248"/>
                    </a:lnTo>
                    <a:lnTo>
                      <a:pt x="301" y="244"/>
                    </a:lnTo>
                    <a:lnTo>
                      <a:pt x="317" y="240"/>
                    </a:lnTo>
                    <a:lnTo>
                      <a:pt x="331" y="232"/>
                    </a:lnTo>
                    <a:lnTo>
                      <a:pt x="403" y="190"/>
                    </a:lnTo>
                    <a:close/>
                  </a:path>
                </a:pathLst>
              </a:custGeom>
              <a:solidFill>
                <a:srgbClr val="E3E3E2"/>
              </a:solidFill>
              <a:ln w="9525">
                <a:noFill/>
                <a:round/>
                <a:headEnd/>
                <a:tailEnd/>
              </a:ln>
            </p:spPr>
            <p:txBody>
              <a:bodyPr/>
              <a:lstStyle/>
              <a:p>
                <a:endParaRPr lang="en-US"/>
              </a:p>
            </p:txBody>
          </p:sp>
          <p:sp>
            <p:nvSpPr>
              <p:cNvPr id="371" name="Freeform 10"/>
              <p:cNvSpPr>
                <a:spLocks/>
              </p:cNvSpPr>
              <p:nvPr/>
            </p:nvSpPr>
            <p:spPr bwMode="auto">
              <a:xfrm>
                <a:off x="558" y="2041"/>
                <a:ext cx="335" cy="462"/>
              </a:xfrm>
              <a:custGeom>
                <a:avLst/>
                <a:gdLst>
                  <a:gd name="T0" fmla="*/ 0 w 335"/>
                  <a:gd name="T1" fmla="*/ 348 h 462"/>
                  <a:gd name="T2" fmla="*/ 197 w 335"/>
                  <a:gd name="T3" fmla="*/ 462 h 462"/>
                  <a:gd name="T4" fmla="*/ 203 w 335"/>
                  <a:gd name="T5" fmla="*/ 456 h 462"/>
                  <a:gd name="T6" fmla="*/ 221 w 335"/>
                  <a:gd name="T7" fmla="*/ 442 h 462"/>
                  <a:gd name="T8" fmla="*/ 245 w 335"/>
                  <a:gd name="T9" fmla="*/ 416 h 462"/>
                  <a:gd name="T10" fmla="*/ 257 w 335"/>
                  <a:gd name="T11" fmla="*/ 400 h 462"/>
                  <a:gd name="T12" fmla="*/ 271 w 335"/>
                  <a:gd name="T13" fmla="*/ 380 h 462"/>
                  <a:gd name="T14" fmla="*/ 285 w 335"/>
                  <a:gd name="T15" fmla="*/ 360 h 462"/>
                  <a:gd name="T16" fmla="*/ 297 w 335"/>
                  <a:gd name="T17" fmla="*/ 336 h 462"/>
                  <a:gd name="T18" fmla="*/ 309 w 335"/>
                  <a:gd name="T19" fmla="*/ 308 h 462"/>
                  <a:gd name="T20" fmla="*/ 319 w 335"/>
                  <a:gd name="T21" fmla="*/ 278 h 462"/>
                  <a:gd name="T22" fmla="*/ 327 w 335"/>
                  <a:gd name="T23" fmla="*/ 246 h 462"/>
                  <a:gd name="T24" fmla="*/ 333 w 335"/>
                  <a:gd name="T25" fmla="*/ 212 h 462"/>
                  <a:gd name="T26" fmla="*/ 335 w 335"/>
                  <a:gd name="T27" fmla="*/ 174 h 462"/>
                  <a:gd name="T28" fmla="*/ 333 w 335"/>
                  <a:gd name="T29" fmla="*/ 134 h 462"/>
                  <a:gd name="T30" fmla="*/ 102 w 335"/>
                  <a:gd name="T31" fmla="*/ 0 h 462"/>
                  <a:gd name="T32" fmla="*/ 106 w 335"/>
                  <a:gd name="T33" fmla="*/ 8 h 462"/>
                  <a:gd name="T34" fmla="*/ 110 w 335"/>
                  <a:gd name="T35" fmla="*/ 30 h 462"/>
                  <a:gd name="T36" fmla="*/ 116 w 335"/>
                  <a:gd name="T37" fmla="*/ 64 h 462"/>
                  <a:gd name="T38" fmla="*/ 116 w 335"/>
                  <a:gd name="T39" fmla="*/ 86 h 462"/>
                  <a:gd name="T40" fmla="*/ 116 w 335"/>
                  <a:gd name="T41" fmla="*/ 110 h 462"/>
                  <a:gd name="T42" fmla="*/ 114 w 335"/>
                  <a:gd name="T43" fmla="*/ 134 h 462"/>
                  <a:gd name="T44" fmla="*/ 108 w 335"/>
                  <a:gd name="T45" fmla="*/ 162 h 462"/>
                  <a:gd name="T46" fmla="*/ 100 w 335"/>
                  <a:gd name="T47" fmla="*/ 190 h 462"/>
                  <a:gd name="T48" fmla="*/ 90 w 335"/>
                  <a:gd name="T49" fmla="*/ 220 h 462"/>
                  <a:gd name="T50" fmla="*/ 74 w 335"/>
                  <a:gd name="T51" fmla="*/ 252 h 462"/>
                  <a:gd name="T52" fmla="*/ 54 w 335"/>
                  <a:gd name="T53" fmla="*/ 282 h 462"/>
                  <a:gd name="T54" fmla="*/ 30 w 335"/>
                  <a:gd name="T55" fmla="*/ 316 h 462"/>
                  <a:gd name="T56" fmla="*/ 0 w 335"/>
                  <a:gd name="T57" fmla="*/ 348 h 4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5"/>
                  <a:gd name="T88" fmla="*/ 0 h 462"/>
                  <a:gd name="T89" fmla="*/ 335 w 335"/>
                  <a:gd name="T90" fmla="*/ 462 h 4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5" h="462">
                    <a:moveTo>
                      <a:pt x="0" y="348"/>
                    </a:moveTo>
                    <a:lnTo>
                      <a:pt x="197" y="462"/>
                    </a:lnTo>
                    <a:lnTo>
                      <a:pt x="203" y="456"/>
                    </a:lnTo>
                    <a:lnTo>
                      <a:pt x="221" y="442"/>
                    </a:lnTo>
                    <a:lnTo>
                      <a:pt x="245" y="416"/>
                    </a:lnTo>
                    <a:lnTo>
                      <a:pt x="257" y="400"/>
                    </a:lnTo>
                    <a:lnTo>
                      <a:pt x="271" y="380"/>
                    </a:lnTo>
                    <a:lnTo>
                      <a:pt x="285" y="360"/>
                    </a:lnTo>
                    <a:lnTo>
                      <a:pt x="297" y="336"/>
                    </a:lnTo>
                    <a:lnTo>
                      <a:pt x="309" y="308"/>
                    </a:lnTo>
                    <a:lnTo>
                      <a:pt x="319" y="278"/>
                    </a:lnTo>
                    <a:lnTo>
                      <a:pt x="327" y="246"/>
                    </a:lnTo>
                    <a:lnTo>
                      <a:pt x="333" y="212"/>
                    </a:lnTo>
                    <a:lnTo>
                      <a:pt x="335" y="174"/>
                    </a:lnTo>
                    <a:lnTo>
                      <a:pt x="333" y="134"/>
                    </a:lnTo>
                    <a:lnTo>
                      <a:pt x="102" y="0"/>
                    </a:lnTo>
                    <a:lnTo>
                      <a:pt x="106" y="8"/>
                    </a:lnTo>
                    <a:lnTo>
                      <a:pt x="110" y="30"/>
                    </a:lnTo>
                    <a:lnTo>
                      <a:pt x="116" y="64"/>
                    </a:lnTo>
                    <a:lnTo>
                      <a:pt x="116" y="86"/>
                    </a:lnTo>
                    <a:lnTo>
                      <a:pt x="116" y="110"/>
                    </a:lnTo>
                    <a:lnTo>
                      <a:pt x="114" y="134"/>
                    </a:lnTo>
                    <a:lnTo>
                      <a:pt x="108" y="162"/>
                    </a:lnTo>
                    <a:lnTo>
                      <a:pt x="100" y="190"/>
                    </a:lnTo>
                    <a:lnTo>
                      <a:pt x="90" y="220"/>
                    </a:lnTo>
                    <a:lnTo>
                      <a:pt x="74" y="252"/>
                    </a:lnTo>
                    <a:lnTo>
                      <a:pt x="54" y="282"/>
                    </a:lnTo>
                    <a:lnTo>
                      <a:pt x="30" y="316"/>
                    </a:lnTo>
                    <a:lnTo>
                      <a:pt x="0" y="348"/>
                    </a:lnTo>
                    <a:close/>
                  </a:path>
                </a:pathLst>
              </a:custGeom>
              <a:solidFill>
                <a:srgbClr val="B3B3B3"/>
              </a:solidFill>
              <a:ln w="9525">
                <a:noFill/>
                <a:round/>
                <a:headEnd/>
                <a:tailEnd/>
              </a:ln>
            </p:spPr>
            <p:txBody>
              <a:bodyPr/>
              <a:lstStyle/>
              <a:p>
                <a:endParaRPr lang="en-US"/>
              </a:p>
            </p:txBody>
          </p:sp>
          <p:sp>
            <p:nvSpPr>
              <p:cNvPr id="372" name="Freeform 11"/>
              <p:cNvSpPr>
                <a:spLocks/>
              </p:cNvSpPr>
              <p:nvPr/>
            </p:nvSpPr>
            <p:spPr bwMode="auto">
              <a:xfrm>
                <a:off x="755" y="2163"/>
                <a:ext cx="160" cy="340"/>
              </a:xfrm>
              <a:custGeom>
                <a:avLst/>
                <a:gdLst>
                  <a:gd name="T0" fmla="*/ 158 w 160"/>
                  <a:gd name="T1" fmla="*/ 0 h 340"/>
                  <a:gd name="T2" fmla="*/ 136 w 160"/>
                  <a:gd name="T3" fmla="*/ 12 h 340"/>
                  <a:gd name="T4" fmla="*/ 138 w 160"/>
                  <a:gd name="T5" fmla="*/ 38 h 340"/>
                  <a:gd name="T6" fmla="*/ 138 w 160"/>
                  <a:gd name="T7" fmla="*/ 62 h 340"/>
                  <a:gd name="T8" fmla="*/ 136 w 160"/>
                  <a:gd name="T9" fmla="*/ 86 h 340"/>
                  <a:gd name="T10" fmla="*/ 132 w 160"/>
                  <a:gd name="T11" fmla="*/ 108 h 340"/>
                  <a:gd name="T12" fmla="*/ 130 w 160"/>
                  <a:gd name="T13" fmla="*/ 130 h 340"/>
                  <a:gd name="T14" fmla="*/ 124 w 160"/>
                  <a:gd name="T15" fmla="*/ 150 h 340"/>
                  <a:gd name="T16" fmla="*/ 112 w 160"/>
                  <a:gd name="T17" fmla="*/ 188 h 340"/>
                  <a:gd name="T18" fmla="*/ 96 w 160"/>
                  <a:gd name="T19" fmla="*/ 220 h 340"/>
                  <a:gd name="T20" fmla="*/ 80 w 160"/>
                  <a:gd name="T21" fmla="*/ 250 h 340"/>
                  <a:gd name="T22" fmla="*/ 64 w 160"/>
                  <a:gd name="T23" fmla="*/ 274 h 340"/>
                  <a:gd name="T24" fmla="*/ 46 w 160"/>
                  <a:gd name="T25" fmla="*/ 296 h 340"/>
                  <a:gd name="T26" fmla="*/ 28 w 160"/>
                  <a:gd name="T27" fmla="*/ 314 h 340"/>
                  <a:gd name="T28" fmla="*/ 14 w 160"/>
                  <a:gd name="T29" fmla="*/ 328 h 340"/>
                  <a:gd name="T30" fmla="*/ 0 w 160"/>
                  <a:gd name="T31" fmla="*/ 340 h 340"/>
                  <a:gd name="T32" fmla="*/ 60 w 160"/>
                  <a:gd name="T33" fmla="*/ 304 h 340"/>
                  <a:gd name="T34" fmla="*/ 66 w 160"/>
                  <a:gd name="T35" fmla="*/ 300 h 340"/>
                  <a:gd name="T36" fmla="*/ 78 w 160"/>
                  <a:gd name="T37" fmla="*/ 288 h 340"/>
                  <a:gd name="T38" fmla="*/ 96 w 160"/>
                  <a:gd name="T39" fmla="*/ 266 h 340"/>
                  <a:gd name="T40" fmla="*/ 106 w 160"/>
                  <a:gd name="T41" fmla="*/ 252 h 340"/>
                  <a:gd name="T42" fmla="*/ 116 w 160"/>
                  <a:gd name="T43" fmla="*/ 234 h 340"/>
                  <a:gd name="T44" fmla="*/ 126 w 160"/>
                  <a:gd name="T45" fmla="*/ 216 h 340"/>
                  <a:gd name="T46" fmla="*/ 136 w 160"/>
                  <a:gd name="T47" fmla="*/ 194 h 340"/>
                  <a:gd name="T48" fmla="*/ 144 w 160"/>
                  <a:gd name="T49" fmla="*/ 168 h 340"/>
                  <a:gd name="T50" fmla="*/ 150 w 160"/>
                  <a:gd name="T51" fmla="*/ 140 h 340"/>
                  <a:gd name="T52" fmla="*/ 156 w 160"/>
                  <a:gd name="T53" fmla="*/ 110 h 340"/>
                  <a:gd name="T54" fmla="*/ 158 w 160"/>
                  <a:gd name="T55" fmla="*/ 76 h 340"/>
                  <a:gd name="T56" fmla="*/ 160 w 160"/>
                  <a:gd name="T57" fmla="*/ 40 h 340"/>
                  <a:gd name="T58" fmla="*/ 158 w 160"/>
                  <a:gd name="T59" fmla="*/ 0 h 3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
                  <a:gd name="T91" fmla="*/ 0 h 340"/>
                  <a:gd name="T92" fmla="*/ 160 w 160"/>
                  <a:gd name="T93" fmla="*/ 340 h 3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 h="340">
                    <a:moveTo>
                      <a:pt x="158" y="0"/>
                    </a:moveTo>
                    <a:lnTo>
                      <a:pt x="136" y="12"/>
                    </a:lnTo>
                    <a:lnTo>
                      <a:pt x="138" y="38"/>
                    </a:lnTo>
                    <a:lnTo>
                      <a:pt x="138" y="62"/>
                    </a:lnTo>
                    <a:lnTo>
                      <a:pt x="136" y="86"/>
                    </a:lnTo>
                    <a:lnTo>
                      <a:pt x="132" y="108"/>
                    </a:lnTo>
                    <a:lnTo>
                      <a:pt x="130" y="130"/>
                    </a:lnTo>
                    <a:lnTo>
                      <a:pt x="124" y="150"/>
                    </a:lnTo>
                    <a:lnTo>
                      <a:pt x="112" y="188"/>
                    </a:lnTo>
                    <a:lnTo>
                      <a:pt x="96" y="220"/>
                    </a:lnTo>
                    <a:lnTo>
                      <a:pt x="80" y="250"/>
                    </a:lnTo>
                    <a:lnTo>
                      <a:pt x="64" y="274"/>
                    </a:lnTo>
                    <a:lnTo>
                      <a:pt x="46" y="296"/>
                    </a:lnTo>
                    <a:lnTo>
                      <a:pt x="28" y="314"/>
                    </a:lnTo>
                    <a:lnTo>
                      <a:pt x="14" y="328"/>
                    </a:lnTo>
                    <a:lnTo>
                      <a:pt x="0" y="340"/>
                    </a:lnTo>
                    <a:lnTo>
                      <a:pt x="60" y="304"/>
                    </a:lnTo>
                    <a:lnTo>
                      <a:pt x="66" y="300"/>
                    </a:lnTo>
                    <a:lnTo>
                      <a:pt x="78" y="288"/>
                    </a:lnTo>
                    <a:lnTo>
                      <a:pt x="96" y="266"/>
                    </a:lnTo>
                    <a:lnTo>
                      <a:pt x="106" y="252"/>
                    </a:lnTo>
                    <a:lnTo>
                      <a:pt x="116" y="234"/>
                    </a:lnTo>
                    <a:lnTo>
                      <a:pt x="126" y="216"/>
                    </a:lnTo>
                    <a:lnTo>
                      <a:pt x="136" y="194"/>
                    </a:lnTo>
                    <a:lnTo>
                      <a:pt x="144" y="168"/>
                    </a:lnTo>
                    <a:lnTo>
                      <a:pt x="150" y="140"/>
                    </a:lnTo>
                    <a:lnTo>
                      <a:pt x="156" y="110"/>
                    </a:lnTo>
                    <a:lnTo>
                      <a:pt x="158" y="76"/>
                    </a:lnTo>
                    <a:lnTo>
                      <a:pt x="160" y="40"/>
                    </a:lnTo>
                    <a:lnTo>
                      <a:pt x="158" y="0"/>
                    </a:lnTo>
                    <a:close/>
                  </a:path>
                </a:pathLst>
              </a:custGeom>
              <a:solidFill>
                <a:srgbClr val="666666"/>
              </a:solidFill>
              <a:ln w="9525">
                <a:noFill/>
                <a:round/>
                <a:headEnd/>
                <a:tailEnd/>
              </a:ln>
            </p:spPr>
            <p:txBody>
              <a:bodyPr/>
              <a:lstStyle/>
              <a:p>
                <a:endParaRPr lang="en-US"/>
              </a:p>
            </p:txBody>
          </p:sp>
          <p:sp>
            <p:nvSpPr>
              <p:cNvPr id="373" name="Freeform 12"/>
              <p:cNvSpPr>
                <a:spLocks/>
              </p:cNvSpPr>
              <p:nvPr/>
            </p:nvSpPr>
            <p:spPr bwMode="auto">
              <a:xfrm>
                <a:off x="276" y="1356"/>
                <a:ext cx="765" cy="1143"/>
              </a:xfrm>
              <a:custGeom>
                <a:avLst/>
                <a:gdLst>
                  <a:gd name="T0" fmla="*/ 6 w 765"/>
                  <a:gd name="T1" fmla="*/ 20 h 1143"/>
                  <a:gd name="T2" fmla="*/ 2 w 765"/>
                  <a:gd name="T3" fmla="*/ 24 h 1143"/>
                  <a:gd name="T4" fmla="*/ 0 w 765"/>
                  <a:gd name="T5" fmla="*/ 30 h 1143"/>
                  <a:gd name="T6" fmla="*/ 0 w 765"/>
                  <a:gd name="T7" fmla="*/ 733 h 1143"/>
                  <a:gd name="T8" fmla="*/ 2 w 765"/>
                  <a:gd name="T9" fmla="*/ 739 h 1143"/>
                  <a:gd name="T10" fmla="*/ 6 w 765"/>
                  <a:gd name="T11" fmla="*/ 743 h 1143"/>
                  <a:gd name="T12" fmla="*/ 697 w 765"/>
                  <a:gd name="T13" fmla="*/ 1143 h 1143"/>
                  <a:gd name="T14" fmla="*/ 703 w 765"/>
                  <a:gd name="T15" fmla="*/ 1143 h 1143"/>
                  <a:gd name="T16" fmla="*/ 709 w 765"/>
                  <a:gd name="T17" fmla="*/ 1143 h 1143"/>
                  <a:gd name="T18" fmla="*/ 719 w 765"/>
                  <a:gd name="T19" fmla="*/ 1137 h 1143"/>
                  <a:gd name="T20" fmla="*/ 729 w 765"/>
                  <a:gd name="T21" fmla="*/ 1127 h 1143"/>
                  <a:gd name="T22" fmla="*/ 747 w 765"/>
                  <a:gd name="T23" fmla="*/ 1107 h 1143"/>
                  <a:gd name="T24" fmla="*/ 759 w 765"/>
                  <a:gd name="T25" fmla="*/ 1089 h 1143"/>
                  <a:gd name="T26" fmla="*/ 763 w 765"/>
                  <a:gd name="T27" fmla="*/ 1081 h 1143"/>
                  <a:gd name="T28" fmla="*/ 765 w 765"/>
                  <a:gd name="T29" fmla="*/ 1075 h 1143"/>
                  <a:gd name="T30" fmla="*/ 765 w 765"/>
                  <a:gd name="T31" fmla="*/ 402 h 1143"/>
                  <a:gd name="T32" fmla="*/ 763 w 765"/>
                  <a:gd name="T33" fmla="*/ 396 h 1143"/>
                  <a:gd name="T34" fmla="*/ 759 w 765"/>
                  <a:gd name="T35" fmla="*/ 392 h 1143"/>
                  <a:gd name="T36" fmla="*/ 88 w 765"/>
                  <a:gd name="T37" fmla="*/ 4 h 1143"/>
                  <a:gd name="T38" fmla="*/ 78 w 765"/>
                  <a:gd name="T39" fmla="*/ 0 h 1143"/>
                  <a:gd name="T40" fmla="*/ 68 w 765"/>
                  <a:gd name="T41" fmla="*/ 0 h 1143"/>
                  <a:gd name="T42" fmla="*/ 56 w 765"/>
                  <a:gd name="T43" fmla="*/ 0 h 1143"/>
                  <a:gd name="T44" fmla="*/ 44 w 765"/>
                  <a:gd name="T45" fmla="*/ 4 h 1143"/>
                  <a:gd name="T46" fmla="*/ 22 w 765"/>
                  <a:gd name="T47" fmla="*/ 12 h 1143"/>
                  <a:gd name="T48" fmla="*/ 6 w 765"/>
                  <a:gd name="T49" fmla="*/ 20 h 1143"/>
                  <a:gd name="T50" fmla="*/ 76 w 765"/>
                  <a:gd name="T51" fmla="*/ 24 h 1143"/>
                  <a:gd name="T52" fmla="*/ 741 w 765"/>
                  <a:gd name="T53" fmla="*/ 407 h 1143"/>
                  <a:gd name="T54" fmla="*/ 741 w 765"/>
                  <a:gd name="T55" fmla="*/ 1073 h 1143"/>
                  <a:gd name="T56" fmla="*/ 737 w 765"/>
                  <a:gd name="T57" fmla="*/ 1081 h 1143"/>
                  <a:gd name="T58" fmla="*/ 727 w 765"/>
                  <a:gd name="T59" fmla="*/ 1093 h 1143"/>
                  <a:gd name="T60" fmla="*/ 715 w 765"/>
                  <a:gd name="T61" fmla="*/ 1107 h 1143"/>
                  <a:gd name="T62" fmla="*/ 703 w 765"/>
                  <a:gd name="T63" fmla="*/ 1119 h 1143"/>
                  <a:gd name="T64" fmla="*/ 24 w 765"/>
                  <a:gd name="T65" fmla="*/ 725 h 1143"/>
                  <a:gd name="T66" fmla="*/ 24 w 765"/>
                  <a:gd name="T67" fmla="*/ 38 h 1143"/>
                  <a:gd name="T68" fmla="*/ 40 w 765"/>
                  <a:gd name="T69" fmla="*/ 30 h 1143"/>
                  <a:gd name="T70" fmla="*/ 56 w 765"/>
                  <a:gd name="T71" fmla="*/ 26 h 1143"/>
                  <a:gd name="T72" fmla="*/ 68 w 765"/>
                  <a:gd name="T73" fmla="*/ 22 h 1143"/>
                  <a:gd name="T74" fmla="*/ 74 w 765"/>
                  <a:gd name="T75" fmla="*/ 22 h 1143"/>
                  <a:gd name="T76" fmla="*/ 76 w 765"/>
                  <a:gd name="T77" fmla="*/ 24 h 1143"/>
                  <a:gd name="T78" fmla="*/ 6 w 765"/>
                  <a:gd name="T79" fmla="*/ 20 h 1143"/>
                  <a:gd name="T80" fmla="*/ 741 w 765"/>
                  <a:gd name="T81" fmla="*/ 1075 h 1143"/>
                  <a:gd name="T82" fmla="*/ 6 w 765"/>
                  <a:gd name="T83" fmla="*/ 20 h 1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65"/>
                  <a:gd name="T127" fmla="*/ 0 h 1143"/>
                  <a:gd name="T128" fmla="*/ 765 w 765"/>
                  <a:gd name="T129" fmla="*/ 1143 h 1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65" h="1143">
                    <a:moveTo>
                      <a:pt x="6" y="20"/>
                    </a:moveTo>
                    <a:lnTo>
                      <a:pt x="2" y="24"/>
                    </a:lnTo>
                    <a:lnTo>
                      <a:pt x="0" y="30"/>
                    </a:lnTo>
                    <a:lnTo>
                      <a:pt x="0" y="733"/>
                    </a:lnTo>
                    <a:lnTo>
                      <a:pt x="2" y="739"/>
                    </a:lnTo>
                    <a:lnTo>
                      <a:pt x="6" y="743"/>
                    </a:lnTo>
                    <a:lnTo>
                      <a:pt x="697" y="1143"/>
                    </a:lnTo>
                    <a:lnTo>
                      <a:pt x="703" y="1143"/>
                    </a:lnTo>
                    <a:lnTo>
                      <a:pt x="709" y="1143"/>
                    </a:lnTo>
                    <a:lnTo>
                      <a:pt x="719" y="1137"/>
                    </a:lnTo>
                    <a:lnTo>
                      <a:pt x="729" y="1127"/>
                    </a:lnTo>
                    <a:lnTo>
                      <a:pt x="747" y="1107"/>
                    </a:lnTo>
                    <a:lnTo>
                      <a:pt x="759" y="1089"/>
                    </a:lnTo>
                    <a:lnTo>
                      <a:pt x="763" y="1081"/>
                    </a:lnTo>
                    <a:lnTo>
                      <a:pt x="765" y="1075"/>
                    </a:lnTo>
                    <a:lnTo>
                      <a:pt x="765" y="402"/>
                    </a:lnTo>
                    <a:lnTo>
                      <a:pt x="763" y="396"/>
                    </a:lnTo>
                    <a:lnTo>
                      <a:pt x="759" y="392"/>
                    </a:lnTo>
                    <a:lnTo>
                      <a:pt x="88" y="4"/>
                    </a:lnTo>
                    <a:lnTo>
                      <a:pt x="78" y="0"/>
                    </a:lnTo>
                    <a:lnTo>
                      <a:pt x="68" y="0"/>
                    </a:lnTo>
                    <a:lnTo>
                      <a:pt x="56" y="0"/>
                    </a:lnTo>
                    <a:lnTo>
                      <a:pt x="44" y="4"/>
                    </a:lnTo>
                    <a:lnTo>
                      <a:pt x="22" y="12"/>
                    </a:lnTo>
                    <a:lnTo>
                      <a:pt x="6" y="20"/>
                    </a:lnTo>
                    <a:lnTo>
                      <a:pt x="76" y="24"/>
                    </a:lnTo>
                    <a:lnTo>
                      <a:pt x="741" y="407"/>
                    </a:lnTo>
                    <a:lnTo>
                      <a:pt x="741" y="1073"/>
                    </a:lnTo>
                    <a:lnTo>
                      <a:pt x="737" y="1081"/>
                    </a:lnTo>
                    <a:lnTo>
                      <a:pt x="727" y="1093"/>
                    </a:lnTo>
                    <a:lnTo>
                      <a:pt x="715" y="1107"/>
                    </a:lnTo>
                    <a:lnTo>
                      <a:pt x="703" y="1119"/>
                    </a:lnTo>
                    <a:lnTo>
                      <a:pt x="24" y="725"/>
                    </a:lnTo>
                    <a:lnTo>
                      <a:pt x="24" y="38"/>
                    </a:lnTo>
                    <a:lnTo>
                      <a:pt x="40" y="30"/>
                    </a:lnTo>
                    <a:lnTo>
                      <a:pt x="56" y="26"/>
                    </a:lnTo>
                    <a:lnTo>
                      <a:pt x="68" y="22"/>
                    </a:lnTo>
                    <a:lnTo>
                      <a:pt x="74" y="22"/>
                    </a:lnTo>
                    <a:lnTo>
                      <a:pt x="76" y="24"/>
                    </a:lnTo>
                    <a:lnTo>
                      <a:pt x="6" y="20"/>
                    </a:lnTo>
                    <a:lnTo>
                      <a:pt x="741" y="1075"/>
                    </a:lnTo>
                    <a:lnTo>
                      <a:pt x="6" y="20"/>
                    </a:lnTo>
                    <a:close/>
                  </a:path>
                </a:pathLst>
              </a:custGeom>
              <a:solidFill>
                <a:srgbClr val="333333"/>
              </a:solidFill>
              <a:ln w="9525">
                <a:noFill/>
                <a:round/>
                <a:headEnd/>
                <a:tailEnd/>
              </a:ln>
            </p:spPr>
            <p:txBody>
              <a:bodyPr/>
              <a:lstStyle/>
              <a:p>
                <a:endParaRPr lang="en-US"/>
              </a:p>
            </p:txBody>
          </p:sp>
          <p:sp>
            <p:nvSpPr>
              <p:cNvPr id="374" name="Freeform 13"/>
              <p:cNvSpPr>
                <a:spLocks/>
              </p:cNvSpPr>
              <p:nvPr/>
            </p:nvSpPr>
            <p:spPr bwMode="auto">
              <a:xfrm>
                <a:off x="288" y="1384"/>
                <a:ext cx="691" cy="1101"/>
              </a:xfrm>
              <a:custGeom>
                <a:avLst/>
                <a:gdLst>
                  <a:gd name="T0" fmla="*/ 0 w 691"/>
                  <a:gd name="T1" fmla="*/ 0 h 1101"/>
                  <a:gd name="T2" fmla="*/ 691 w 691"/>
                  <a:gd name="T3" fmla="*/ 399 h 1101"/>
                  <a:gd name="T4" fmla="*/ 691 w 691"/>
                  <a:gd name="T5" fmla="*/ 1101 h 1101"/>
                  <a:gd name="T6" fmla="*/ 0 w 691"/>
                  <a:gd name="T7" fmla="*/ 703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3"/>
                    </a:lnTo>
                    <a:lnTo>
                      <a:pt x="0" y="0"/>
                    </a:lnTo>
                    <a:close/>
                  </a:path>
                </a:pathLst>
              </a:custGeom>
              <a:solidFill>
                <a:srgbClr val="CCCCCC"/>
              </a:solidFill>
              <a:ln w="9525">
                <a:noFill/>
                <a:round/>
                <a:headEnd/>
                <a:tailEnd/>
              </a:ln>
            </p:spPr>
            <p:txBody>
              <a:bodyPr/>
              <a:lstStyle/>
              <a:p>
                <a:endParaRPr lang="en-US"/>
              </a:p>
            </p:txBody>
          </p:sp>
          <p:sp>
            <p:nvSpPr>
              <p:cNvPr id="375" name="Freeform 14"/>
              <p:cNvSpPr>
                <a:spLocks/>
              </p:cNvSpPr>
              <p:nvPr/>
            </p:nvSpPr>
            <p:spPr bwMode="auto">
              <a:xfrm>
                <a:off x="332" y="1466"/>
                <a:ext cx="605" cy="947"/>
              </a:xfrm>
              <a:custGeom>
                <a:avLst/>
                <a:gdLst>
                  <a:gd name="T0" fmla="*/ 0 w 605"/>
                  <a:gd name="T1" fmla="*/ 0 h 947"/>
                  <a:gd name="T2" fmla="*/ 605 w 605"/>
                  <a:gd name="T3" fmla="*/ 347 h 947"/>
                  <a:gd name="T4" fmla="*/ 605 w 605"/>
                  <a:gd name="T5" fmla="*/ 947 h 947"/>
                  <a:gd name="T6" fmla="*/ 0 w 605"/>
                  <a:gd name="T7" fmla="*/ 597 h 947"/>
                  <a:gd name="T8" fmla="*/ 0 w 605"/>
                  <a:gd name="T9" fmla="*/ 0 h 947"/>
                  <a:gd name="T10" fmla="*/ 0 60000 65536"/>
                  <a:gd name="T11" fmla="*/ 0 60000 65536"/>
                  <a:gd name="T12" fmla="*/ 0 60000 65536"/>
                  <a:gd name="T13" fmla="*/ 0 60000 65536"/>
                  <a:gd name="T14" fmla="*/ 0 60000 65536"/>
                  <a:gd name="T15" fmla="*/ 0 w 605"/>
                  <a:gd name="T16" fmla="*/ 0 h 947"/>
                  <a:gd name="T17" fmla="*/ 605 w 605"/>
                  <a:gd name="T18" fmla="*/ 947 h 947"/>
                </a:gdLst>
                <a:ahLst/>
                <a:cxnLst>
                  <a:cxn ang="T10">
                    <a:pos x="T0" y="T1"/>
                  </a:cxn>
                  <a:cxn ang="T11">
                    <a:pos x="T2" y="T3"/>
                  </a:cxn>
                  <a:cxn ang="T12">
                    <a:pos x="T4" y="T5"/>
                  </a:cxn>
                  <a:cxn ang="T13">
                    <a:pos x="T6" y="T7"/>
                  </a:cxn>
                  <a:cxn ang="T14">
                    <a:pos x="T8" y="T9"/>
                  </a:cxn>
                </a:cxnLst>
                <a:rect l="T15" t="T16" r="T17" b="T18"/>
                <a:pathLst>
                  <a:path w="605" h="947">
                    <a:moveTo>
                      <a:pt x="0" y="0"/>
                    </a:moveTo>
                    <a:lnTo>
                      <a:pt x="605" y="347"/>
                    </a:lnTo>
                    <a:lnTo>
                      <a:pt x="605" y="947"/>
                    </a:lnTo>
                    <a:lnTo>
                      <a:pt x="0" y="597"/>
                    </a:lnTo>
                    <a:lnTo>
                      <a:pt x="0" y="0"/>
                    </a:lnTo>
                    <a:close/>
                  </a:path>
                </a:pathLst>
              </a:custGeom>
              <a:solidFill>
                <a:srgbClr val="678BA8"/>
              </a:solidFill>
              <a:ln w="9525">
                <a:noFill/>
                <a:round/>
                <a:headEnd/>
                <a:tailEnd/>
              </a:ln>
            </p:spPr>
            <p:txBody>
              <a:bodyPr/>
              <a:lstStyle/>
              <a:p>
                <a:endParaRPr lang="en-US"/>
              </a:p>
            </p:txBody>
          </p:sp>
          <p:sp>
            <p:nvSpPr>
              <p:cNvPr id="376" name="Freeform 15"/>
              <p:cNvSpPr>
                <a:spLocks/>
              </p:cNvSpPr>
              <p:nvPr/>
            </p:nvSpPr>
            <p:spPr bwMode="auto">
              <a:xfrm>
                <a:off x="332" y="1466"/>
                <a:ext cx="605" cy="947"/>
              </a:xfrm>
              <a:custGeom>
                <a:avLst/>
                <a:gdLst>
                  <a:gd name="T0" fmla="*/ 10 w 605"/>
                  <a:gd name="T1" fmla="*/ 4 h 947"/>
                  <a:gd name="T2" fmla="*/ 10 w 605"/>
                  <a:gd name="T3" fmla="*/ 589 h 947"/>
                  <a:gd name="T4" fmla="*/ 605 w 605"/>
                  <a:gd name="T5" fmla="*/ 933 h 947"/>
                  <a:gd name="T6" fmla="*/ 605 w 605"/>
                  <a:gd name="T7" fmla="*/ 947 h 947"/>
                  <a:gd name="T8" fmla="*/ 0 w 605"/>
                  <a:gd name="T9" fmla="*/ 597 h 947"/>
                  <a:gd name="T10" fmla="*/ 0 w 605"/>
                  <a:gd name="T11" fmla="*/ 0 h 947"/>
                  <a:gd name="T12" fmla="*/ 10 w 605"/>
                  <a:gd name="T13" fmla="*/ 4 h 947"/>
                  <a:gd name="T14" fmla="*/ 0 60000 65536"/>
                  <a:gd name="T15" fmla="*/ 0 60000 65536"/>
                  <a:gd name="T16" fmla="*/ 0 60000 65536"/>
                  <a:gd name="T17" fmla="*/ 0 60000 65536"/>
                  <a:gd name="T18" fmla="*/ 0 60000 65536"/>
                  <a:gd name="T19" fmla="*/ 0 60000 65536"/>
                  <a:gd name="T20" fmla="*/ 0 60000 65536"/>
                  <a:gd name="T21" fmla="*/ 0 w 605"/>
                  <a:gd name="T22" fmla="*/ 0 h 947"/>
                  <a:gd name="T23" fmla="*/ 605 w 605"/>
                  <a:gd name="T24" fmla="*/ 947 h 9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5" h="947">
                    <a:moveTo>
                      <a:pt x="10" y="4"/>
                    </a:moveTo>
                    <a:lnTo>
                      <a:pt x="10" y="589"/>
                    </a:lnTo>
                    <a:lnTo>
                      <a:pt x="605" y="933"/>
                    </a:lnTo>
                    <a:lnTo>
                      <a:pt x="605" y="947"/>
                    </a:lnTo>
                    <a:lnTo>
                      <a:pt x="0" y="597"/>
                    </a:lnTo>
                    <a:lnTo>
                      <a:pt x="0" y="0"/>
                    </a:lnTo>
                    <a:lnTo>
                      <a:pt x="10" y="4"/>
                    </a:lnTo>
                    <a:close/>
                  </a:path>
                </a:pathLst>
              </a:custGeom>
              <a:solidFill>
                <a:srgbClr val="FFFFFF"/>
              </a:solidFill>
              <a:ln w="9525">
                <a:noFill/>
                <a:round/>
                <a:headEnd/>
                <a:tailEnd/>
              </a:ln>
            </p:spPr>
            <p:txBody>
              <a:bodyPr/>
              <a:lstStyle/>
              <a:p>
                <a:endParaRPr lang="en-US"/>
              </a:p>
            </p:txBody>
          </p:sp>
          <p:sp>
            <p:nvSpPr>
              <p:cNvPr id="377" name="Freeform 16"/>
              <p:cNvSpPr>
                <a:spLocks/>
              </p:cNvSpPr>
              <p:nvPr/>
            </p:nvSpPr>
            <p:spPr bwMode="auto">
              <a:xfrm>
                <a:off x="288" y="1364"/>
                <a:ext cx="741" cy="419"/>
              </a:xfrm>
              <a:custGeom>
                <a:avLst/>
                <a:gdLst>
                  <a:gd name="T0" fmla="*/ 70 w 741"/>
                  <a:gd name="T1" fmla="*/ 4 h 419"/>
                  <a:gd name="T2" fmla="*/ 741 w 741"/>
                  <a:gd name="T3" fmla="*/ 392 h 419"/>
                  <a:gd name="T4" fmla="*/ 691 w 741"/>
                  <a:gd name="T5" fmla="*/ 419 h 419"/>
                  <a:gd name="T6" fmla="*/ 0 w 741"/>
                  <a:gd name="T7" fmla="*/ 20 h 419"/>
                  <a:gd name="T8" fmla="*/ 8 w 741"/>
                  <a:gd name="T9" fmla="*/ 16 h 419"/>
                  <a:gd name="T10" fmla="*/ 28 w 741"/>
                  <a:gd name="T11" fmla="*/ 8 h 419"/>
                  <a:gd name="T12" fmla="*/ 40 w 741"/>
                  <a:gd name="T13" fmla="*/ 4 h 419"/>
                  <a:gd name="T14" fmla="*/ 52 w 741"/>
                  <a:gd name="T15" fmla="*/ 2 h 419"/>
                  <a:gd name="T16" fmla="*/ 62 w 741"/>
                  <a:gd name="T17" fmla="*/ 0 h 419"/>
                  <a:gd name="T18" fmla="*/ 70 w 741"/>
                  <a:gd name="T19" fmla="*/ 4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41"/>
                  <a:gd name="T31" fmla="*/ 0 h 419"/>
                  <a:gd name="T32" fmla="*/ 741 w 741"/>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41" h="419">
                    <a:moveTo>
                      <a:pt x="70" y="4"/>
                    </a:moveTo>
                    <a:lnTo>
                      <a:pt x="741" y="392"/>
                    </a:lnTo>
                    <a:lnTo>
                      <a:pt x="691" y="419"/>
                    </a:lnTo>
                    <a:lnTo>
                      <a:pt x="0" y="20"/>
                    </a:lnTo>
                    <a:lnTo>
                      <a:pt x="8" y="16"/>
                    </a:lnTo>
                    <a:lnTo>
                      <a:pt x="28" y="8"/>
                    </a:lnTo>
                    <a:lnTo>
                      <a:pt x="40" y="4"/>
                    </a:lnTo>
                    <a:lnTo>
                      <a:pt x="52" y="2"/>
                    </a:lnTo>
                    <a:lnTo>
                      <a:pt x="62" y="0"/>
                    </a:lnTo>
                    <a:lnTo>
                      <a:pt x="70" y="4"/>
                    </a:lnTo>
                    <a:close/>
                  </a:path>
                </a:pathLst>
              </a:custGeom>
              <a:solidFill>
                <a:srgbClr val="E3E3E2"/>
              </a:solidFill>
              <a:ln w="9525">
                <a:noFill/>
                <a:round/>
                <a:headEnd/>
                <a:tailEnd/>
              </a:ln>
            </p:spPr>
            <p:txBody>
              <a:bodyPr/>
              <a:lstStyle/>
              <a:p>
                <a:endParaRPr lang="en-US"/>
              </a:p>
            </p:txBody>
          </p:sp>
          <p:sp>
            <p:nvSpPr>
              <p:cNvPr id="378" name="Freeform 17"/>
              <p:cNvSpPr>
                <a:spLocks/>
              </p:cNvSpPr>
              <p:nvPr/>
            </p:nvSpPr>
            <p:spPr bwMode="auto">
              <a:xfrm>
                <a:off x="979" y="1756"/>
                <a:ext cx="50" cy="729"/>
              </a:xfrm>
              <a:custGeom>
                <a:avLst/>
                <a:gdLst>
                  <a:gd name="T0" fmla="*/ 0 w 50"/>
                  <a:gd name="T1" fmla="*/ 729 h 729"/>
                  <a:gd name="T2" fmla="*/ 0 w 50"/>
                  <a:gd name="T3" fmla="*/ 27 h 729"/>
                  <a:gd name="T4" fmla="*/ 50 w 50"/>
                  <a:gd name="T5" fmla="*/ 0 h 729"/>
                  <a:gd name="T6" fmla="*/ 50 w 50"/>
                  <a:gd name="T7" fmla="*/ 673 h 729"/>
                  <a:gd name="T8" fmla="*/ 46 w 50"/>
                  <a:gd name="T9" fmla="*/ 681 h 729"/>
                  <a:gd name="T10" fmla="*/ 34 w 50"/>
                  <a:gd name="T11" fmla="*/ 697 h 729"/>
                  <a:gd name="T12" fmla="*/ 18 w 50"/>
                  <a:gd name="T13" fmla="*/ 715 h 729"/>
                  <a:gd name="T14" fmla="*/ 10 w 50"/>
                  <a:gd name="T15" fmla="*/ 723 h 729"/>
                  <a:gd name="T16" fmla="*/ 0 w 50"/>
                  <a:gd name="T17" fmla="*/ 729 h 7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729"/>
                  <a:gd name="T29" fmla="*/ 50 w 50"/>
                  <a:gd name="T30" fmla="*/ 729 h 7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729">
                    <a:moveTo>
                      <a:pt x="0" y="729"/>
                    </a:moveTo>
                    <a:lnTo>
                      <a:pt x="0" y="27"/>
                    </a:lnTo>
                    <a:lnTo>
                      <a:pt x="50" y="0"/>
                    </a:lnTo>
                    <a:lnTo>
                      <a:pt x="50" y="673"/>
                    </a:lnTo>
                    <a:lnTo>
                      <a:pt x="46" y="681"/>
                    </a:lnTo>
                    <a:lnTo>
                      <a:pt x="34" y="697"/>
                    </a:lnTo>
                    <a:lnTo>
                      <a:pt x="18" y="715"/>
                    </a:lnTo>
                    <a:lnTo>
                      <a:pt x="10" y="723"/>
                    </a:lnTo>
                    <a:lnTo>
                      <a:pt x="0" y="729"/>
                    </a:lnTo>
                    <a:close/>
                  </a:path>
                </a:pathLst>
              </a:custGeom>
              <a:solidFill>
                <a:srgbClr val="666666"/>
              </a:solidFill>
              <a:ln w="9525">
                <a:noFill/>
                <a:round/>
                <a:headEnd/>
                <a:tailEnd/>
              </a:ln>
            </p:spPr>
            <p:txBody>
              <a:bodyPr/>
              <a:lstStyle/>
              <a:p>
                <a:endParaRPr lang="en-US"/>
              </a:p>
            </p:txBody>
          </p:sp>
          <p:sp>
            <p:nvSpPr>
              <p:cNvPr id="379" name="Freeform 18"/>
              <p:cNvSpPr>
                <a:spLocks/>
              </p:cNvSpPr>
              <p:nvPr/>
            </p:nvSpPr>
            <p:spPr bwMode="auto">
              <a:xfrm>
                <a:off x="1067" y="1726"/>
                <a:ext cx="879" cy="1236"/>
              </a:xfrm>
              <a:custGeom>
                <a:avLst/>
                <a:gdLst>
                  <a:gd name="T0" fmla="*/ 545 w 879"/>
                  <a:gd name="T1" fmla="*/ 6 h 1236"/>
                  <a:gd name="T2" fmla="*/ 26 w 879"/>
                  <a:gd name="T3" fmla="*/ 305 h 1236"/>
                  <a:gd name="T4" fmla="*/ 16 w 879"/>
                  <a:gd name="T5" fmla="*/ 313 h 1236"/>
                  <a:gd name="T6" fmla="*/ 8 w 879"/>
                  <a:gd name="T7" fmla="*/ 325 h 1236"/>
                  <a:gd name="T8" fmla="*/ 2 w 879"/>
                  <a:gd name="T9" fmla="*/ 337 h 1236"/>
                  <a:gd name="T10" fmla="*/ 0 w 879"/>
                  <a:gd name="T11" fmla="*/ 349 h 1236"/>
                  <a:gd name="T12" fmla="*/ 0 w 879"/>
                  <a:gd name="T13" fmla="*/ 1038 h 1236"/>
                  <a:gd name="T14" fmla="*/ 2 w 879"/>
                  <a:gd name="T15" fmla="*/ 1052 h 1236"/>
                  <a:gd name="T16" fmla="*/ 8 w 879"/>
                  <a:gd name="T17" fmla="*/ 1064 h 1236"/>
                  <a:gd name="T18" fmla="*/ 16 w 879"/>
                  <a:gd name="T19" fmla="*/ 1074 h 1236"/>
                  <a:gd name="T20" fmla="*/ 26 w 879"/>
                  <a:gd name="T21" fmla="*/ 1082 h 1236"/>
                  <a:gd name="T22" fmla="*/ 282 w 879"/>
                  <a:gd name="T23" fmla="*/ 1230 h 1236"/>
                  <a:gd name="T24" fmla="*/ 294 w 879"/>
                  <a:gd name="T25" fmla="*/ 1236 h 1236"/>
                  <a:gd name="T26" fmla="*/ 308 w 879"/>
                  <a:gd name="T27" fmla="*/ 1236 h 1236"/>
                  <a:gd name="T28" fmla="*/ 322 w 879"/>
                  <a:gd name="T29" fmla="*/ 1236 h 1236"/>
                  <a:gd name="T30" fmla="*/ 334 w 879"/>
                  <a:gd name="T31" fmla="*/ 1230 h 1236"/>
                  <a:gd name="T32" fmla="*/ 853 w 879"/>
                  <a:gd name="T33" fmla="*/ 930 h 1236"/>
                  <a:gd name="T34" fmla="*/ 863 w 879"/>
                  <a:gd name="T35" fmla="*/ 922 h 1236"/>
                  <a:gd name="T36" fmla="*/ 871 w 879"/>
                  <a:gd name="T37" fmla="*/ 910 h 1236"/>
                  <a:gd name="T38" fmla="*/ 877 w 879"/>
                  <a:gd name="T39" fmla="*/ 898 h 1236"/>
                  <a:gd name="T40" fmla="*/ 879 w 879"/>
                  <a:gd name="T41" fmla="*/ 886 h 1236"/>
                  <a:gd name="T42" fmla="*/ 879 w 879"/>
                  <a:gd name="T43" fmla="*/ 197 h 1236"/>
                  <a:gd name="T44" fmla="*/ 877 w 879"/>
                  <a:gd name="T45" fmla="*/ 183 h 1236"/>
                  <a:gd name="T46" fmla="*/ 871 w 879"/>
                  <a:gd name="T47" fmla="*/ 171 h 1236"/>
                  <a:gd name="T48" fmla="*/ 863 w 879"/>
                  <a:gd name="T49" fmla="*/ 159 h 1236"/>
                  <a:gd name="T50" fmla="*/ 853 w 879"/>
                  <a:gd name="T51" fmla="*/ 151 h 1236"/>
                  <a:gd name="T52" fmla="*/ 597 w 879"/>
                  <a:gd name="T53" fmla="*/ 6 h 1236"/>
                  <a:gd name="T54" fmla="*/ 585 w 879"/>
                  <a:gd name="T55" fmla="*/ 0 h 1236"/>
                  <a:gd name="T56" fmla="*/ 571 w 879"/>
                  <a:gd name="T57" fmla="*/ 0 h 1236"/>
                  <a:gd name="T58" fmla="*/ 557 w 879"/>
                  <a:gd name="T59" fmla="*/ 0 h 1236"/>
                  <a:gd name="T60" fmla="*/ 545 w 879"/>
                  <a:gd name="T61" fmla="*/ 6 h 1236"/>
                  <a:gd name="T62" fmla="*/ 294 w 879"/>
                  <a:gd name="T63" fmla="*/ 1210 h 1236"/>
                  <a:gd name="T64" fmla="*/ 38 w 879"/>
                  <a:gd name="T65" fmla="*/ 1062 h 1236"/>
                  <a:gd name="T66" fmla="*/ 32 w 879"/>
                  <a:gd name="T67" fmla="*/ 1058 h 1236"/>
                  <a:gd name="T68" fmla="*/ 28 w 879"/>
                  <a:gd name="T69" fmla="*/ 1052 h 1236"/>
                  <a:gd name="T70" fmla="*/ 24 w 879"/>
                  <a:gd name="T71" fmla="*/ 1044 h 1236"/>
                  <a:gd name="T72" fmla="*/ 24 w 879"/>
                  <a:gd name="T73" fmla="*/ 1038 h 1236"/>
                  <a:gd name="T74" fmla="*/ 24 w 879"/>
                  <a:gd name="T75" fmla="*/ 349 h 1236"/>
                  <a:gd name="T76" fmla="*/ 24 w 879"/>
                  <a:gd name="T77" fmla="*/ 343 h 1236"/>
                  <a:gd name="T78" fmla="*/ 28 w 879"/>
                  <a:gd name="T79" fmla="*/ 335 h 1236"/>
                  <a:gd name="T80" fmla="*/ 32 w 879"/>
                  <a:gd name="T81" fmla="*/ 329 h 1236"/>
                  <a:gd name="T82" fmla="*/ 38 w 879"/>
                  <a:gd name="T83" fmla="*/ 325 h 1236"/>
                  <a:gd name="T84" fmla="*/ 557 w 879"/>
                  <a:gd name="T85" fmla="*/ 26 h 1236"/>
                  <a:gd name="T86" fmla="*/ 563 w 879"/>
                  <a:gd name="T87" fmla="*/ 24 h 1236"/>
                  <a:gd name="T88" fmla="*/ 571 w 879"/>
                  <a:gd name="T89" fmla="*/ 22 h 1236"/>
                  <a:gd name="T90" fmla="*/ 579 w 879"/>
                  <a:gd name="T91" fmla="*/ 24 h 1236"/>
                  <a:gd name="T92" fmla="*/ 585 w 879"/>
                  <a:gd name="T93" fmla="*/ 26 h 1236"/>
                  <a:gd name="T94" fmla="*/ 841 w 879"/>
                  <a:gd name="T95" fmla="*/ 173 h 1236"/>
                  <a:gd name="T96" fmla="*/ 847 w 879"/>
                  <a:gd name="T97" fmla="*/ 177 h 1236"/>
                  <a:gd name="T98" fmla="*/ 851 w 879"/>
                  <a:gd name="T99" fmla="*/ 183 h 1236"/>
                  <a:gd name="T100" fmla="*/ 855 w 879"/>
                  <a:gd name="T101" fmla="*/ 189 h 1236"/>
                  <a:gd name="T102" fmla="*/ 855 w 879"/>
                  <a:gd name="T103" fmla="*/ 197 h 1236"/>
                  <a:gd name="T104" fmla="*/ 855 w 879"/>
                  <a:gd name="T105" fmla="*/ 886 h 1236"/>
                  <a:gd name="T106" fmla="*/ 855 w 879"/>
                  <a:gd name="T107" fmla="*/ 892 h 1236"/>
                  <a:gd name="T108" fmla="*/ 851 w 879"/>
                  <a:gd name="T109" fmla="*/ 898 h 1236"/>
                  <a:gd name="T110" fmla="*/ 847 w 879"/>
                  <a:gd name="T111" fmla="*/ 906 h 1236"/>
                  <a:gd name="T112" fmla="*/ 841 w 879"/>
                  <a:gd name="T113" fmla="*/ 910 h 1236"/>
                  <a:gd name="T114" fmla="*/ 322 w 879"/>
                  <a:gd name="T115" fmla="*/ 1210 h 1236"/>
                  <a:gd name="T116" fmla="*/ 316 w 879"/>
                  <a:gd name="T117" fmla="*/ 1212 h 1236"/>
                  <a:gd name="T118" fmla="*/ 308 w 879"/>
                  <a:gd name="T119" fmla="*/ 1214 h 1236"/>
                  <a:gd name="T120" fmla="*/ 300 w 879"/>
                  <a:gd name="T121" fmla="*/ 1212 h 1236"/>
                  <a:gd name="T122" fmla="*/ 294 w 879"/>
                  <a:gd name="T123" fmla="*/ 1210 h 1236"/>
                  <a:gd name="T124" fmla="*/ 545 w 879"/>
                  <a:gd name="T125" fmla="*/ 6 h 12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79"/>
                  <a:gd name="T190" fmla="*/ 0 h 1236"/>
                  <a:gd name="T191" fmla="*/ 879 w 879"/>
                  <a:gd name="T192" fmla="*/ 1236 h 12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79" h="1236">
                    <a:moveTo>
                      <a:pt x="545" y="6"/>
                    </a:moveTo>
                    <a:lnTo>
                      <a:pt x="26" y="305"/>
                    </a:lnTo>
                    <a:lnTo>
                      <a:pt x="16" y="313"/>
                    </a:lnTo>
                    <a:lnTo>
                      <a:pt x="8" y="325"/>
                    </a:lnTo>
                    <a:lnTo>
                      <a:pt x="2" y="337"/>
                    </a:lnTo>
                    <a:lnTo>
                      <a:pt x="0" y="349"/>
                    </a:lnTo>
                    <a:lnTo>
                      <a:pt x="0" y="1038"/>
                    </a:lnTo>
                    <a:lnTo>
                      <a:pt x="2" y="1052"/>
                    </a:lnTo>
                    <a:lnTo>
                      <a:pt x="8" y="1064"/>
                    </a:lnTo>
                    <a:lnTo>
                      <a:pt x="16" y="1074"/>
                    </a:lnTo>
                    <a:lnTo>
                      <a:pt x="26" y="1082"/>
                    </a:lnTo>
                    <a:lnTo>
                      <a:pt x="282" y="1230"/>
                    </a:lnTo>
                    <a:lnTo>
                      <a:pt x="294" y="1236"/>
                    </a:lnTo>
                    <a:lnTo>
                      <a:pt x="308" y="1236"/>
                    </a:lnTo>
                    <a:lnTo>
                      <a:pt x="322" y="1236"/>
                    </a:lnTo>
                    <a:lnTo>
                      <a:pt x="334" y="1230"/>
                    </a:lnTo>
                    <a:lnTo>
                      <a:pt x="853" y="930"/>
                    </a:lnTo>
                    <a:lnTo>
                      <a:pt x="863" y="922"/>
                    </a:lnTo>
                    <a:lnTo>
                      <a:pt x="871" y="910"/>
                    </a:lnTo>
                    <a:lnTo>
                      <a:pt x="877" y="898"/>
                    </a:lnTo>
                    <a:lnTo>
                      <a:pt x="879" y="886"/>
                    </a:lnTo>
                    <a:lnTo>
                      <a:pt x="879" y="197"/>
                    </a:lnTo>
                    <a:lnTo>
                      <a:pt x="877" y="183"/>
                    </a:lnTo>
                    <a:lnTo>
                      <a:pt x="871" y="171"/>
                    </a:lnTo>
                    <a:lnTo>
                      <a:pt x="863" y="159"/>
                    </a:lnTo>
                    <a:lnTo>
                      <a:pt x="853" y="151"/>
                    </a:lnTo>
                    <a:lnTo>
                      <a:pt x="597" y="6"/>
                    </a:lnTo>
                    <a:lnTo>
                      <a:pt x="585" y="0"/>
                    </a:lnTo>
                    <a:lnTo>
                      <a:pt x="571" y="0"/>
                    </a:lnTo>
                    <a:lnTo>
                      <a:pt x="557" y="0"/>
                    </a:lnTo>
                    <a:lnTo>
                      <a:pt x="545" y="6"/>
                    </a:lnTo>
                    <a:lnTo>
                      <a:pt x="294" y="1210"/>
                    </a:lnTo>
                    <a:lnTo>
                      <a:pt x="38" y="1062"/>
                    </a:lnTo>
                    <a:lnTo>
                      <a:pt x="32" y="1058"/>
                    </a:lnTo>
                    <a:lnTo>
                      <a:pt x="28" y="1052"/>
                    </a:lnTo>
                    <a:lnTo>
                      <a:pt x="24" y="1044"/>
                    </a:lnTo>
                    <a:lnTo>
                      <a:pt x="24" y="1038"/>
                    </a:lnTo>
                    <a:lnTo>
                      <a:pt x="24" y="349"/>
                    </a:lnTo>
                    <a:lnTo>
                      <a:pt x="24" y="343"/>
                    </a:lnTo>
                    <a:lnTo>
                      <a:pt x="28" y="335"/>
                    </a:lnTo>
                    <a:lnTo>
                      <a:pt x="32" y="329"/>
                    </a:lnTo>
                    <a:lnTo>
                      <a:pt x="38" y="325"/>
                    </a:lnTo>
                    <a:lnTo>
                      <a:pt x="557" y="26"/>
                    </a:lnTo>
                    <a:lnTo>
                      <a:pt x="563" y="24"/>
                    </a:lnTo>
                    <a:lnTo>
                      <a:pt x="571" y="22"/>
                    </a:lnTo>
                    <a:lnTo>
                      <a:pt x="579" y="24"/>
                    </a:lnTo>
                    <a:lnTo>
                      <a:pt x="585" y="26"/>
                    </a:lnTo>
                    <a:lnTo>
                      <a:pt x="841" y="173"/>
                    </a:lnTo>
                    <a:lnTo>
                      <a:pt x="847" y="177"/>
                    </a:lnTo>
                    <a:lnTo>
                      <a:pt x="851" y="183"/>
                    </a:lnTo>
                    <a:lnTo>
                      <a:pt x="855" y="189"/>
                    </a:lnTo>
                    <a:lnTo>
                      <a:pt x="855" y="197"/>
                    </a:lnTo>
                    <a:lnTo>
                      <a:pt x="855" y="886"/>
                    </a:lnTo>
                    <a:lnTo>
                      <a:pt x="855" y="892"/>
                    </a:lnTo>
                    <a:lnTo>
                      <a:pt x="851" y="898"/>
                    </a:lnTo>
                    <a:lnTo>
                      <a:pt x="847" y="906"/>
                    </a:lnTo>
                    <a:lnTo>
                      <a:pt x="841" y="910"/>
                    </a:lnTo>
                    <a:lnTo>
                      <a:pt x="322" y="1210"/>
                    </a:lnTo>
                    <a:lnTo>
                      <a:pt x="316" y="1212"/>
                    </a:lnTo>
                    <a:lnTo>
                      <a:pt x="308" y="1214"/>
                    </a:lnTo>
                    <a:lnTo>
                      <a:pt x="300" y="1212"/>
                    </a:lnTo>
                    <a:lnTo>
                      <a:pt x="294" y="1210"/>
                    </a:lnTo>
                    <a:lnTo>
                      <a:pt x="545" y="6"/>
                    </a:lnTo>
                    <a:close/>
                  </a:path>
                </a:pathLst>
              </a:custGeom>
              <a:solidFill>
                <a:srgbClr val="333333"/>
              </a:solidFill>
              <a:ln w="9525">
                <a:noFill/>
                <a:round/>
                <a:headEnd/>
                <a:tailEnd/>
              </a:ln>
            </p:spPr>
            <p:txBody>
              <a:bodyPr/>
              <a:lstStyle/>
              <a:p>
                <a:endParaRPr lang="en-US"/>
              </a:p>
            </p:txBody>
          </p:sp>
          <p:sp>
            <p:nvSpPr>
              <p:cNvPr id="380" name="Freeform 19"/>
              <p:cNvSpPr>
                <a:spLocks/>
              </p:cNvSpPr>
              <p:nvPr/>
            </p:nvSpPr>
            <p:spPr bwMode="auto">
              <a:xfrm>
                <a:off x="1079" y="2057"/>
                <a:ext cx="296" cy="895"/>
              </a:xfrm>
              <a:custGeom>
                <a:avLst/>
                <a:gdLst>
                  <a:gd name="T0" fmla="*/ 296 w 296"/>
                  <a:gd name="T1" fmla="*/ 895 h 895"/>
                  <a:gd name="T2" fmla="*/ 296 w 296"/>
                  <a:gd name="T3" fmla="*/ 170 h 895"/>
                  <a:gd name="T4" fmla="*/ 6 w 296"/>
                  <a:gd name="T5" fmla="*/ 0 h 895"/>
                  <a:gd name="T6" fmla="*/ 2 w 296"/>
                  <a:gd name="T7" fmla="*/ 8 h 895"/>
                  <a:gd name="T8" fmla="*/ 0 w 296"/>
                  <a:gd name="T9" fmla="*/ 18 h 895"/>
                  <a:gd name="T10" fmla="*/ 0 w 296"/>
                  <a:gd name="T11" fmla="*/ 707 h 895"/>
                  <a:gd name="T12" fmla="*/ 2 w 296"/>
                  <a:gd name="T13" fmla="*/ 717 h 895"/>
                  <a:gd name="T14" fmla="*/ 6 w 296"/>
                  <a:gd name="T15" fmla="*/ 727 h 895"/>
                  <a:gd name="T16" fmla="*/ 12 w 296"/>
                  <a:gd name="T17" fmla="*/ 735 h 895"/>
                  <a:gd name="T18" fmla="*/ 20 w 296"/>
                  <a:gd name="T19" fmla="*/ 741 h 895"/>
                  <a:gd name="T20" fmla="*/ 276 w 296"/>
                  <a:gd name="T21" fmla="*/ 889 h 895"/>
                  <a:gd name="T22" fmla="*/ 284 w 296"/>
                  <a:gd name="T23" fmla="*/ 893 h 895"/>
                  <a:gd name="T24" fmla="*/ 296 w 296"/>
                  <a:gd name="T25" fmla="*/ 895 h 8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895"/>
                  <a:gd name="T41" fmla="*/ 296 w 296"/>
                  <a:gd name="T42" fmla="*/ 895 h 8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895">
                    <a:moveTo>
                      <a:pt x="296" y="895"/>
                    </a:moveTo>
                    <a:lnTo>
                      <a:pt x="296" y="170"/>
                    </a:lnTo>
                    <a:lnTo>
                      <a:pt x="6" y="0"/>
                    </a:lnTo>
                    <a:lnTo>
                      <a:pt x="2" y="8"/>
                    </a:lnTo>
                    <a:lnTo>
                      <a:pt x="0" y="18"/>
                    </a:lnTo>
                    <a:lnTo>
                      <a:pt x="0" y="707"/>
                    </a:lnTo>
                    <a:lnTo>
                      <a:pt x="2" y="717"/>
                    </a:lnTo>
                    <a:lnTo>
                      <a:pt x="6" y="727"/>
                    </a:lnTo>
                    <a:lnTo>
                      <a:pt x="12" y="735"/>
                    </a:lnTo>
                    <a:lnTo>
                      <a:pt x="20" y="741"/>
                    </a:lnTo>
                    <a:lnTo>
                      <a:pt x="276" y="889"/>
                    </a:lnTo>
                    <a:lnTo>
                      <a:pt x="284" y="893"/>
                    </a:lnTo>
                    <a:lnTo>
                      <a:pt x="296" y="895"/>
                    </a:lnTo>
                    <a:close/>
                  </a:path>
                </a:pathLst>
              </a:custGeom>
              <a:solidFill>
                <a:srgbClr val="CCCCCC"/>
              </a:solidFill>
              <a:ln w="9525">
                <a:noFill/>
                <a:round/>
                <a:headEnd/>
                <a:tailEnd/>
              </a:ln>
            </p:spPr>
            <p:txBody>
              <a:bodyPr/>
              <a:lstStyle/>
              <a:p>
                <a:endParaRPr lang="en-US"/>
              </a:p>
            </p:txBody>
          </p:sp>
          <p:sp>
            <p:nvSpPr>
              <p:cNvPr id="381" name="Freeform 20"/>
              <p:cNvSpPr>
                <a:spLocks/>
              </p:cNvSpPr>
              <p:nvPr/>
            </p:nvSpPr>
            <p:spPr bwMode="auto">
              <a:xfrm>
                <a:off x="1099" y="2135"/>
                <a:ext cx="246" cy="412"/>
              </a:xfrm>
              <a:custGeom>
                <a:avLst/>
                <a:gdLst>
                  <a:gd name="T0" fmla="*/ 0 w 246"/>
                  <a:gd name="T1" fmla="*/ 0 h 412"/>
                  <a:gd name="T2" fmla="*/ 246 w 246"/>
                  <a:gd name="T3" fmla="*/ 142 h 412"/>
                  <a:gd name="T4" fmla="*/ 246 w 246"/>
                  <a:gd name="T5" fmla="*/ 412 h 412"/>
                  <a:gd name="T6" fmla="*/ 0 w 246"/>
                  <a:gd name="T7" fmla="*/ 270 h 412"/>
                  <a:gd name="T8" fmla="*/ 0 w 246"/>
                  <a:gd name="T9" fmla="*/ 0 h 412"/>
                  <a:gd name="T10" fmla="*/ 0 60000 65536"/>
                  <a:gd name="T11" fmla="*/ 0 60000 65536"/>
                  <a:gd name="T12" fmla="*/ 0 60000 65536"/>
                  <a:gd name="T13" fmla="*/ 0 60000 65536"/>
                  <a:gd name="T14" fmla="*/ 0 60000 65536"/>
                  <a:gd name="T15" fmla="*/ 0 w 246"/>
                  <a:gd name="T16" fmla="*/ 0 h 412"/>
                  <a:gd name="T17" fmla="*/ 246 w 246"/>
                  <a:gd name="T18" fmla="*/ 412 h 412"/>
                </a:gdLst>
                <a:ahLst/>
                <a:cxnLst>
                  <a:cxn ang="T10">
                    <a:pos x="T0" y="T1"/>
                  </a:cxn>
                  <a:cxn ang="T11">
                    <a:pos x="T2" y="T3"/>
                  </a:cxn>
                  <a:cxn ang="T12">
                    <a:pos x="T4" y="T5"/>
                  </a:cxn>
                  <a:cxn ang="T13">
                    <a:pos x="T6" y="T7"/>
                  </a:cxn>
                  <a:cxn ang="T14">
                    <a:pos x="T8" y="T9"/>
                  </a:cxn>
                </a:cxnLst>
                <a:rect l="T15" t="T16" r="T17" b="T18"/>
                <a:pathLst>
                  <a:path w="246" h="412">
                    <a:moveTo>
                      <a:pt x="0" y="0"/>
                    </a:moveTo>
                    <a:lnTo>
                      <a:pt x="246" y="142"/>
                    </a:lnTo>
                    <a:lnTo>
                      <a:pt x="246" y="412"/>
                    </a:lnTo>
                    <a:lnTo>
                      <a:pt x="0" y="270"/>
                    </a:lnTo>
                    <a:lnTo>
                      <a:pt x="0" y="0"/>
                    </a:lnTo>
                    <a:close/>
                  </a:path>
                </a:pathLst>
              </a:custGeom>
              <a:solidFill>
                <a:srgbClr val="666666"/>
              </a:solidFill>
              <a:ln w="9525">
                <a:noFill/>
                <a:round/>
                <a:headEnd/>
                <a:tailEnd/>
              </a:ln>
            </p:spPr>
            <p:txBody>
              <a:bodyPr/>
              <a:lstStyle/>
              <a:p>
                <a:endParaRPr lang="en-US"/>
              </a:p>
            </p:txBody>
          </p:sp>
          <p:sp>
            <p:nvSpPr>
              <p:cNvPr id="382" name="Freeform 21"/>
              <p:cNvSpPr>
                <a:spLocks/>
              </p:cNvSpPr>
              <p:nvPr/>
            </p:nvSpPr>
            <p:spPr bwMode="auto">
              <a:xfrm>
                <a:off x="1099" y="2135"/>
                <a:ext cx="246" cy="412"/>
              </a:xfrm>
              <a:custGeom>
                <a:avLst/>
                <a:gdLst>
                  <a:gd name="T0" fmla="*/ 8 w 246"/>
                  <a:gd name="T1" fmla="*/ 6 h 412"/>
                  <a:gd name="T2" fmla="*/ 8 w 246"/>
                  <a:gd name="T3" fmla="*/ 260 h 412"/>
                  <a:gd name="T4" fmla="*/ 246 w 246"/>
                  <a:gd name="T5" fmla="*/ 398 h 412"/>
                  <a:gd name="T6" fmla="*/ 246 w 246"/>
                  <a:gd name="T7" fmla="*/ 412 h 412"/>
                  <a:gd name="T8" fmla="*/ 0 w 246"/>
                  <a:gd name="T9" fmla="*/ 270 h 412"/>
                  <a:gd name="T10" fmla="*/ 0 w 246"/>
                  <a:gd name="T11" fmla="*/ 0 h 412"/>
                  <a:gd name="T12" fmla="*/ 8 w 246"/>
                  <a:gd name="T13" fmla="*/ 6 h 412"/>
                  <a:gd name="T14" fmla="*/ 0 60000 65536"/>
                  <a:gd name="T15" fmla="*/ 0 60000 65536"/>
                  <a:gd name="T16" fmla="*/ 0 60000 65536"/>
                  <a:gd name="T17" fmla="*/ 0 60000 65536"/>
                  <a:gd name="T18" fmla="*/ 0 60000 65536"/>
                  <a:gd name="T19" fmla="*/ 0 60000 65536"/>
                  <a:gd name="T20" fmla="*/ 0 60000 65536"/>
                  <a:gd name="T21" fmla="*/ 0 w 246"/>
                  <a:gd name="T22" fmla="*/ 0 h 412"/>
                  <a:gd name="T23" fmla="*/ 246 w 246"/>
                  <a:gd name="T24" fmla="*/ 412 h 4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412">
                    <a:moveTo>
                      <a:pt x="8" y="6"/>
                    </a:moveTo>
                    <a:lnTo>
                      <a:pt x="8" y="260"/>
                    </a:lnTo>
                    <a:lnTo>
                      <a:pt x="246" y="398"/>
                    </a:lnTo>
                    <a:lnTo>
                      <a:pt x="246" y="412"/>
                    </a:lnTo>
                    <a:lnTo>
                      <a:pt x="0" y="270"/>
                    </a:lnTo>
                    <a:lnTo>
                      <a:pt x="0" y="0"/>
                    </a:lnTo>
                    <a:lnTo>
                      <a:pt x="8" y="6"/>
                    </a:lnTo>
                    <a:close/>
                  </a:path>
                </a:pathLst>
              </a:custGeom>
              <a:solidFill>
                <a:srgbClr val="FFFFFF"/>
              </a:solidFill>
              <a:ln w="9525">
                <a:noFill/>
                <a:round/>
                <a:headEnd/>
                <a:tailEnd/>
              </a:ln>
            </p:spPr>
            <p:txBody>
              <a:bodyPr/>
              <a:lstStyle/>
              <a:p>
                <a:endParaRPr lang="en-US"/>
              </a:p>
            </p:txBody>
          </p:sp>
          <p:sp>
            <p:nvSpPr>
              <p:cNvPr id="383" name="Freeform 22"/>
              <p:cNvSpPr>
                <a:spLocks/>
              </p:cNvSpPr>
              <p:nvPr/>
            </p:nvSpPr>
            <p:spPr bwMode="auto">
              <a:xfrm>
                <a:off x="1135" y="2207"/>
                <a:ext cx="188" cy="110"/>
              </a:xfrm>
              <a:custGeom>
                <a:avLst/>
                <a:gdLst>
                  <a:gd name="T0" fmla="*/ 2 w 188"/>
                  <a:gd name="T1" fmla="*/ 4 h 110"/>
                  <a:gd name="T2" fmla="*/ 0 w 188"/>
                  <a:gd name="T3" fmla="*/ 8 h 110"/>
                  <a:gd name="T4" fmla="*/ 4 w 188"/>
                  <a:gd name="T5" fmla="*/ 12 h 110"/>
                  <a:gd name="T6" fmla="*/ 180 w 188"/>
                  <a:gd name="T7" fmla="*/ 110 h 110"/>
                  <a:gd name="T8" fmla="*/ 184 w 188"/>
                  <a:gd name="T9" fmla="*/ 110 h 110"/>
                  <a:gd name="T10" fmla="*/ 188 w 188"/>
                  <a:gd name="T11" fmla="*/ 108 h 110"/>
                  <a:gd name="T12" fmla="*/ 188 w 188"/>
                  <a:gd name="T13" fmla="*/ 104 h 110"/>
                  <a:gd name="T14" fmla="*/ 184 w 188"/>
                  <a:gd name="T15" fmla="*/ 100 h 110"/>
                  <a:gd name="T16" fmla="*/ 10 w 188"/>
                  <a:gd name="T17" fmla="*/ 0 h 110"/>
                  <a:gd name="T18" fmla="*/ 4 w 188"/>
                  <a:gd name="T19" fmla="*/ 0 h 110"/>
                  <a:gd name="T20" fmla="*/ 2 w 188"/>
                  <a:gd name="T21" fmla="*/ 4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4"/>
                    </a:moveTo>
                    <a:lnTo>
                      <a:pt x="0" y="8"/>
                    </a:lnTo>
                    <a:lnTo>
                      <a:pt x="4" y="12"/>
                    </a:lnTo>
                    <a:lnTo>
                      <a:pt x="180" y="110"/>
                    </a:lnTo>
                    <a:lnTo>
                      <a:pt x="184" y="110"/>
                    </a:lnTo>
                    <a:lnTo>
                      <a:pt x="188" y="108"/>
                    </a:lnTo>
                    <a:lnTo>
                      <a:pt x="188" y="104"/>
                    </a:lnTo>
                    <a:lnTo>
                      <a:pt x="184" y="100"/>
                    </a:lnTo>
                    <a:lnTo>
                      <a:pt x="10" y="0"/>
                    </a:lnTo>
                    <a:lnTo>
                      <a:pt x="4" y="0"/>
                    </a:lnTo>
                    <a:lnTo>
                      <a:pt x="2" y="4"/>
                    </a:lnTo>
                    <a:close/>
                  </a:path>
                </a:pathLst>
              </a:custGeom>
              <a:solidFill>
                <a:srgbClr val="333333"/>
              </a:solidFill>
              <a:ln w="9525">
                <a:noFill/>
                <a:round/>
                <a:headEnd/>
                <a:tailEnd/>
              </a:ln>
            </p:spPr>
            <p:txBody>
              <a:bodyPr/>
              <a:lstStyle/>
              <a:p>
                <a:endParaRPr lang="en-US"/>
              </a:p>
            </p:txBody>
          </p:sp>
          <p:sp>
            <p:nvSpPr>
              <p:cNvPr id="384" name="Freeform 23"/>
              <p:cNvSpPr>
                <a:spLocks/>
              </p:cNvSpPr>
              <p:nvPr/>
            </p:nvSpPr>
            <p:spPr bwMode="auto">
              <a:xfrm>
                <a:off x="1135" y="2277"/>
                <a:ext cx="188" cy="110"/>
              </a:xfrm>
              <a:custGeom>
                <a:avLst/>
                <a:gdLst>
                  <a:gd name="T0" fmla="*/ 2 w 188"/>
                  <a:gd name="T1" fmla="*/ 2 h 110"/>
                  <a:gd name="T2" fmla="*/ 0 w 188"/>
                  <a:gd name="T3" fmla="*/ 6 h 110"/>
                  <a:gd name="T4" fmla="*/ 4 w 188"/>
                  <a:gd name="T5" fmla="*/ 10 h 110"/>
                  <a:gd name="T6" fmla="*/ 180 w 188"/>
                  <a:gd name="T7" fmla="*/ 110 h 110"/>
                  <a:gd name="T8" fmla="*/ 184 w 188"/>
                  <a:gd name="T9" fmla="*/ 110 h 110"/>
                  <a:gd name="T10" fmla="*/ 188 w 188"/>
                  <a:gd name="T11" fmla="*/ 106 h 110"/>
                  <a:gd name="T12" fmla="*/ 188 w 188"/>
                  <a:gd name="T13" fmla="*/ 102 h 110"/>
                  <a:gd name="T14" fmla="*/ 184 w 188"/>
                  <a:gd name="T15" fmla="*/ 98 h 110"/>
                  <a:gd name="T16" fmla="*/ 10 w 188"/>
                  <a:gd name="T17" fmla="*/ 0 h 110"/>
                  <a:gd name="T18" fmla="*/ 4 w 188"/>
                  <a:gd name="T19" fmla="*/ 0 h 110"/>
                  <a:gd name="T20" fmla="*/ 2 w 188"/>
                  <a:gd name="T21" fmla="*/ 2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110"/>
                  <a:gd name="T35" fmla="*/ 188 w 18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110">
                    <a:moveTo>
                      <a:pt x="2" y="2"/>
                    </a:moveTo>
                    <a:lnTo>
                      <a:pt x="0" y="6"/>
                    </a:lnTo>
                    <a:lnTo>
                      <a:pt x="4" y="10"/>
                    </a:lnTo>
                    <a:lnTo>
                      <a:pt x="180" y="110"/>
                    </a:lnTo>
                    <a:lnTo>
                      <a:pt x="184" y="110"/>
                    </a:lnTo>
                    <a:lnTo>
                      <a:pt x="188" y="106"/>
                    </a:lnTo>
                    <a:lnTo>
                      <a:pt x="188" y="102"/>
                    </a:lnTo>
                    <a:lnTo>
                      <a:pt x="184" y="98"/>
                    </a:lnTo>
                    <a:lnTo>
                      <a:pt x="10" y="0"/>
                    </a:lnTo>
                    <a:lnTo>
                      <a:pt x="4" y="0"/>
                    </a:lnTo>
                    <a:lnTo>
                      <a:pt x="2" y="2"/>
                    </a:lnTo>
                    <a:close/>
                  </a:path>
                </a:pathLst>
              </a:custGeom>
              <a:solidFill>
                <a:srgbClr val="333333"/>
              </a:solidFill>
              <a:ln w="9525">
                <a:noFill/>
                <a:round/>
                <a:headEnd/>
                <a:tailEnd/>
              </a:ln>
            </p:spPr>
            <p:txBody>
              <a:bodyPr/>
              <a:lstStyle/>
              <a:p>
                <a:endParaRPr lang="en-US"/>
              </a:p>
            </p:txBody>
          </p:sp>
          <p:sp>
            <p:nvSpPr>
              <p:cNvPr id="385" name="Freeform 24"/>
              <p:cNvSpPr>
                <a:spLocks/>
              </p:cNvSpPr>
              <p:nvPr/>
            </p:nvSpPr>
            <p:spPr bwMode="auto">
              <a:xfrm>
                <a:off x="1183" y="2515"/>
                <a:ext cx="64" cy="81"/>
              </a:xfrm>
              <a:custGeom>
                <a:avLst/>
                <a:gdLst>
                  <a:gd name="T0" fmla="*/ 64 w 64"/>
                  <a:gd name="T1" fmla="*/ 59 h 81"/>
                  <a:gd name="T2" fmla="*/ 62 w 64"/>
                  <a:gd name="T3" fmla="*/ 65 h 81"/>
                  <a:gd name="T4" fmla="*/ 60 w 64"/>
                  <a:gd name="T5" fmla="*/ 71 h 81"/>
                  <a:gd name="T6" fmla="*/ 58 w 64"/>
                  <a:gd name="T7" fmla="*/ 77 h 81"/>
                  <a:gd name="T8" fmla="*/ 54 w 64"/>
                  <a:gd name="T9" fmla="*/ 79 h 81"/>
                  <a:gd name="T10" fmla="*/ 50 w 64"/>
                  <a:gd name="T11" fmla="*/ 81 h 81"/>
                  <a:gd name="T12" fmla="*/ 44 w 64"/>
                  <a:gd name="T13" fmla="*/ 81 h 81"/>
                  <a:gd name="T14" fmla="*/ 38 w 64"/>
                  <a:gd name="T15" fmla="*/ 81 h 81"/>
                  <a:gd name="T16" fmla="*/ 32 w 64"/>
                  <a:gd name="T17" fmla="*/ 77 h 81"/>
                  <a:gd name="T18" fmla="*/ 26 w 64"/>
                  <a:gd name="T19" fmla="*/ 73 h 81"/>
                  <a:gd name="T20" fmla="*/ 20 w 64"/>
                  <a:gd name="T21" fmla="*/ 67 h 81"/>
                  <a:gd name="T22" fmla="*/ 10 w 64"/>
                  <a:gd name="T23" fmla="*/ 53 h 81"/>
                  <a:gd name="T24" fmla="*/ 2 w 64"/>
                  <a:gd name="T25" fmla="*/ 38 h 81"/>
                  <a:gd name="T26" fmla="*/ 0 w 64"/>
                  <a:gd name="T27" fmla="*/ 22 h 81"/>
                  <a:gd name="T28" fmla="*/ 0 w 64"/>
                  <a:gd name="T29" fmla="*/ 16 h 81"/>
                  <a:gd name="T30" fmla="*/ 2 w 64"/>
                  <a:gd name="T31" fmla="*/ 10 h 81"/>
                  <a:gd name="T32" fmla="*/ 6 w 64"/>
                  <a:gd name="T33" fmla="*/ 6 h 81"/>
                  <a:gd name="T34" fmla="*/ 10 w 64"/>
                  <a:gd name="T35" fmla="*/ 2 h 81"/>
                  <a:gd name="T36" fmla="*/ 14 w 64"/>
                  <a:gd name="T37" fmla="*/ 0 h 81"/>
                  <a:gd name="T38" fmla="*/ 20 w 64"/>
                  <a:gd name="T39" fmla="*/ 0 h 81"/>
                  <a:gd name="T40" fmla="*/ 26 w 64"/>
                  <a:gd name="T41" fmla="*/ 0 h 81"/>
                  <a:gd name="T42" fmla="*/ 32 w 64"/>
                  <a:gd name="T43" fmla="*/ 4 h 81"/>
                  <a:gd name="T44" fmla="*/ 38 w 64"/>
                  <a:gd name="T45" fmla="*/ 8 h 81"/>
                  <a:gd name="T46" fmla="*/ 44 w 64"/>
                  <a:gd name="T47" fmla="*/ 14 h 81"/>
                  <a:gd name="T48" fmla="*/ 54 w 64"/>
                  <a:gd name="T49" fmla="*/ 28 h 81"/>
                  <a:gd name="T50" fmla="*/ 60 w 64"/>
                  <a:gd name="T51" fmla="*/ 44 h 81"/>
                  <a:gd name="T52" fmla="*/ 64 w 64"/>
                  <a:gd name="T53" fmla="*/ 59 h 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81"/>
                  <a:gd name="T83" fmla="*/ 64 w 64"/>
                  <a:gd name="T84" fmla="*/ 81 h 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81">
                    <a:moveTo>
                      <a:pt x="64" y="59"/>
                    </a:moveTo>
                    <a:lnTo>
                      <a:pt x="62" y="65"/>
                    </a:lnTo>
                    <a:lnTo>
                      <a:pt x="60" y="71"/>
                    </a:lnTo>
                    <a:lnTo>
                      <a:pt x="58" y="77"/>
                    </a:lnTo>
                    <a:lnTo>
                      <a:pt x="54" y="79"/>
                    </a:lnTo>
                    <a:lnTo>
                      <a:pt x="50" y="81"/>
                    </a:lnTo>
                    <a:lnTo>
                      <a:pt x="44" y="81"/>
                    </a:lnTo>
                    <a:lnTo>
                      <a:pt x="38" y="81"/>
                    </a:lnTo>
                    <a:lnTo>
                      <a:pt x="32" y="77"/>
                    </a:lnTo>
                    <a:lnTo>
                      <a:pt x="26" y="73"/>
                    </a:lnTo>
                    <a:lnTo>
                      <a:pt x="20" y="67"/>
                    </a:lnTo>
                    <a:lnTo>
                      <a:pt x="10" y="53"/>
                    </a:lnTo>
                    <a:lnTo>
                      <a:pt x="2" y="38"/>
                    </a:lnTo>
                    <a:lnTo>
                      <a:pt x="0" y="22"/>
                    </a:lnTo>
                    <a:lnTo>
                      <a:pt x="0" y="16"/>
                    </a:lnTo>
                    <a:lnTo>
                      <a:pt x="2" y="10"/>
                    </a:lnTo>
                    <a:lnTo>
                      <a:pt x="6" y="6"/>
                    </a:lnTo>
                    <a:lnTo>
                      <a:pt x="10" y="2"/>
                    </a:lnTo>
                    <a:lnTo>
                      <a:pt x="14" y="0"/>
                    </a:lnTo>
                    <a:lnTo>
                      <a:pt x="20" y="0"/>
                    </a:lnTo>
                    <a:lnTo>
                      <a:pt x="26" y="0"/>
                    </a:lnTo>
                    <a:lnTo>
                      <a:pt x="32" y="4"/>
                    </a:lnTo>
                    <a:lnTo>
                      <a:pt x="38" y="8"/>
                    </a:lnTo>
                    <a:lnTo>
                      <a:pt x="44" y="14"/>
                    </a:lnTo>
                    <a:lnTo>
                      <a:pt x="54" y="28"/>
                    </a:lnTo>
                    <a:lnTo>
                      <a:pt x="60" y="44"/>
                    </a:lnTo>
                    <a:lnTo>
                      <a:pt x="64" y="59"/>
                    </a:lnTo>
                    <a:close/>
                  </a:path>
                </a:pathLst>
              </a:custGeom>
              <a:solidFill>
                <a:srgbClr val="333333"/>
              </a:solidFill>
              <a:ln w="9525">
                <a:noFill/>
                <a:round/>
                <a:headEnd/>
                <a:tailEnd/>
              </a:ln>
            </p:spPr>
            <p:txBody>
              <a:bodyPr/>
              <a:lstStyle/>
              <a:p>
                <a:endParaRPr lang="en-US"/>
              </a:p>
            </p:txBody>
          </p:sp>
          <p:sp>
            <p:nvSpPr>
              <p:cNvPr id="386" name="Freeform 25"/>
              <p:cNvSpPr>
                <a:spLocks/>
              </p:cNvSpPr>
              <p:nvPr/>
            </p:nvSpPr>
            <p:spPr bwMode="auto">
              <a:xfrm>
                <a:off x="1125" y="2732"/>
                <a:ext cx="198" cy="138"/>
              </a:xfrm>
              <a:custGeom>
                <a:avLst/>
                <a:gdLst>
                  <a:gd name="T0" fmla="*/ 18 w 198"/>
                  <a:gd name="T1" fmla="*/ 2 h 138"/>
                  <a:gd name="T2" fmla="*/ 12 w 198"/>
                  <a:gd name="T3" fmla="*/ 0 h 138"/>
                  <a:gd name="T4" fmla="*/ 6 w 198"/>
                  <a:gd name="T5" fmla="*/ 0 h 138"/>
                  <a:gd name="T6" fmla="*/ 2 w 198"/>
                  <a:gd name="T7" fmla="*/ 6 h 138"/>
                  <a:gd name="T8" fmla="*/ 0 w 198"/>
                  <a:gd name="T9" fmla="*/ 12 h 138"/>
                  <a:gd name="T10" fmla="*/ 2 w 198"/>
                  <a:gd name="T11" fmla="*/ 20 h 138"/>
                  <a:gd name="T12" fmla="*/ 6 w 198"/>
                  <a:gd name="T13" fmla="*/ 30 h 138"/>
                  <a:gd name="T14" fmla="*/ 12 w 198"/>
                  <a:gd name="T15" fmla="*/ 36 h 138"/>
                  <a:gd name="T16" fmla="*/ 18 w 198"/>
                  <a:gd name="T17" fmla="*/ 42 h 138"/>
                  <a:gd name="T18" fmla="*/ 182 w 198"/>
                  <a:gd name="T19" fmla="*/ 136 h 138"/>
                  <a:gd name="T20" fmla="*/ 188 w 198"/>
                  <a:gd name="T21" fmla="*/ 138 h 138"/>
                  <a:gd name="T22" fmla="*/ 194 w 198"/>
                  <a:gd name="T23" fmla="*/ 138 h 138"/>
                  <a:gd name="T24" fmla="*/ 198 w 198"/>
                  <a:gd name="T25" fmla="*/ 134 h 138"/>
                  <a:gd name="T26" fmla="*/ 198 w 198"/>
                  <a:gd name="T27" fmla="*/ 126 h 138"/>
                  <a:gd name="T28" fmla="*/ 198 w 198"/>
                  <a:gd name="T29" fmla="*/ 118 h 138"/>
                  <a:gd name="T30" fmla="*/ 194 w 198"/>
                  <a:gd name="T31" fmla="*/ 110 h 138"/>
                  <a:gd name="T32" fmla="*/ 188 w 198"/>
                  <a:gd name="T33" fmla="*/ 102 h 138"/>
                  <a:gd name="T34" fmla="*/ 182 w 198"/>
                  <a:gd name="T35" fmla="*/ 96 h 138"/>
                  <a:gd name="T36" fmla="*/ 18 w 198"/>
                  <a:gd name="T37" fmla="*/ 2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
                  <a:gd name="T58" fmla="*/ 0 h 138"/>
                  <a:gd name="T59" fmla="*/ 198 w 198"/>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 h="138">
                    <a:moveTo>
                      <a:pt x="18" y="2"/>
                    </a:moveTo>
                    <a:lnTo>
                      <a:pt x="12" y="0"/>
                    </a:lnTo>
                    <a:lnTo>
                      <a:pt x="6" y="0"/>
                    </a:lnTo>
                    <a:lnTo>
                      <a:pt x="2" y="6"/>
                    </a:lnTo>
                    <a:lnTo>
                      <a:pt x="0" y="12"/>
                    </a:lnTo>
                    <a:lnTo>
                      <a:pt x="2" y="20"/>
                    </a:lnTo>
                    <a:lnTo>
                      <a:pt x="6" y="30"/>
                    </a:lnTo>
                    <a:lnTo>
                      <a:pt x="12" y="36"/>
                    </a:lnTo>
                    <a:lnTo>
                      <a:pt x="18" y="42"/>
                    </a:lnTo>
                    <a:lnTo>
                      <a:pt x="182" y="136"/>
                    </a:lnTo>
                    <a:lnTo>
                      <a:pt x="188" y="138"/>
                    </a:lnTo>
                    <a:lnTo>
                      <a:pt x="194" y="138"/>
                    </a:lnTo>
                    <a:lnTo>
                      <a:pt x="198" y="134"/>
                    </a:lnTo>
                    <a:lnTo>
                      <a:pt x="198" y="126"/>
                    </a:lnTo>
                    <a:lnTo>
                      <a:pt x="198" y="118"/>
                    </a:lnTo>
                    <a:lnTo>
                      <a:pt x="194" y="110"/>
                    </a:lnTo>
                    <a:lnTo>
                      <a:pt x="188" y="102"/>
                    </a:lnTo>
                    <a:lnTo>
                      <a:pt x="182" y="96"/>
                    </a:lnTo>
                    <a:lnTo>
                      <a:pt x="18" y="2"/>
                    </a:lnTo>
                    <a:close/>
                  </a:path>
                </a:pathLst>
              </a:custGeom>
              <a:solidFill>
                <a:srgbClr val="666666"/>
              </a:solidFill>
              <a:ln w="9525">
                <a:noFill/>
                <a:round/>
                <a:headEnd/>
                <a:tailEnd/>
              </a:ln>
            </p:spPr>
            <p:txBody>
              <a:bodyPr/>
              <a:lstStyle/>
              <a:p>
                <a:endParaRPr lang="en-US"/>
              </a:p>
            </p:txBody>
          </p:sp>
          <p:sp>
            <p:nvSpPr>
              <p:cNvPr id="387" name="Freeform 26"/>
              <p:cNvSpPr>
                <a:spLocks/>
              </p:cNvSpPr>
              <p:nvPr/>
            </p:nvSpPr>
            <p:spPr bwMode="auto">
              <a:xfrm>
                <a:off x="1085" y="1736"/>
                <a:ext cx="843" cy="491"/>
              </a:xfrm>
              <a:custGeom>
                <a:avLst/>
                <a:gdLst>
                  <a:gd name="T0" fmla="*/ 829 w 843"/>
                  <a:gd name="T1" fmla="*/ 153 h 491"/>
                  <a:gd name="T2" fmla="*/ 573 w 843"/>
                  <a:gd name="T3" fmla="*/ 6 h 491"/>
                  <a:gd name="T4" fmla="*/ 565 w 843"/>
                  <a:gd name="T5" fmla="*/ 2 h 491"/>
                  <a:gd name="T6" fmla="*/ 553 w 843"/>
                  <a:gd name="T7" fmla="*/ 0 h 491"/>
                  <a:gd name="T8" fmla="*/ 543 w 843"/>
                  <a:gd name="T9" fmla="*/ 2 h 491"/>
                  <a:gd name="T10" fmla="*/ 533 w 843"/>
                  <a:gd name="T11" fmla="*/ 6 h 491"/>
                  <a:gd name="T12" fmla="*/ 14 w 843"/>
                  <a:gd name="T13" fmla="*/ 305 h 491"/>
                  <a:gd name="T14" fmla="*/ 6 w 843"/>
                  <a:gd name="T15" fmla="*/ 311 h 491"/>
                  <a:gd name="T16" fmla="*/ 0 w 843"/>
                  <a:gd name="T17" fmla="*/ 321 h 491"/>
                  <a:gd name="T18" fmla="*/ 290 w 843"/>
                  <a:gd name="T19" fmla="*/ 491 h 491"/>
                  <a:gd name="T20" fmla="*/ 843 w 843"/>
                  <a:gd name="T21" fmla="*/ 167 h 491"/>
                  <a:gd name="T22" fmla="*/ 837 w 843"/>
                  <a:gd name="T23" fmla="*/ 159 h 491"/>
                  <a:gd name="T24" fmla="*/ 829 w 843"/>
                  <a:gd name="T25" fmla="*/ 153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3"/>
                  <a:gd name="T40" fmla="*/ 0 h 491"/>
                  <a:gd name="T41" fmla="*/ 843 w 84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3" h="491">
                    <a:moveTo>
                      <a:pt x="829" y="153"/>
                    </a:moveTo>
                    <a:lnTo>
                      <a:pt x="573" y="6"/>
                    </a:lnTo>
                    <a:lnTo>
                      <a:pt x="565" y="2"/>
                    </a:lnTo>
                    <a:lnTo>
                      <a:pt x="553" y="0"/>
                    </a:lnTo>
                    <a:lnTo>
                      <a:pt x="543" y="2"/>
                    </a:lnTo>
                    <a:lnTo>
                      <a:pt x="533" y="6"/>
                    </a:lnTo>
                    <a:lnTo>
                      <a:pt x="14" y="305"/>
                    </a:lnTo>
                    <a:lnTo>
                      <a:pt x="6" y="311"/>
                    </a:lnTo>
                    <a:lnTo>
                      <a:pt x="0" y="321"/>
                    </a:lnTo>
                    <a:lnTo>
                      <a:pt x="290" y="491"/>
                    </a:lnTo>
                    <a:lnTo>
                      <a:pt x="843" y="167"/>
                    </a:lnTo>
                    <a:lnTo>
                      <a:pt x="837" y="159"/>
                    </a:lnTo>
                    <a:lnTo>
                      <a:pt x="829" y="153"/>
                    </a:lnTo>
                    <a:close/>
                  </a:path>
                </a:pathLst>
              </a:custGeom>
              <a:solidFill>
                <a:srgbClr val="E3E3E2"/>
              </a:solidFill>
              <a:ln w="9525">
                <a:noFill/>
                <a:round/>
                <a:headEnd/>
                <a:tailEnd/>
              </a:ln>
            </p:spPr>
            <p:txBody>
              <a:bodyPr/>
              <a:lstStyle/>
              <a:p>
                <a:endParaRPr lang="en-US"/>
              </a:p>
            </p:txBody>
          </p:sp>
          <p:sp>
            <p:nvSpPr>
              <p:cNvPr id="388" name="Freeform 27"/>
              <p:cNvSpPr>
                <a:spLocks/>
              </p:cNvSpPr>
              <p:nvPr/>
            </p:nvSpPr>
            <p:spPr bwMode="auto">
              <a:xfrm>
                <a:off x="1375" y="1903"/>
                <a:ext cx="559" cy="1049"/>
              </a:xfrm>
              <a:custGeom>
                <a:avLst/>
                <a:gdLst>
                  <a:gd name="T0" fmla="*/ 0 w 559"/>
                  <a:gd name="T1" fmla="*/ 324 h 1049"/>
                  <a:gd name="T2" fmla="*/ 0 w 559"/>
                  <a:gd name="T3" fmla="*/ 1049 h 1049"/>
                  <a:gd name="T4" fmla="*/ 10 w 559"/>
                  <a:gd name="T5" fmla="*/ 1047 h 1049"/>
                  <a:gd name="T6" fmla="*/ 20 w 559"/>
                  <a:gd name="T7" fmla="*/ 1043 h 1049"/>
                  <a:gd name="T8" fmla="*/ 539 w 559"/>
                  <a:gd name="T9" fmla="*/ 743 h 1049"/>
                  <a:gd name="T10" fmla="*/ 547 w 559"/>
                  <a:gd name="T11" fmla="*/ 737 h 1049"/>
                  <a:gd name="T12" fmla="*/ 553 w 559"/>
                  <a:gd name="T13" fmla="*/ 727 h 1049"/>
                  <a:gd name="T14" fmla="*/ 557 w 559"/>
                  <a:gd name="T15" fmla="*/ 717 h 1049"/>
                  <a:gd name="T16" fmla="*/ 559 w 559"/>
                  <a:gd name="T17" fmla="*/ 709 h 1049"/>
                  <a:gd name="T18" fmla="*/ 559 w 559"/>
                  <a:gd name="T19" fmla="*/ 20 h 1049"/>
                  <a:gd name="T20" fmla="*/ 557 w 559"/>
                  <a:gd name="T21" fmla="*/ 10 h 1049"/>
                  <a:gd name="T22" fmla="*/ 553 w 559"/>
                  <a:gd name="T23" fmla="*/ 0 h 1049"/>
                  <a:gd name="T24" fmla="*/ 0 w 559"/>
                  <a:gd name="T25" fmla="*/ 324 h 10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9"/>
                  <a:gd name="T40" fmla="*/ 0 h 1049"/>
                  <a:gd name="T41" fmla="*/ 559 w 559"/>
                  <a:gd name="T42" fmla="*/ 1049 h 10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9" h="1049">
                    <a:moveTo>
                      <a:pt x="0" y="324"/>
                    </a:moveTo>
                    <a:lnTo>
                      <a:pt x="0" y="1049"/>
                    </a:lnTo>
                    <a:lnTo>
                      <a:pt x="10" y="1047"/>
                    </a:lnTo>
                    <a:lnTo>
                      <a:pt x="20" y="1043"/>
                    </a:lnTo>
                    <a:lnTo>
                      <a:pt x="539" y="743"/>
                    </a:lnTo>
                    <a:lnTo>
                      <a:pt x="547" y="737"/>
                    </a:lnTo>
                    <a:lnTo>
                      <a:pt x="553" y="727"/>
                    </a:lnTo>
                    <a:lnTo>
                      <a:pt x="557" y="717"/>
                    </a:lnTo>
                    <a:lnTo>
                      <a:pt x="559" y="709"/>
                    </a:lnTo>
                    <a:lnTo>
                      <a:pt x="559" y="20"/>
                    </a:lnTo>
                    <a:lnTo>
                      <a:pt x="557" y="10"/>
                    </a:lnTo>
                    <a:lnTo>
                      <a:pt x="553" y="0"/>
                    </a:lnTo>
                    <a:lnTo>
                      <a:pt x="0" y="324"/>
                    </a:lnTo>
                    <a:close/>
                  </a:path>
                </a:pathLst>
              </a:custGeom>
              <a:solidFill>
                <a:srgbClr val="666666"/>
              </a:solidFill>
              <a:ln w="9525">
                <a:noFill/>
                <a:round/>
                <a:headEnd/>
                <a:tailEnd/>
              </a:ln>
            </p:spPr>
            <p:txBody>
              <a:bodyPr/>
              <a:lstStyle/>
              <a:p>
                <a:endParaRPr lang="en-US"/>
              </a:p>
            </p:txBody>
          </p:sp>
        </p:grpSp>
        <p:grpSp>
          <p:nvGrpSpPr>
            <p:cNvPr id="27" name="Group 33"/>
            <p:cNvGrpSpPr>
              <a:grpSpLocks noChangeAspect="1"/>
            </p:cNvGrpSpPr>
            <p:nvPr/>
          </p:nvGrpSpPr>
          <p:grpSpPr bwMode="auto">
            <a:xfrm>
              <a:off x="818815" y="5279474"/>
              <a:ext cx="279585" cy="473272"/>
              <a:chOff x="4571" y="1752"/>
              <a:chExt cx="496" cy="812"/>
            </a:xfrm>
          </p:grpSpPr>
          <p:sp>
            <p:nvSpPr>
              <p:cNvPr id="391" name="AutoShape 34"/>
              <p:cNvSpPr>
                <a:spLocks noChangeAspect="1" noChangeArrowheads="1" noTextEdit="1"/>
              </p:cNvSpPr>
              <p:nvPr/>
            </p:nvSpPr>
            <p:spPr bwMode="auto">
              <a:xfrm>
                <a:off x="4571" y="1761"/>
                <a:ext cx="496" cy="801"/>
              </a:xfrm>
              <a:prstGeom prst="rect">
                <a:avLst/>
              </a:prstGeom>
              <a:noFill/>
              <a:ln w="9525">
                <a:noFill/>
                <a:miter lim="800000"/>
                <a:headEnd/>
                <a:tailEnd/>
              </a:ln>
            </p:spPr>
            <p:txBody>
              <a:bodyPr/>
              <a:lstStyle/>
              <a:p>
                <a:endParaRPr lang="en-US"/>
              </a:p>
            </p:txBody>
          </p:sp>
          <p:sp>
            <p:nvSpPr>
              <p:cNvPr id="392" name="Freeform 35"/>
              <p:cNvSpPr>
                <a:spLocks noEditPoints="1"/>
              </p:cNvSpPr>
              <p:nvPr/>
            </p:nvSpPr>
            <p:spPr bwMode="auto">
              <a:xfrm>
                <a:off x="4573" y="1752"/>
                <a:ext cx="494" cy="812"/>
              </a:xfrm>
              <a:custGeom>
                <a:avLst/>
                <a:gdLst>
                  <a:gd name="T0" fmla="*/ 860 w 209"/>
                  <a:gd name="T1" fmla="*/ 819 h 344"/>
                  <a:gd name="T2" fmla="*/ 643 w 209"/>
                  <a:gd name="T3" fmla="*/ 61 h 344"/>
                  <a:gd name="T4" fmla="*/ 312 w 209"/>
                  <a:gd name="T5" fmla="*/ 90 h 344"/>
                  <a:gd name="T6" fmla="*/ 312 w 209"/>
                  <a:gd name="T7" fmla="*/ 90 h 344"/>
                  <a:gd name="T8" fmla="*/ 324 w 209"/>
                  <a:gd name="T9" fmla="*/ 123 h 344"/>
                  <a:gd name="T10" fmla="*/ 307 w 209"/>
                  <a:gd name="T11" fmla="*/ 111 h 344"/>
                  <a:gd name="T12" fmla="*/ 213 w 209"/>
                  <a:gd name="T13" fmla="*/ 307 h 344"/>
                  <a:gd name="T14" fmla="*/ 352 w 209"/>
                  <a:gd name="T15" fmla="*/ 675 h 344"/>
                  <a:gd name="T16" fmla="*/ 286 w 209"/>
                  <a:gd name="T17" fmla="*/ 692 h 344"/>
                  <a:gd name="T18" fmla="*/ 213 w 209"/>
                  <a:gd name="T19" fmla="*/ 753 h 344"/>
                  <a:gd name="T20" fmla="*/ 206 w 209"/>
                  <a:gd name="T21" fmla="*/ 774 h 344"/>
                  <a:gd name="T22" fmla="*/ 189 w 209"/>
                  <a:gd name="T23" fmla="*/ 770 h 344"/>
                  <a:gd name="T24" fmla="*/ 0 w 209"/>
                  <a:gd name="T25" fmla="*/ 1298 h 344"/>
                  <a:gd name="T26" fmla="*/ 1049 w 209"/>
                  <a:gd name="T27" fmla="*/ 1912 h 344"/>
                  <a:gd name="T28" fmla="*/ 1156 w 209"/>
                  <a:gd name="T29" fmla="*/ 1860 h 344"/>
                  <a:gd name="T30" fmla="*/ 778 w 209"/>
                  <a:gd name="T31" fmla="*/ 840 h 344"/>
                  <a:gd name="T32" fmla="*/ 778 w 209"/>
                  <a:gd name="T33" fmla="*/ 864 h 344"/>
                  <a:gd name="T34" fmla="*/ 1049 w 209"/>
                  <a:gd name="T35" fmla="*/ 1884 h 344"/>
                  <a:gd name="T36" fmla="*/ 21 w 209"/>
                  <a:gd name="T37" fmla="*/ 1286 h 344"/>
                  <a:gd name="T38" fmla="*/ 213 w 209"/>
                  <a:gd name="T39" fmla="*/ 774 h 344"/>
                  <a:gd name="T40" fmla="*/ 196 w 209"/>
                  <a:gd name="T41" fmla="*/ 746 h 344"/>
                  <a:gd name="T42" fmla="*/ 189 w 209"/>
                  <a:gd name="T43" fmla="*/ 746 h 344"/>
                  <a:gd name="T44" fmla="*/ 206 w 209"/>
                  <a:gd name="T45" fmla="*/ 774 h 344"/>
                  <a:gd name="T46" fmla="*/ 369 w 209"/>
                  <a:gd name="T47" fmla="*/ 696 h 344"/>
                  <a:gd name="T48" fmla="*/ 381 w 209"/>
                  <a:gd name="T49" fmla="*/ 668 h 344"/>
                  <a:gd name="T50" fmla="*/ 329 w 209"/>
                  <a:gd name="T51" fmla="*/ 123 h 344"/>
                  <a:gd name="T52" fmla="*/ 312 w 209"/>
                  <a:gd name="T53" fmla="*/ 90 h 344"/>
                  <a:gd name="T54" fmla="*/ 329 w 209"/>
                  <a:gd name="T55" fmla="*/ 123 h 344"/>
                  <a:gd name="T56" fmla="*/ 329 w 209"/>
                  <a:gd name="T57" fmla="*/ 118 h 344"/>
                  <a:gd name="T58" fmla="*/ 626 w 209"/>
                  <a:gd name="T59" fmla="*/ 90 h 344"/>
                  <a:gd name="T60" fmla="*/ 844 w 209"/>
                  <a:gd name="T61" fmla="*/ 791 h 344"/>
                  <a:gd name="T62" fmla="*/ 754 w 209"/>
                  <a:gd name="T63" fmla="*/ 852 h 344"/>
                  <a:gd name="T64" fmla="*/ 1135 w 209"/>
                  <a:gd name="T65" fmla="*/ 18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9"/>
                  <a:gd name="T100" fmla="*/ 0 h 344"/>
                  <a:gd name="T101" fmla="*/ 209 w 209"/>
                  <a:gd name="T102" fmla="*/ 344 h 3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9" h="344">
                    <a:moveTo>
                      <a:pt x="139" y="155"/>
                    </a:moveTo>
                    <a:cubicBezTo>
                      <a:pt x="154" y="147"/>
                      <a:pt x="154" y="147"/>
                      <a:pt x="154" y="147"/>
                    </a:cubicBezTo>
                    <a:cubicBezTo>
                      <a:pt x="165" y="140"/>
                      <a:pt x="171" y="127"/>
                      <a:pt x="171" y="109"/>
                    </a:cubicBezTo>
                    <a:cubicBezTo>
                      <a:pt x="171" y="73"/>
                      <a:pt x="146" y="29"/>
                      <a:pt x="115" y="11"/>
                    </a:cubicBezTo>
                    <a:cubicBezTo>
                      <a:pt x="99" y="2"/>
                      <a:pt x="84" y="0"/>
                      <a:pt x="72" y="7"/>
                    </a:cubicBezTo>
                    <a:cubicBezTo>
                      <a:pt x="72" y="7"/>
                      <a:pt x="56" y="16"/>
                      <a:pt x="56" y="16"/>
                    </a:cubicBezTo>
                    <a:cubicBezTo>
                      <a:pt x="56" y="17"/>
                      <a:pt x="56" y="17"/>
                      <a:pt x="55" y="17"/>
                    </a:cubicBezTo>
                    <a:cubicBezTo>
                      <a:pt x="56" y="17"/>
                      <a:pt x="56" y="17"/>
                      <a:pt x="56" y="16"/>
                    </a:cubicBezTo>
                    <a:cubicBezTo>
                      <a:pt x="55" y="17"/>
                      <a:pt x="54" y="19"/>
                      <a:pt x="55" y="20"/>
                    </a:cubicBezTo>
                    <a:cubicBezTo>
                      <a:pt x="55" y="22"/>
                      <a:pt x="57" y="22"/>
                      <a:pt x="58" y="22"/>
                    </a:cubicBezTo>
                    <a:cubicBezTo>
                      <a:pt x="59" y="22"/>
                      <a:pt x="59" y="22"/>
                      <a:pt x="59" y="22"/>
                    </a:cubicBezTo>
                    <a:cubicBezTo>
                      <a:pt x="57" y="22"/>
                      <a:pt x="56" y="22"/>
                      <a:pt x="55" y="20"/>
                    </a:cubicBezTo>
                    <a:cubicBezTo>
                      <a:pt x="54" y="19"/>
                      <a:pt x="55" y="17"/>
                      <a:pt x="56" y="16"/>
                    </a:cubicBezTo>
                    <a:cubicBezTo>
                      <a:pt x="45" y="23"/>
                      <a:pt x="38" y="37"/>
                      <a:pt x="38" y="55"/>
                    </a:cubicBezTo>
                    <a:cubicBezTo>
                      <a:pt x="38" y="77"/>
                      <a:pt x="48" y="103"/>
                      <a:pt x="64" y="124"/>
                    </a:cubicBezTo>
                    <a:cubicBezTo>
                      <a:pt x="63" y="123"/>
                      <a:pt x="63" y="122"/>
                      <a:pt x="63" y="121"/>
                    </a:cubicBezTo>
                    <a:cubicBezTo>
                      <a:pt x="64" y="120"/>
                      <a:pt x="65" y="119"/>
                      <a:pt x="66" y="119"/>
                    </a:cubicBezTo>
                    <a:cubicBezTo>
                      <a:pt x="60" y="120"/>
                      <a:pt x="55" y="122"/>
                      <a:pt x="51" y="124"/>
                    </a:cubicBezTo>
                    <a:cubicBezTo>
                      <a:pt x="34" y="134"/>
                      <a:pt x="34" y="134"/>
                      <a:pt x="34" y="134"/>
                    </a:cubicBezTo>
                    <a:cubicBezTo>
                      <a:pt x="36" y="133"/>
                      <a:pt x="37" y="134"/>
                      <a:pt x="38" y="135"/>
                    </a:cubicBezTo>
                    <a:cubicBezTo>
                      <a:pt x="39" y="136"/>
                      <a:pt x="38" y="138"/>
                      <a:pt x="37" y="139"/>
                    </a:cubicBezTo>
                    <a:cubicBezTo>
                      <a:pt x="37" y="139"/>
                      <a:pt x="37" y="139"/>
                      <a:pt x="37" y="139"/>
                    </a:cubicBezTo>
                    <a:cubicBezTo>
                      <a:pt x="37" y="139"/>
                      <a:pt x="37" y="139"/>
                      <a:pt x="38" y="139"/>
                    </a:cubicBezTo>
                    <a:cubicBezTo>
                      <a:pt x="36" y="140"/>
                      <a:pt x="34" y="139"/>
                      <a:pt x="34" y="138"/>
                    </a:cubicBezTo>
                    <a:cubicBezTo>
                      <a:pt x="33" y="136"/>
                      <a:pt x="33" y="134"/>
                      <a:pt x="35" y="134"/>
                    </a:cubicBezTo>
                    <a:cubicBezTo>
                      <a:pt x="12" y="146"/>
                      <a:pt x="0" y="181"/>
                      <a:pt x="0" y="233"/>
                    </a:cubicBezTo>
                    <a:cubicBezTo>
                      <a:pt x="0" y="234"/>
                      <a:pt x="0" y="235"/>
                      <a:pt x="1" y="236"/>
                    </a:cubicBezTo>
                    <a:cubicBezTo>
                      <a:pt x="188" y="343"/>
                      <a:pt x="188" y="343"/>
                      <a:pt x="188" y="343"/>
                    </a:cubicBezTo>
                    <a:cubicBezTo>
                      <a:pt x="189" y="344"/>
                      <a:pt x="190" y="344"/>
                      <a:pt x="191" y="343"/>
                    </a:cubicBezTo>
                    <a:cubicBezTo>
                      <a:pt x="207" y="334"/>
                      <a:pt x="207" y="334"/>
                      <a:pt x="207" y="334"/>
                    </a:cubicBezTo>
                    <a:cubicBezTo>
                      <a:pt x="208" y="333"/>
                      <a:pt x="208" y="332"/>
                      <a:pt x="208" y="331"/>
                    </a:cubicBezTo>
                    <a:cubicBezTo>
                      <a:pt x="209" y="255"/>
                      <a:pt x="183" y="189"/>
                      <a:pt x="139" y="151"/>
                    </a:cubicBezTo>
                    <a:cubicBezTo>
                      <a:pt x="140" y="151"/>
                      <a:pt x="140" y="152"/>
                      <a:pt x="140" y="153"/>
                    </a:cubicBezTo>
                    <a:cubicBezTo>
                      <a:pt x="140" y="154"/>
                      <a:pt x="140" y="155"/>
                      <a:pt x="139" y="155"/>
                    </a:cubicBezTo>
                    <a:close/>
                    <a:moveTo>
                      <a:pt x="204" y="329"/>
                    </a:moveTo>
                    <a:cubicBezTo>
                      <a:pt x="188" y="338"/>
                      <a:pt x="188" y="338"/>
                      <a:pt x="188" y="338"/>
                    </a:cubicBezTo>
                    <a:cubicBezTo>
                      <a:pt x="189" y="338"/>
                      <a:pt x="190" y="338"/>
                      <a:pt x="191" y="338"/>
                    </a:cubicBezTo>
                    <a:cubicBezTo>
                      <a:pt x="4" y="231"/>
                      <a:pt x="4" y="231"/>
                      <a:pt x="4" y="231"/>
                    </a:cubicBezTo>
                    <a:cubicBezTo>
                      <a:pt x="5" y="231"/>
                      <a:pt x="6" y="232"/>
                      <a:pt x="6" y="233"/>
                    </a:cubicBezTo>
                    <a:cubicBezTo>
                      <a:pt x="6" y="184"/>
                      <a:pt x="17" y="150"/>
                      <a:pt x="38" y="139"/>
                    </a:cubicBezTo>
                    <a:cubicBezTo>
                      <a:pt x="39" y="138"/>
                      <a:pt x="40" y="136"/>
                      <a:pt x="39" y="135"/>
                    </a:cubicBezTo>
                    <a:cubicBezTo>
                      <a:pt x="38" y="133"/>
                      <a:pt x="36" y="133"/>
                      <a:pt x="35" y="134"/>
                    </a:cubicBezTo>
                    <a:cubicBezTo>
                      <a:pt x="35" y="134"/>
                      <a:pt x="35" y="134"/>
                      <a:pt x="35" y="134"/>
                    </a:cubicBezTo>
                    <a:cubicBezTo>
                      <a:pt x="35" y="134"/>
                      <a:pt x="34" y="134"/>
                      <a:pt x="34" y="134"/>
                    </a:cubicBezTo>
                    <a:cubicBezTo>
                      <a:pt x="33" y="135"/>
                      <a:pt x="32" y="137"/>
                      <a:pt x="33" y="138"/>
                    </a:cubicBezTo>
                    <a:cubicBezTo>
                      <a:pt x="34" y="139"/>
                      <a:pt x="36" y="140"/>
                      <a:pt x="37" y="139"/>
                    </a:cubicBezTo>
                    <a:cubicBezTo>
                      <a:pt x="53" y="129"/>
                      <a:pt x="53" y="129"/>
                      <a:pt x="53" y="129"/>
                    </a:cubicBezTo>
                    <a:cubicBezTo>
                      <a:pt x="57" y="127"/>
                      <a:pt x="62" y="126"/>
                      <a:pt x="66" y="125"/>
                    </a:cubicBezTo>
                    <a:cubicBezTo>
                      <a:pt x="68" y="125"/>
                      <a:pt x="68" y="124"/>
                      <a:pt x="69" y="123"/>
                    </a:cubicBezTo>
                    <a:cubicBezTo>
                      <a:pt x="69" y="122"/>
                      <a:pt x="69" y="121"/>
                      <a:pt x="68" y="120"/>
                    </a:cubicBezTo>
                    <a:cubicBezTo>
                      <a:pt x="53" y="100"/>
                      <a:pt x="44" y="75"/>
                      <a:pt x="44" y="55"/>
                    </a:cubicBezTo>
                    <a:cubicBezTo>
                      <a:pt x="44" y="39"/>
                      <a:pt x="49" y="27"/>
                      <a:pt x="59" y="22"/>
                    </a:cubicBezTo>
                    <a:cubicBezTo>
                      <a:pt x="60" y="21"/>
                      <a:pt x="61" y="19"/>
                      <a:pt x="60" y="18"/>
                    </a:cubicBezTo>
                    <a:cubicBezTo>
                      <a:pt x="59" y="16"/>
                      <a:pt x="57" y="16"/>
                      <a:pt x="56" y="16"/>
                    </a:cubicBezTo>
                    <a:cubicBezTo>
                      <a:pt x="57" y="16"/>
                      <a:pt x="59" y="16"/>
                      <a:pt x="60" y="18"/>
                    </a:cubicBezTo>
                    <a:cubicBezTo>
                      <a:pt x="61" y="19"/>
                      <a:pt x="60" y="21"/>
                      <a:pt x="59" y="22"/>
                    </a:cubicBezTo>
                    <a:cubicBezTo>
                      <a:pt x="59" y="21"/>
                      <a:pt x="59" y="21"/>
                      <a:pt x="60" y="21"/>
                    </a:cubicBezTo>
                    <a:cubicBezTo>
                      <a:pt x="59" y="21"/>
                      <a:pt x="59" y="21"/>
                      <a:pt x="59" y="21"/>
                    </a:cubicBezTo>
                    <a:cubicBezTo>
                      <a:pt x="59" y="21"/>
                      <a:pt x="75" y="12"/>
                      <a:pt x="75" y="12"/>
                    </a:cubicBezTo>
                    <a:cubicBezTo>
                      <a:pt x="85" y="6"/>
                      <a:pt x="98" y="8"/>
                      <a:pt x="112" y="16"/>
                    </a:cubicBezTo>
                    <a:cubicBezTo>
                      <a:pt x="141" y="33"/>
                      <a:pt x="165" y="75"/>
                      <a:pt x="165" y="109"/>
                    </a:cubicBezTo>
                    <a:cubicBezTo>
                      <a:pt x="165" y="125"/>
                      <a:pt x="160" y="136"/>
                      <a:pt x="151" y="142"/>
                    </a:cubicBezTo>
                    <a:cubicBezTo>
                      <a:pt x="151" y="142"/>
                      <a:pt x="136" y="150"/>
                      <a:pt x="136" y="150"/>
                    </a:cubicBezTo>
                    <a:cubicBezTo>
                      <a:pt x="135" y="151"/>
                      <a:pt x="135" y="152"/>
                      <a:pt x="135" y="153"/>
                    </a:cubicBezTo>
                    <a:cubicBezTo>
                      <a:pt x="134" y="154"/>
                      <a:pt x="135" y="154"/>
                      <a:pt x="136" y="155"/>
                    </a:cubicBezTo>
                    <a:cubicBezTo>
                      <a:pt x="178" y="192"/>
                      <a:pt x="203" y="257"/>
                      <a:pt x="203" y="331"/>
                    </a:cubicBezTo>
                    <a:cubicBezTo>
                      <a:pt x="203" y="330"/>
                      <a:pt x="203" y="329"/>
                      <a:pt x="204" y="329"/>
                    </a:cubicBezTo>
                    <a:close/>
                  </a:path>
                </a:pathLst>
              </a:custGeom>
              <a:solidFill>
                <a:srgbClr val="525151"/>
              </a:solidFill>
              <a:ln w="9525">
                <a:noFill/>
                <a:round/>
                <a:headEnd/>
                <a:tailEnd/>
              </a:ln>
            </p:spPr>
            <p:txBody>
              <a:bodyPr/>
              <a:lstStyle/>
              <a:p>
                <a:endParaRPr lang="en-US"/>
              </a:p>
            </p:txBody>
          </p:sp>
          <p:sp>
            <p:nvSpPr>
              <p:cNvPr id="393" name="Freeform 36"/>
              <p:cNvSpPr>
                <a:spLocks/>
              </p:cNvSpPr>
              <p:nvPr/>
            </p:nvSpPr>
            <p:spPr bwMode="auto">
              <a:xfrm>
                <a:off x="4658" y="2035"/>
                <a:ext cx="137" cy="38"/>
              </a:xfrm>
              <a:custGeom>
                <a:avLst/>
                <a:gdLst>
                  <a:gd name="T0" fmla="*/ 0 w 58"/>
                  <a:gd name="T1" fmla="*/ 90 h 16"/>
                  <a:gd name="T2" fmla="*/ 90 w 58"/>
                  <a:gd name="T3" fmla="*/ 40 h 16"/>
                  <a:gd name="T4" fmla="*/ 324 w 58"/>
                  <a:gd name="T5" fmla="*/ 33 h 16"/>
                  <a:gd name="T6" fmla="*/ 234 w 58"/>
                  <a:gd name="T7" fmla="*/ 90 h 16"/>
                  <a:gd name="T8" fmla="*/ 0 w 58"/>
                  <a:gd name="T9" fmla="*/ 90 h 16"/>
                  <a:gd name="T10" fmla="*/ 0 60000 65536"/>
                  <a:gd name="T11" fmla="*/ 0 60000 65536"/>
                  <a:gd name="T12" fmla="*/ 0 60000 65536"/>
                  <a:gd name="T13" fmla="*/ 0 60000 65536"/>
                  <a:gd name="T14" fmla="*/ 0 60000 65536"/>
                  <a:gd name="T15" fmla="*/ 0 w 58"/>
                  <a:gd name="T16" fmla="*/ 0 h 16"/>
                  <a:gd name="T17" fmla="*/ 58 w 58"/>
                  <a:gd name="T18" fmla="*/ 16 h 16"/>
                </a:gdLst>
                <a:ahLst/>
                <a:cxnLst>
                  <a:cxn ang="T10">
                    <a:pos x="T0" y="T1"/>
                  </a:cxn>
                  <a:cxn ang="T11">
                    <a:pos x="T2" y="T3"/>
                  </a:cxn>
                  <a:cxn ang="T12">
                    <a:pos x="T4" y="T5"/>
                  </a:cxn>
                  <a:cxn ang="T13">
                    <a:pos x="T6" y="T7"/>
                  </a:cxn>
                  <a:cxn ang="T14">
                    <a:pos x="T8" y="T9"/>
                  </a:cxn>
                </a:cxnLst>
                <a:rect l="T15" t="T16" r="T17" b="T18"/>
                <a:pathLst>
                  <a:path w="58" h="16">
                    <a:moveTo>
                      <a:pt x="0" y="16"/>
                    </a:moveTo>
                    <a:cubicBezTo>
                      <a:pt x="5" y="13"/>
                      <a:pt x="11" y="10"/>
                      <a:pt x="16" y="7"/>
                    </a:cubicBezTo>
                    <a:cubicBezTo>
                      <a:pt x="27" y="1"/>
                      <a:pt x="41" y="0"/>
                      <a:pt x="58" y="6"/>
                    </a:cubicBezTo>
                    <a:cubicBezTo>
                      <a:pt x="42" y="16"/>
                      <a:pt x="42" y="16"/>
                      <a:pt x="42" y="16"/>
                    </a:cubicBezTo>
                    <a:cubicBezTo>
                      <a:pt x="25" y="9"/>
                      <a:pt x="11" y="10"/>
                      <a:pt x="0" y="16"/>
                    </a:cubicBezTo>
                    <a:close/>
                  </a:path>
                </a:pathLst>
              </a:custGeom>
              <a:solidFill>
                <a:srgbClr val="2170AB"/>
              </a:solidFill>
              <a:ln w="9525">
                <a:noFill/>
                <a:round/>
                <a:headEnd/>
                <a:tailEnd/>
              </a:ln>
            </p:spPr>
            <p:txBody>
              <a:bodyPr/>
              <a:lstStyle/>
              <a:p>
                <a:endParaRPr lang="en-US"/>
              </a:p>
            </p:txBody>
          </p:sp>
          <p:sp>
            <p:nvSpPr>
              <p:cNvPr id="394" name="Freeform 37"/>
              <p:cNvSpPr>
                <a:spLocks/>
              </p:cNvSpPr>
              <p:nvPr/>
            </p:nvSpPr>
            <p:spPr bwMode="auto">
              <a:xfrm>
                <a:off x="4845" y="2101"/>
                <a:ext cx="215" cy="456"/>
              </a:xfrm>
              <a:custGeom>
                <a:avLst/>
                <a:gdLst>
                  <a:gd name="T0" fmla="*/ 0 w 91"/>
                  <a:gd name="T1" fmla="*/ 50 h 193"/>
                  <a:gd name="T2" fmla="*/ 90 w 91"/>
                  <a:gd name="T3" fmla="*/ 0 h 193"/>
                  <a:gd name="T4" fmla="*/ 508 w 91"/>
                  <a:gd name="T5" fmla="*/ 1021 h 193"/>
                  <a:gd name="T6" fmla="*/ 413 w 91"/>
                  <a:gd name="T7" fmla="*/ 1077 h 193"/>
                  <a:gd name="T8" fmla="*/ 0 w 91"/>
                  <a:gd name="T9" fmla="*/ 50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6" y="0"/>
                      <a:pt x="16" y="0"/>
                      <a:pt x="16" y="0"/>
                    </a:cubicBezTo>
                    <a:cubicBezTo>
                      <a:pt x="69" y="41"/>
                      <a:pt x="91" y="114"/>
                      <a:pt x="91" y="183"/>
                    </a:cubicBezTo>
                    <a:cubicBezTo>
                      <a:pt x="74" y="193"/>
                      <a:pt x="74" y="193"/>
                      <a:pt x="74" y="193"/>
                    </a:cubicBezTo>
                    <a:cubicBezTo>
                      <a:pt x="74" y="124"/>
                      <a:pt x="53" y="50"/>
                      <a:pt x="0" y="9"/>
                    </a:cubicBezTo>
                    <a:close/>
                  </a:path>
                </a:pathLst>
              </a:custGeom>
              <a:solidFill>
                <a:srgbClr val="094B89"/>
              </a:solidFill>
              <a:ln w="9525">
                <a:noFill/>
                <a:round/>
                <a:headEnd/>
                <a:tailEnd/>
              </a:ln>
            </p:spPr>
            <p:txBody>
              <a:bodyPr/>
              <a:lstStyle/>
              <a:p>
                <a:endParaRPr lang="en-US"/>
              </a:p>
            </p:txBody>
          </p:sp>
          <p:sp>
            <p:nvSpPr>
              <p:cNvPr id="395" name="Freeform 38"/>
              <p:cNvSpPr>
                <a:spLocks/>
              </p:cNvSpPr>
              <p:nvPr/>
            </p:nvSpPr>
            <p:spPr bwMode="auto">
              <a:xfrm>
                <a:off x="4708" y="1761"/>
                <a:ext cx="262" cy="354"/>
              </a:xfrm>
              <a:custGeom>
                <a:avLst/>
                <a:gdLst>
                  <a:gd name="T0" fmla="*/ 312 w 111"/>
                  <a:gd name="T1" fmla="*/ 50 h 150"/>
                  <a:gd name="T2" fmla="*/ 94 w 111"/>
                  <a:gd name="T3" fmla="*/ 33 h 150"/>
                  <a:gd name="T4" fmla="*/ 0 w 111"/>
                  <a:gd name="T5" fmla="*/ 83 h 150"/>
                  <a:gd name="T6" fmla="*/ 222 w 111"/>
                  <a:gd name="T7" fmla="*/ 106 h 150"/>
                  <a:gd name="T8" fmla="*/ 529 w 111"/>
                  <a:gd name="T9" fmla="*/ 635 h 150"/>
                  <a:gd name="T10" fmla="*/ 439 w 111"/>
                  <a:gd name="T11" fmla="*/ 835 h 150"/>
                  <a:gd name="T12" fmla="*/ 529 w 111"/>
                  <a:gd name="T13" fmla="*/ 779 h 150"/>
                  <a:gd name="T14" fmla="*/ 618 w 111"/>
                  <a:gd name="T15" fmla="*/ 585 h 150"/>
                  <a:gd name="T16" fmla="*/ 312 w 111"/>
                  <a:gd name="T17" fmla="*/ 50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1" y="0"/>
                      <a:pt x="27" y="0"/>
                      <a:pt x="17" y="6"/>
                    </a:cubicBezTo>
                    <a:cubicBezTo>
                      <a:pt x="0" y="15"/>
                      <a:pt x="0" y="15"/>
                      <a:pt x="0" y="15"/>
                    </a:cubicBezTo>
                    <a:cubicBezTo>
                      <a:pt x="10" y="9"/>
                      <a:pt x="24" y="10"/>
                      <a:pt x="40" y="19"/>
                    </a:cubicBezTo>
                    <a:cubicBezTo>
                      <a:pt x="70" y="37"/>
                      <a:pt x="95" y="79"/>
                      <a:pt x="95" y="114"/>
                    </a:cubicBezTo>
                    <a:cubicBezTo>
                      <a:pt x="95" y="132"/>
                      <a:pt x="89" y="144"/>
                      <a:pt x="79" y="150"/>
                    </a:cubicBezTo>
                    <a:cubicBezTo>
                      <a:pt x="95" y="140"/>
                      <a:pt x="95" y="140"/>
                      <a:pt x="95" y="140"/>
                    </a:cubicBezTo>
                    <a:cubicBezTo>
                      <a:pt x="105" y="135"/>
                      <a:pt x="111" y="122"/>
                      <a:pt x="111" y="105"/>
                    </a:cubicBezTo>
                    <a:cubicBezTo>
                      <a:pt x="111" y="70"/>
                      <a:pt x="87" y="27"/>
                      <a:pt x="56" y="9"/>
                    </a:cubicBezTo>
                    <a:close/>
                  </a:path>
                </a:pathLst>
              </a:custGeom>
              <a:solidFill>
                <a:srgbClr val="E0F0F6"/>
              </a:solidFill>
              <a:ln w="9525">
                <a:noFill/>
                <a:round/>
                <a:headEnd/>
                <a:tailEnd/>
              </a:ln>
            </p:spPr>
            <p:txBody>
              <a:bodyPr/>
              <a:lstStyle/>
              <a:p>
                <a:endParaRPr lang="en-US"/>
              </a:p>
            </p:txBody>
          </p:sp>
          <p:sp>
            <p:nvSpPr>
              <p:cNvPr id="396" name="Freeform 39"/>
              <p:cNvSpPr>
                <a:spLocks/>
              </p:cNvSpPr>
              <p:nvPr/>
            </p:nvSpPr>
            <p:spPr bwMode="auto">
              <a:xfrm>
                <a:off x="4580" y="1763"/>
                <a:ext cx="440" cy="794"/>
              </a:xfrm>
              <a:custGeom>
                <a:avLst/>
                <a:gdLst>
                  <a:gd name="T0" fmla="*/ 525 w 186"/>
                  <a:gd name="T1" fmla="*/ 102 h 336"/>
                  <a:gd name="T2" fmla="*/ 833 w 186"/>
                  <a:gd name="T3" fmla="*/ 631 h 336"/>
                  <a:gd name="T4" fmla="*/ 627 w 186"/>
                  <a:gd name="T5" fmla="*/ 848 h 336"/>
                  <a:gd name="T6" fmla="*/ 1041 w 186"/>
                  <a:gd name="T7" fmla="*/ 1876 h 336"/>
                  <a:gd name="T8" fmla="*/ 0 w 186"/>
                  <a:gd name="T9" fmla="*/ 1274 h 336"/>
                  <a:gd name="T10" fmla="*/ 419 w 186"/>
                  <a:gd name="T11" fmla="*/ 733 h 336"/>
                  <a:gd name="T12" fmla="*/ 213 w 186"/>
                  <a:gd name="T13" fmla="*/ 279 h 336"/>
                  <a:gd name="T14" fmla="*/ 525 w 186"/>
                  <a:gd name="T15" fmla="*/ 102 h 336"/>
                  <a:gd name="T16" fmla="*/ 0 60000 65536"/>
                  <a:gd name="T17" fmla="*/ 0 60000 65536"/>
                  <a:gd name="T18" fmla="*/ 0 60000 65536"/>
                  <a:gd name="T19" fmla="*/ 0 60000 65536"/>
                  <a:gd name="T20" fmla="*/ 0 60000 65536"/>
                  <a:gd name="T21" fmla="*/ 0 60000 65536"/>
                  <a:gd name="T22" fmla="*/ 0 60000 65536"/>
                  <a:gd name="T23" fmla="*/ 0 60000 65536"/>
                  <a:gd name="T24" fmla="*/ 0 w 186"/>
                  <a:gd name="T25" fmla="*/ 0 h 336"/>
                  <a:gd name="T26" fmla="*/ 186 w 186"/>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 h="336">
                    <a:moveTo>
                      <a:pt x="94" y="18"/>
                    </a:moveTo>
                    <a:cubicBezTo>
                      <a:pt x="124" y="36"/>
                      <a:pt x="149" y="78"/>
                      <a:pt x="149" y="113"/>
                    </a:cubicBezTo>
                    <a:cubicBezTo>
                      <a:pt x="149" y="141"/>
                      <a:pt x="133" y="156"/>
                      <a:pt x="112" y="152"/>
                    </a:cubicBezTo>
                    <a:cubicBezTo>
                      <a:pt x="165" y="193"/>
                      <a:pt x="186" y="267"/>
                      <a:pt x="186" y="336"/>
                    </a:cubicBezTo>
                    <a:cubicBezTo>
                      <a:pt x="0" y="228"/>
                      <a:pt x="0" y="228"/>
                      <a:pt x="0" y="228"/>
                    </a:cubicBezTo>
                    <a:cubicBezTo>
                      <a:pt x="0" y="159"/>
                      <a:pt x="22" y="111"/>
                      <a:pt x="75" y="131"/>
                    </a:cubicBezTo>
                    <a:cubicBezTo>
                      <a:pt x="54" y="110"/>
                      <a:pt x="38" y="77"/>
                      <a:pt x="38" y="50"/>
                    </a:cubicBezTo>
                    <a:cubicBezTo>
                      <a:pt x="38" y="14"/>
                      <a:pt x="63" y="0"/>
                      <a:pt x="94" y="18"/>
                    </a:cubicBezTo>
                    <a:close/>
                  </a:path>
                </a:pathLst>
              </a:custGeom>
              <a:solidFill>
                <a:srgbClr val="678BA8"/>
              </a:solidFill>
              <a:ln w="9525">
                <a:noFill/>
                <a:round/>
                <a:headEnd/>
                <a:tailEnd/>
              </a:ln>
            </p:spPr>
            <p:txBody>
              <a:bodyPr/>
              <a:lstStyle/>
              <a:p>
                <a:endParaRPr lang="en-US"/>
              </a:p>
            </p:txBody>
          </p:sp>
          <p:sp>
            <p:nvSpPr>
              <p:cNvPr id="397" name="Freeform 40"/>
              <p:cNvSpPr>
                <a:spLocks/>
              </p:cNvSpPr>
              <p:nvPr/>
            </p:nvSpPr>
            <p:spPr bwMode="auto">
              <a:xfrm>
                <a:off x="4734" y="1974"/>
                <a:ext cx="144" cy="104"/>
              </a:xfrm>
              <a:custGeom>
                <a:avLst/>
                <a:gdLst>
                  <a:gd name="T0" fmla="*/ 323 w 61"/>
                  <a:gd name="T1" fmla="*/ 180 h 44"/>
                  <a:gd name="T2" fmla="*/ 335 w 61"/>
                  <a:gd name="T3" fmla="*/ 184 h 44"/>
                  <a:gd name="T4" fmla="*/ 335 w 61"/>
                  <a:gd name="T5" fmla="*/ 213 h 44"/>
                  <a:gd name="T6" fmla="*/ 172 w 61"/>
                  <a:gd name="T7" fmla="*/ 206 h 44"/>
                  <a:gd name="T8" fmla="*/ 5 w 61"/>
                  <a:gd name="T9" fmla="*/ 21 h 44"/>
                  <a:gd name="T10" fmla="*/ 12 w 61"/>
                  <a:gd name="T11" fmla="*/ 0 h 44"/>
                  <a:gd name="T12" fmla="*/ 17 w 61"/>
                  <a:gd name="T13" fmla="*/ 0 h 44"/>
                  <a:gd name="T14" fmla="*/ 33 w 61"/>
                  <a:gd name="T15" fmla="*/ 12 h 44"/>
                  <a:gd name="T16" fmla="*/ 172 w 61"/>
                  <a:gd name="T17" fmla="*/ 173 h 44"/>
                  <a:gd name="T18" fmla="*/ 312 w 61"/>
                  <a:gd name="T19" fmla="*/ 180 h 44"/>
                  <a:gd name="T20" fmla="*/ 323 w 61"/>
                  <a:gd name="T21" fmla="*/ 18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44"/>
                  <a:gd name="T35" fmla="*/ 61 w 61"/>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44">
                    <a:moveTo>
                      <a:pt x="58" y="32"/>
                    </a:moveTo>
                    <a:cubicBezTo>
                      <a:pt x="59" y="32"/>
                      <a:pt x="60" y="33"/>
                      <a:pt x="60" y="33"/>
                    </a:cubicBezTo>
                    <a:cubicBezTo>
                      <a:pt x="61" y="35"/>
                      <a:pt x="61" y="37"/>
                      <a:pt x="60" y="38"/>
                    </a:cubicBezTo>
                    <a:cubicBezTo>
                      <a:pt x="53" y="44"/>
                      <a:pt x="43" y="44"/>
                      <a:pt x="31" y="37"/>
                    </a:cubicBezTo>
                    <a:cubicBezTo>
                      <a:pt x="19" y="30"/>
                      <a:pt x="8" y="18"/>
                      <a:pt x="1" y="4"/>
                    </a:cubicBezTo>
                    <a:cubicBezTo>
                      <a:pt x="0" y="2"/>
                      <a:pt x="1" y="0"/>
                      <a:pt x="2" y="0"/>
                    </a:cubicBezTo>
                    <a:cubicBezTo>
                      <a:pt x="2" y="0"/>
                      <a:pt x="3" y="0"/>
                      <a:pt x="3" y="0"/>
                    </a:cubicBezTo>
                    <a:cubicBezTo>
                      <a:pt x="4" y="0"/>
                      <a:pt x="5" y="1"/>
                      <a:pt x="6" y="2"/>
                    </a:cubicBezTo>
                    <a:cubicBezTo>
                      <a:pt x="11" y="14"/>
                      <a:pt x="21" y="25"/>
                      <a:pt x="31" y="31"/>
                    </a:cubicBezTo>
                    <a:cubicBezTo>
                      <a:pt x="41" y="37"/>
                      <a:pt x="50" y="37"/>
                      <a:pt x="56" y="32"/>
                    </a:cubicBezTo>
                    <a:cubicBezTo>
                      <a:pt x="57" y="31"/>
                      <a:pt x="58" y="31"/>
                      <a:pt x="58" y="32"/>
                    </a:cubicBezTo>
                    <a:close/>
                  </a:path>
                </a:pathLst>
              </a:custGeom>
              <a:solidFill>
                <a:srgbClr val="272525"/>
              </a:solidFill>
              <a:ln w="9525">
                <a:noFill/>
                <a:round/>
                <a:headEnd/>
                <a:tailEnd/>
              </a:ln>
            </p:spPr>
            <p:txBody>
              <a:bodyPr/>
              <a:lstStyle/>
              <a:p>
                <a:endParaRPr lang="en-US"/>
              </a:p>
            </p:txBody>
          </p:sp>
          <p:sp>
            <p:nvSpPr>
              <p:cNvPr id="398" name="Freeform 41"/>
              <p:cNvSpPr>
                <a:spLocks/>
              </p:cNvSpPr>
              <p:nvPr/>
            </p:nvSpPr>
            <p:spPr bwMode="auto">
              <a:xfrm>
                <a:off x="4819" y="2212"/>
                <a:ext cx="83" cy="111"/>
              </a:xfrm>
              <a:custGeom>
                <a:avLst/>
                <a:gdLst>
                  <a:gd name="T0" fmla="*/ 0 w 83"/>
                  <a:gd name="T1" fmla="*/ 0 h 111"/>
                  <a:gd name="T2" fmla="*/ 0 w 83"/>
                  <a:gd name="T3" fmla="*/ 64 h 111"/>
                  <a:gd name="T4" fmla="*/ 83 w 83"/>
                  <a:gd name="T5" fmla="*/ 111 h 111"/>
                  <a:gd name="T6" fmla="*/ 83 w 83"/>
                  <a:gd name="T7" fmla="*/ 48 h 111"/>
                  <a:gd name="T8" fmla="*/ 0 w 83"/>
                  <a:gd name="T9" fmla="*/ 0 h 111"/>
                  <a:gd name="T10" fmla="*/ 0 60000 65536"/>
                  <a:gd name="T11" fmla="*/ 0 60000 65536"/>
                  <a:gd name="T12" fmla="*/ 0 60000 65536"/>
                  <a:gd name="T13" fmla="*/ 0 60000 65536"/>
                  <a:gd name="T14" fmla="*/ 0 60000 65536"/>
                  <a:gd name="T15" fmla="*/ 0 w 83"/>
                  <a:gd name="T16" fmla="*/ 0 h 111"/>
                  <a:gd name="T17" fmla="*/ 83 w 83"/>
                  <a:gd name="T18" fmla="*/ 111 h 111"/>
                </a:gdLst>
                <a:ahLst/>
                <a:cxnLst>
                  <a:cxn ang="T10">
                    <a:pos x="T0" y="T1"/>
                  </a:cxn>
                  <a:cxn ang="T11">
                    <a:pos x="T2" y="T3"/>
                  </a:cxn>
                  <a:cxn ang="T12">
                    <a:pos x="T4" y="T5"/>
                  </a:cxn>
                  <a:cxn ang="T13">
                    <a:pos x="T6" y="T7"/>
                  </a:cxn>
                  <a:cxn ang="T14">
                    <a:pos x="T8" y="T9"/>
                  </a:cxn>
                </a:cxnLst>
                <a:rect l="T15" t="T16" r="T17" b="T18"/>
                <a:pathLst>
                  <a:path w="83" h="111">
                    <a:moveTo>
                      <a:pt x="0" y="0"/>
                    </a:moveTo>
                    <a:lnTo>
                      <a:pt x="0" y="64"/>
                    </a:lnTo>
                    <a:lnTo>
                      <a:pt x="83" y="111"/>
                    </a:lnTo>
                    <a:lnTo>
                      <a:pt x="83" y="48"/>
                    </a:lnTo>
                    <a:lnTo>
                      <a:pt x="0" y="0"/>
                    </a:lnTo>
                    <a:close/>
                  </a:path>
                </a:pathLst>
              </a:custGeom>
              <a:solidFill>
                <a:srgbClr val="2170AB"/>
              </a:solidFill>
              <a:ln w="9525">
                <a:noFill/>
                <a:round/>
                <a:headEnd/>
                <a:tailEnd/>
              </a:ln>
            </p:spPr>
            <p:txBody>
              <a:bodyPr/>
              <a:lstStyle/>
              <a:p>
                <a:endParaRPr lang="en-US"/>
              </a:p>
            </p:txBody>
          </p:sp>
        </p:grpSp>
      </p:grpSp>
      <p:sp>
        <p:nvSpPr>
          <p:cNvPr id="954" name="Rectangle 953"/>
          <p:cNvSpPr/>
          <p:nvPr/>
        </p:nvSpPr>
        <p:spPr>
          <a:xfrm>
            <a:off x="3643846" y="1614993"/>
            <a:ext cx="1377301" cy="253916"/>
          </a:xfrm>
          <a:prstGeom prst="rect">
            <a:avLst/>
          </a:prstGeom>
        </p:spPr>
        <p:txBody>
          <a:bodyPr wrap="none">
            <a:spAutoFit/>
          </a:bodyPr>
          <a:lstStyle/>
          <a:p>
            <a:r>
              <a:rPr lang="en-US" sz="1050" b="1" dirty="0" smtClean="0">
                <a:solidFill>
                  <a:schemeClr val="tx1">
                    <a:lumMod val="75000"/>
                    <a:lumOff val="25000"/>
                  </a:schemeClr>
                </a:solidFill>
                <a:ea typeface="ＭＳ Ｐゴシック" pitchFamily="34" charset="-128"/>
              </a:rPr>
              <a:t>Corporate Devices</a:t>
            </a:r>
            <a:endParaRPr lang="en-US" sz="1050" dirty="0">
              <a:solidFill>
                <a:schemeClr val="tx1">
                  <a:lumMod val="75000"/>
                  <a:lumOff val="25000"/>
                </a:schemeClr>
              </a:solidFill>
            </a:endParaRPr>
          </a:p>
        </p:txBody>
      </p:sp>
      <p:sp>
        <p:nvSpPr>
          <p:cNvPr id="953" name="Rectangle 952"/>
          <p:cNvSpPr/>
          <p:nvPr/>
        </p:nvSpPr>
        <p:spPr>
          <a:xfrm>
            <a:off x="2637204" y="1799478"/>
            <a:ext cx="1353256" cy="261610"/>
          </a:xfrm>
          <a:prstGeom prst="rect">
            <a:avLst/>
          </a:prstGeom>
        </p:spPr>
        <p:txBody>
          <a:bodyPr wrap="none">
            <a:spAutoFit/>
          </a:bodyPr>
          <a:lstStyle/>
          <a:p>
            <a:r>
              <a:rPr lang="en-US" sz="1050" b="1" dirty="0" smtClean="0">
                <a:solidFill>
                  <a:schemeClr val="tx1">
                    <a:lumMod val="75000"/>
                    <a:lumOff val="25000"/>
                  </a:schemeClr>
                </a:solidFill>
                <a:ea typeface="ＭＳ Ｐゴシック" pitchFamily="34" charset="-128"/>
              </a:rPr>
              <a:t>Personal Devices</a:t>
            </a:r>
            <a:endParaRPr lang="en-US" sz="1050" dirty="0">
              <a:solidFill>
                <a:schemeClr val="tx1">
                  <a:lumMod val="75000"/>
                  <a:lumOff val="25000"/>
                </a:schemeClr>
              </a:solidFill>
            </a:endParaRPr>
          </a:p>
        </p:txBody>
      </p:sp>
      <p:grpSp>
        <p:nvGrpSpPr>
          <p:cNvPr id="28" name="Group 984"/>
          <p:cNvGrpSpPr/>
          <p:nvPr/>
        </p:nvGrpSpPr>
        <p:grpSpPr>
          <a:xfrm>
            <a:off x="3088962" y="1355558"/>
            <a:ext cx="556606" cy="483134"/>
            <a:chOff x="1693299" y="2209800"/>
            <a:chExt cx="556606" cy="483134"/>
          </a:xfrm>
        </p:grpSpPr>
        <p:pic>
          <p:nvPicPr>
            <p:cNvPr id="956" name="Picture 4" descr="http://www.fonearena.com/blog/wp-content/uploads/2010/04/ipad_flickr_video.png"/>
            <p:cNvPicPr>
              <a:picLocks noChangeAspect="1" noChangeArrowheads="1"/>
            </p:cNvPicPr>
            <p:nvPr/>
          </p:nvPicPr>
          <p:blipFill>
            <a:blip r:embed="rId8" cstate="screen"/>
            <a:srcRect/>
            <a:stretch>
              <a:fillRect/>
            </a:stretch>
          </p:blipFill>
          <p:spPr bwMode="auto">
            <a:xfrm>
              <a:off x="1693299" y="2209800"/>
              <a:ext cx="556606" cy="483134"/>
            </a:xfrm>
            <a:prstGeom prst="rect">
              <a:avLst/>
            </a:prstGeom>
            <a:noFill/>
          </p:spPr>
        </p:pic>
        <p:sp>
          <p:nvSpPr>
            <p:cNvPr id="957" name="Rectangle 956"/>
            <p:cNvSpPr/>
            <p:nvPr/>
          </p:nvSpPr>
          <p:spPr bwMode="auto">
            <a:xfrm>
              <a:off x="1759428" y="2281983"/>
              <a:ext cx="444243" cy="315317"/>
            </a:xfrm>
            <a:prstGeom prst="rect">
              <a:avLst/>
            </a:prstGeom>
            <a:solidFill>
              <a:schemeClr val="bg1">
                <a:lumMod val="9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971" name="Picture 8" descr="http://weblogs.baltimoresun.com/business/consuminginterests/blog/apple-logo1.jpg"/>
            <p:cNvPicPr>
              <a:picLocks noChangeAspect="1" noChangeArrowheads="1"/>
            </p:cNvPicPr>
            <p:nvPr/>
          </p:nvPicPr>
          <p:blipFill>
            <a:blip r:embed="rId9" cstate="screen"/>
            <a:srcRect/>
            <a:stretch>
              <a:fillRect/>
            </a:stretch>
          </p:blipFill>
          <p:spPr bwMode="auto">
            <a:xfrm>
              <a:off x="1850631" y="2312999"/>
              <a:ext cx="201747" cy="243926"/>
            </a:xfrm>
            <a:prstGeom prst="rect">
              <a:avLst/>
            </a:prstGeom>
            <a:noFill/>
          </p:spPr>
        </p:pic>
      </p:grpSp>
      <p:sp>
        <p:nvSpPr>
          <p:cNvPr id="1239" name="Rectangle 1238"/>
          <p:cNvSpPr/>
          <p:nvPr/>
        </p:nvSpPr>
        <p:spPr bwMode="auto">
          <a:xfrm>
            <a:off x="0" y="697071"/>
            <a:ext cx="9144000" cy="5468649"/>
          </a:xfrm>
          <a:prstGeom prst="rect">
            <a:avLst/>
          </a:prstGeom>
          <a:solidFill>
            <a:schemeClr val="bg1">
              <a:alpha val="67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2" name="Title 1"/>
          <p:cNvSpPr>
            <a:spLocks noGrp="1"/>
          </p:cNvSpPr>
          <p:nvPr>
            <p:ph type="title"/>
          </p:nvPr>
        </p:nvSpPr>
        <p:spPr/>
        <p:txBody>
          <a:bodyPr/>
          <a:lstStyle/>
          <a:p>
            <a:r>
              <a:rPr lang="en-US" dirty="0" smtClean="0"/>
              <a:t>Mobile Ecosystem</a:t>
            </a:r>
            <a:br>
              <a:rPr lang="en-US" dirty="0" smtClean="0"/>
            </a:b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a:t>
            </a:fld>
            <a:endParaRPr lang="en-US" dirty="0"/>
          </a:p>
        </p:txBody>
      </p:sp>
      <p:sp>
        <p:nvSpPr>
          <p:cNvPr id="1020" name="Rectangle 1019"/>
          <p:cNvSpPr/>
          <p:nvPr/>
        </p:nvSpPr>
        <p:spPr>
          <a:xfrm>
            <a:off x="7589502" y="2835310"/>
            <a:ext cx="1173718" cy="830997"/>
          </a:xfrm>
          <a:prstGeom prst="rect">
            <a:avLst/>
          </a:prstGeom>
        </p:spPr>
        <p:txBody>
          <a:bodyPr wrap="none">
            <a:spAutoFit/>
          </a:bodyPr>
          <a:lstStyle/>
          <a:p>
            <a:r>
              <a:rPr lang="en-US" sz="1600" b="1" dirty="0" smtClean="0">
                <a:solidFill>
                  <a:schemeClr val="tx1">
                    <a:lumMod val="75000"/>
                    <a:lumOff val="25000"/>
                  </a:schemeClr>
                </a:solidFill>
                <a:ea typeface="ＭＳ Ｐゴシック" pitchFamily="34" charset="-128"/>
              </a:rPr>
              <a:t>MOBILE</a:t>
            </a:r>
            <a:br>
              <a:rPr lang="en-US" sz="1600" b="1" dirty="0" smtClean="0">
                <a:solidFill>
                  <a:schemeClr val="tx1">
                    <a:lumMod val="75000"/>
                    <a:lumOff val="25000"/>
                  </a:schemeClr>
                </a:solidFill>
                <a:ea typeface="ＭＳ Ｐゴシック" pitchFamily="34" charset="-128"/>
              </a:rPr>
            </a:br>
            <a:r>
              <a:rPr lang="en-US" sz="1600" b="1" dirty="0" smtClean="0">
                <a:solidFill>
                  <a:schemeClr val="tx1">
                    <a:lumMod val="75000"/>
                    <a:lumOff val="25000"/>
                  </a:schemeClr>
                </a:solidFill>
                <a:ea typeface="ＭＳ Ｐゴシック" pitchFamily="34" charset="-128"/>
              </a:rPr>
              <a:t>CARRIER </a:t>
            </a:r>
            <a:br>
              <a:rPr lang="en-US" sz="1600" b="1" dirty="0" smtClean="0">
                <a:solidFill>
                  <a:schemeClr val="tx1">
                    <a:lumMod val="75000"/>
                    <a:lumOff val="25000"/>
                  </a:schemeClr>
                </a:solidFill>
                <a:ea typeface="ＭＳ Ｐゴシック" pitchFamily="34" charset="-128"/>
              </a:rPr>
            </a:br>
            <a:endParaRPr lang="en-US" sz="1600" dirty="0">
              <a:solidFill>
                <a:schemeClr val="tx1">
                  <a:lumMod val="75000"/>
                  <a:lumOff val="25000"/>
                </a:schemeClr>
              </a:solidFill>
            </a:endParaRPr>
          </a:p>
        </p:txBody>
      </p:sp>
      <p:sp>
        <p:nvSpPr>
          <p:cNvPr id="1021" name="Rectangle 1020"/>
          <p:cNvSpPr/>
          <p:nvPr/>
        </p:nvSpPr>
        <p:spPr>
          <a:xfrm>
            <a:off x="2960915" y="5730910"/>
            <a:ext cx="1561581" cy="338554"/>
          </a:xfrm>
          <a:prstGeom prst="rect">
            <a:avLst/>
          </a:prstGeom>
        </p:spPr>
        <p:txBody>
          <a:bodyPr wrap="none">
            <a:spAutoFit/>
          </a:bodyPr>
          <a:lstStyle/>
          <a:p>
            <a:r>
              <a:rPr lang="en-US" sz="1600" b="1" dirty="0" smtClean="0">
                <a:solidFill>
                  <a:schemeClr val="tx1">
                    <a:lumMod val="75000"/>
                    <a:lumOff val="25000"/>
                  </a:schemeClr>
                </a:solidFill>
                <a:ea typeface="ＭＳ Ｐゴシック" pitchFamily="34" charset="-128"/>
              </a:rPr>
              <a:t>DATACENTER</a:t>
            </a:r>
            <a:endParaRPr lang="en-US" sz="1600" dirty="0">
              <a:solidFill>
                <a:schemeClr val="tx1">
                  <a:lumMod val="75000"/>
                  <a:lumOff val="25000"/>
                </a:schemeClr>
              </a:solidFill>
            </a:endParaRPr>
          </a:p>
        </p:txBody>
      </p:sp>
      <p:sp>
        <p:nvSpPr>
          <p:cNvPr id="1022" name="Rectangle 1021"/>
          <p:cNvSpPr/>
          <p:nvPr/>
        </p:nvSpPr>
        <p:spPr>
          <a:xfrm>
            <a:off x="1197430" y="919425"/>
            <a:ext cx="1082348" cy="584775"/>
          </a:xfrm>
          <a:prstGeom prst="rect">
            <a:avLst/>
          </a:prstGeom>
        </p:spPr>
        <p:txBody>
          <a:bodyPr wrap="none">
            <a:spAutoFit/>
          </a:bodyPr>
          <a:lstStyle/>
          <a:p>
            <a:r>
              <a:rPr lang="en-US" sz="1600" b="1" dirty="0" smtClean="0">
                <a:solidFill>
                  <a:schemeClr val="tx1">
                    <a:lumMod val="75000"/>
                    <a:lumOff val="25000"/>
                  </a:schemeClr>
                </a:solidFill>
                <a:ea typeface="ＭＳ Ｐゴシック" pitchFamily="34" charset="-128"/>
              </a:rPr>
              <a:t>MOBILE</a:t>
            </a:r>
          </a:p>
          <a:p>
            <a:r>
              <a:rPr lang="en-US" sz="1600" b="1" dirty="0" smtClean="0">
                <a:solidFill>
                  <a:schemeClr val="tx1">
                    <a:lumMod val="75000"/>
                    <a:lumOff val="25000"/>
                  </a:schemeClr>
                </a:solidFill>
                <a:ea typeface="ＭＳ Ｐゴシック" pitchFamily="34" charset="-128"/>
              </a:rPr>
              <a:t>DEVICES</a:t>
            </a:r>
            <a:endParaRPr lang="en-US" sz="1600" dirty="0">
              <a:solidFill>
                <a:schemeClr val="tx1">
                  <a:lumMod val="75000"/>
                  <a:lumOff val="25000"/>
                </a:schemeClr>
              </a:solidFill>
            </a:endParaRPr>
          </a:p>
        </p:txBody>
      </p:sp>
      <p:grpSp>
        <p:nvGrpSpPr>
          <p:cNvPr id="29" name="Group 1170"/>
          <p:cNvGrpSpPr/>
          <p:nvPr/>
        </p:nvGrpSpPr>
        <p:grpSpPr>
          <a:xfrm>
            <a:off x="5409179" y="145893"/>
            <a:ext cx="3015048" cy="1856898"/>
            <a:chOff x="2061233" y="110194"/>
            <a:chExt cx="3015048" cy="1856898"/>
          </a:xfrm>
        </p:grpSpPr>
        <p:grpSp>
          <p:nvGrpSpPr>
            <p:cNvPr id="30" name="Group 111"/>
            <p:cNvGrpSpPr/>
            <p:nvPr/>
          </p:nvGrpSpPr>
          <p:grpSpPr>
            <a:xfrm>
              <a:off x="2061233" y="138292"/>
              <a:ext cx="3015048" cy="1828800"/>
              <a:chOff x="2061233" y="138292"/>
              <a:chExt cx="3015048" cy="1828800"/>
            </a:xfrm>
          </p:grpSpPr>
          <p:sp>
            <p:nvSpPr>
              <p:cNvPr id="1174" name="Pentagon 1173"/>
              <p:cNvSpPr/>
              <p:nvPr/>
            </p:nvSpPr>
            <p:spPr bwMode="blackGray">
              <a:xfrm>
                <a:off x="2061233" y="138292"/>
                <a:ext cx="3015048" cy="1828800"/>
              </a:xfrm>
              <a:prstGeom prst="homePlate">
                <a:avLst>
                  <a:gd name="adj" fmla="val 12627"/>
                </a:avLst>
              </a:prstGeom>
              <a:gradFill flip="none" rotWithShape="1">
                <a:gsLst>
                  <a:gs pos="0">
                    <a:schemeClr val="accent2">
                      <a:lumMod val="40000"/>
                      <a:lumOff val="60000"/>
                    </a:schemeClr>
                  </a:gs>
                  <a:gs pos="50000">
                    <a:schemeClr val="accent2">
                      <a:lumMod val="20000"/>
                      <a:lumOff val="80000"/>
                    </a:schemeClr>
                  </a:gs>
                  <a:gs pos="100000">
                    <a:schemeClr val="accent2">
                      <a:lumMod val="20000"/>
                      <a:lumOff val="80000"/>
                    </a:schemeClr>
                  </a:gs>
                </a:gsLst>
                <a:lin ang="0" scaled="0"/>
                <a:tileRect/>
              </a:gradFill>
              <a:ln w="1905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endParaRPr lang="en-US" sz="1600" kern="1200" dirty="0">
                  <a:solidFill>
                    <a:schemeClr val="tx1">
                      <a:lumMod val="75000"/>
                      <a:lumOff val="25000"/>
                    </a:schemeClr>
                  </a:solidFill>
                  <a:latin typeface="Arial" charset="0"/>
                  <a:ea typeface="+mn-ea"/>
                  <a:cs typeface="+mn-cs"/>
                </a:endParaRPr>
              </a:p>
            </p:txBody>
          </p:sp>
          <p:sp>
            <p:nvSpPr>
              <p:cNvPr id="1175" name="Text Box 15"/>
              <p:cNvSpPr txBox="1">
                <a:spLocks noChangeArrowheads="1"/>
              </p:cNvSpPr>
              <p:nvPr/>
            </p:nvSpPr>
            <p:spPr bwMode="auto">
              <a:xfrm>
                <a:off x="3195809" y="369210"/>
                <a:ext cx="1803411" cy="1554272"/>
              </a:xfrm>
              <a:prstGeom prst="rect">
                <a:avLst/>
              </a:prstGeom>
              <a:noFill/>
              <a:ln w="12700" algn="ctr">
                <a:noFill/>
                <a:miter lim="800000"/>
                <a:headEnd/>
                <a:tailEnd/>
              </a:ln>
            </p:spPr>
            <p:txBody>
              <a:bodyPr wrap="square">
                <a:spAutoFit/>
              </a:bodyPr>
              <a:lstStyle/>
              <a:p>
                <a:pPr marL="176213" indent="-176213" algn="l" eaLnBrk="0" hangingPunct="0">
                  <a:spcAft>
                    <a:spcPts val="600"/>
                  </a:spcAft>
                  <a:buFont typeface="Wingdings" pitchFamily="2" charset="2"/>
                  <a:buChar char="ü"/>
                </a:pPr>
                <a:r>
                  <a:rPr lang="en-US" sz="1250" b="1" dirty="0" err="1" smtClean="0">
                    <a:solidFill>
                      <a:schemeClr val="tx1">
                        <a:lumMod val="75000"/>
                        <a:lumOff val="25000"/>
                      </a:schemeClr>
                    </a:solidFill>
                    <a:latin typeface="+mn-lt"/>
                    <a:ea typeface="ＭＳ Ｐゴシック" pitchFamily="34" charset="-128"/>
                  </a:rPr>
                  <a:t>Pswd</a:t>
                </a:r>
                <a:r>
                  <a:rPr lang="en-US" sz="1250" b="1" dirty="0" smtClean="0">
                    <a:solidFill>
                      <a:schemeClr val="tx1">
                        <a:lumMod val="75000"/>
                        <a:lumOff val="25000"/>
                      </a:schemeClr>
                    </a:solidFill>
                    <a:latin typeface="+mn-lt"/>
                    <a:ea typeface="ＭＳ Ｐゴシック" pitchFamily="34" charset="-128"/>
                  </a:rPr>
                  <a:t> Control &amp; Wipe</a:t>
                </a:r>
              </a:p>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Encryption (Device/Email)</a:t>
                </a:r>
              </a:p>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Device/App Control</a:t>
                </a:r>
              </a:p>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Policy Delivery</a:t>
                </a:r>
              </a:p>
              <a:p>
                <a:pPr marL="176213" indent="-176213" algn="l" eaLnBrk="0" hangingPunct="0">
                  <a:spcAft>
                    <a:spcPts val="600"/>
                  </a:spcAft>
                  <a:buFont typeface="Wingdings" pitchFamily="2" charset="2"/>
                  <a:buChar char="ü"/>
                </a:pPr>
                <a:r>
                  <a:rPr lang="en-US" sz="1250" b="1" kern="1200" dirty="0" smtClean="0">
                    <a:solidFill>
                      <a:schemeClr val="tx1">
                        <a:lumMod val="75000"/>
                        <a:lumOff val="25000"/>
                      </a:schemeClr>
                    </a:solidFill>
                    <a:latin typeface="+mn-lt"/>
                    <a:ea typeface="ＭＳ Ｐゴシック" pitchFamily="34" charset="-128"/>
                    <a:cs typeface="+mn-cs"/>
                  </a:rPr>
                  <a:t>Identity</a:t>
                </a:r>
              </a:p>
            </p:txBody>
          </p:sp>
        </p:grpSp>
        <p:sp>
          <p:nvSpPr>
            <p:cNvPr id="1173" name="Rectangle 1172"/>
            <p:cNvSpPr/>
            <p:nvPr/>
          </p:nvSpPr>
          <p:spPr>
            <a:xfrm>
              <a:off x="3713877" y="110194"/>
              <a:ext cx="805029" cy="307777"/>
            </a:xfrm>
            <a:prstGeom prst="rect">
              <a:avLst/>
            </a:prstGeom>
          </p:spPr>
          <p:txBody>
            <a:bodyPr wrap="none">
              <a:spAutoFit/>
            </a:bodyPr>
            <a:lstStyle/>
            <a:p>
              <a:pPr marL="228600" indent="-228600" eaLnBrk="0" hangingPunct="0"/>
              <a:r>
                <a:rPr lang="en-US" sz="1400" b="1" dirty="0" smtClean="0">
                  <a:solidFill>
                    <a:schemeClr val="tx1">
                      <a:lumMod val="75000"/>
                      <a:lumOff val="25000"/>
                    </a:schemeClr>
                  </a:solidFill>
                  <a:ea typeface="ＭＳ Ｐゴシック" pitchFamily="34" charset="-128"/>
                </a:rPr>
                <a:t>NEEDS</a:t>
              </a:r>
              <a:endParaRPr lang="en-US" sz="1400" dirty="0">
                <a:solidFill>
                  <a:schemeClr val="tx1">
                    <a:lumMod val="75000"/>
                    <a:lumOff val="25000"/>
                  </a:schemeClr>
                </a:solidFill>
                <a:ea typeface="ＭＳ Ｐゴシック" pitchFamily="34" charset="-128"/>
              </a:endParaRPr>
            </a:p>
          </p:txBody>
        </p:sp>
      </p:grpSp>
      <p:grpSp>
        <p:nvGrpSpPr>
          <p:cNvPr id="31" name="Group 1175"/>
          <p:cNvGrpSpPr/>
          <p:nvPr/>
        </p:nvGrpSpPr>
        <p:grpSpPr>
          <a:xfrm>
            <a:off x="6011385" y="4296556"/>
            <a:ext cx="3015048" cy="1830664"/>
            <a:chOff x="2061233" y="2260034"/>
            <a:chExt cx="3015048" cy="1830664"/>
          </a:xfrm>
        </p:grpSpPr>
        <p:grpSp>
          <p:nvGrpSpPr>
            <p:cNvPr id="192" name="Group 110"/>
            <p:cNvGrpSpPr/>
            <p:nvPr/>
          </p:nvGrpSpPr>
          <p:grpSpPr>
            <a:xfrm>
              <a:off x="2061233" y="2261898"/>
              <a:ext cx="3015048" cy="1828800"/>
              <a:chOff x="2061233" y="2261898"/>
              <a:chExt cx="3015048" cy="1828800"/>
            </a:xfrm>
          </p:grpSpPr>
          <p:sp>
            <p:nvSpPr>
              <p:cNvPr id="1179" name="Pentagon 1178"/>
              <p:cNvSpPr/>
              <p:nvPr/>
            </p:nvSpPr>
            <p:spPr bwMode="blackGray">
              <a:xfrm>
                <a:off x="2061233" y="2261898"/>
                <a:ext cx="3015048" cy="1828800"/>
              </a:xfrm>
              <a:prstGeom prst="homePlate">
                <a:avLst>
                  <a:gd name="adj" fmla="val 12627"/>
                </a:avLst>
              </a:prstGeom>
              <a:gradFill flip="none" rotWithShape="1">
                <a:gsLst>
                  <a:gs pos="0">
                    <a:schemeClr val="accent2">
                      <a:lumMod val="40000"/>
                      <a:lumOff val="60000"/>
                    </a:schemeClr>
                  </a:gs>
                  <a:gs pos="50000">
                    <a:schemeClr val="accent2">
                      <a:lumMod val="20000"/>
                      <a:lumOff val="80000"/>
                    </a:schemeClr>
                  </a:gs>
                  <a:gs pos="100000">
                    <a:schemeClr val="accent2">
                      <a:lumMod val="20000"/>
                      <a:lumOff val="80000"/>
                    </a:schemeClr>
                  </a:gs>
                </a:gsLst>
                <a:lin ang="0" scaled="0"/>
                <a:tileRect/>
              </a:gradFill>
              <a:ln w="1905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endParaRPr lang="en-US" sz="1600" kern="1200" dirty="0">
                  <a:solidFill>
                    <a:schemeClr val="tx1">
                      <a:lumMod val="75000"/>
                      <a:lumOff val="25000"/>
                    </a:schemeClr>
                  </a:solidFill>
                  <a:latin typeface="Arial" charset="0"/>
                  <a:ea typeface="+mn-ea"/>
                  <a:cs typeface="+mn-cs"/>
                </a:endParaRPr>
              </a:p>
            </p:txBody>
          </p:sp>
          <p:sp>
            <p:nvSpPr>
              <p:cNvPr id="1180" name="Text Box 15"/>
              <p:cNvSpPr txBox="1">
                <a:spLocks noChangeArrowheads="1"/>
              </p:cNvSpPr>
              <p:nvPr/>
            </p:nvSpPr>
            <p:spPr bwMode="auto">
              <a:xfrm>
                <a:off x="3195809" y="2495020"/>
                <a:ext cx="1698209" cy="1477328"/>
              </a:xfrm>
              <a:prstGeom prst="rect">
                <a:avLst/>
              </a:prstGeom>
              <a:noFill/>
              <a:ln w="12700" algn="ctr">
                <a:noFill/>
                <a:miter lim="800000"/>
                <a:headEnd/>
                <a:tailEnd/>
              </a:ln>
            </p:spPr>
            <p:txBody>
              <a:bodyPr wrap="square">
                <a:spAutoFit/>
              </a:bodyPr>
              <a:lstStyle/>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Quality of Experience</a:t>
                </a:r>
              </a:p>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Hosted Mobile  Device/Service Mgt</a:t>
                </a:r>
              </a:p>
              <a:p>
                <a:pPr marL="176213" indent="-176213"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Fraud prevention</a:t>
                </a:r>
              </a:p>
              <a:p>
                <a:pPr marL="228600" indent="-228600" algn="l" rtl="0" eaLnBrk="0" fontAlgn="base" hangingPunct="0">
                  <a:spcBef>
                    <a:spcPct val="0"/>
                  </a:spcBef>
                  <a:spcAft>
                    <a:spcPts val="600"/>
                  </a:spcAft>
                  <a:buFont typeface="Wingdings" pitchFamily="2" charset="2"/>
                  <a:buChar char="ü"/>
                </a:pPr>
                <a:endParaRPr lang="en-US" sz="1250" b="1" kern="1200" dirty="0">
                  <a:solidFill>
                    <a:schemeClr val="tx1">
                      <a:lumMod val="75000"/>
                      <a:lumOff val="25000"/>
                    </a:schemeClr>
                  </a:solidFill>
                  <a:latin typeface="+mn-lt"/>
                  <a:ea typeface="ＭＳ Ｐゴシック" pitchFamily="34" charset="-128"/>
                  <a:cs typeface="+mn-cs"/>
                </a:endParaRPr>
              </a:p>
            </p:txBody>
          </p:sp>
        </p:grpSp>
        <p:sp>
          <p:nvSpPr>
            <p:cNvPr id="1178" name="Rectangle 1177"/>
            <p:cNvSpPr/>
            <p:nvPr/>
          </p:nvSpPr>
          <p:spPr>
            <a:xfrm>
              <a:off x="3641698" y="2260034"/>
              <a:ext cx="805029" cy="307777"/>
            </a:xfrm>
            <a:prstGeom prst="rect">
              <a:avLst/>
            </a:prstGeom>
          </p:spPr>
          <p:txBody>
            <a:bodyPr wrap="none">
              <a:spAutoFit/>
            </a:bodyPr>
            <a:lstStyle/>
            <a:p>
              <a:pPr marL="228600" indent="-228600" eaLnBrk="0" hangingPunct="0"/>
              <a:r>
                <a:rPr lang="en-US" sz="1400" b="1" dirty="0" smtClean="0">
                  <a:solidFill>
                    <a:schemeClr val="tx1">
                      <a:lumMod val="75000"/>
                      <a:lumOff val="25000"/>
                    </a:schemeClr>
                  </a:solidFill>
                  <a:ea typeface="ＭＳ Ｐゴシック" pitchFamily="34" charset="-128"/>
                </a:rPr>
                <a:t>NEEDS</a:t>
              </a:r>
              <a:endParaRPr lang="en-US" sz="1400" dirty="0">
                <a:solidFill>
                  <a:schemeClr val="tx1">
                    <a:lumMod val="75000"/>
                    <a:lumOff val="25000"/>
                  </a:schemeClr>
                </a:solidFill>
                <a:ea typeface="ＭＳ Ｐゴシック" pitchFamily="34" charset="-128"/>
              </a:endParaRPr>
            </a:p>
          </p:txBody>
        </p:sp>
      </p:grpSp>
      <p:grpSp>
        <p:nvGrpSpPr>
          <p:cNvPr id="193" name="Group 1180"/>
          <p:cNvGrpSpPr/>
          <p:nvPr/>
        </p:nvGrpSpPr>
        <p:grpSpPr>
          <a:xfrm>
            <a:off x="479771" y="2734660"/>
            <a:ext cx="3059296" cy="1828800"/>
            <a:chOff x="2061233" y="4400495"/>
            <a:chExt cx="3059296" cy="1828800"/>
          </a:xfrm>
        </p:grpSpPr>
        <p:grpSp>
          <p:nvGrpSpPr>
            <p:cNvPr id="194" name="Group 109"/>
            <p:cNvGrpSpPr/>
            <p:nvPr/>
          </p:nvGrpSpPr>
          <p:grpSpPr>
            <a:xfrm>
              <a:off x="2061233" y="4400495"/>
              <a:ext cx="3059296" cy="1828800"/>
              <a:chOff x="2061233" y="4400495"/>
              <a:chExt cx="3059296" cy="1828800"/>
            </a:xfrm>
          </p:grpSpPr>
          <p:sp>
            <p:nvSpPr>
              <p:cNvPr id="1184" name="Pentagon 1183"/>
              <p:cNvSpPr/>
              <p:nvPr/>
            </p:nvSpPr>
            <p:spPr bwMode="blackGray">
              <a:xfrm>
                <a:off x="2061233" y="4400495"/>
                <a:ext cx="3015048" cy="1828800"/>
              </a:xfrm>
              <a:prstGeom prst="homePlate">
                <a:avLst>
                  <a:gd name="adj" fmla="val 12627"/>
                </a:avLst>
              </a:prstGeom>
              <a:gradFill flip="none" rotWithShape="1">
                <a:gsLst>
                  <a:gs pos="0">
                    <a:schemeClr val="accent2">
                      <a:lumMod val="40000"/>
                      <a:lumOff val="60000"/>
                    </a:schemeClr>
                  </a:gs>
                  <a:gs pos="50000">
                    <a:schemeClr val="accent2">
                      <a:lumMod val="20000"/>
                      <a:lumOff val="80000"/>
                    </a:schemeClr>
                  </a:gs>
                  <a:gs pos="100000">
                    <a:schemeClr val="accent2">
                      <a:lumMod val="20000"/>
                      <a:lumOff val="80000"/>
                    </a:schemeClr>
                  </a:gs>
                </a:gsLst>
                <a:lin ang="0" scaled="0"/>
                <a:tileRect/>
              </a:gradFill>
              <a:ln w="19050" cap="flat" cmpd="sng" algn="ctr">
                <a:solidFill>
                  <a:schemeClr val="bg1">
                    <a:lumMod val="9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pPr>
                <a:endParaRPr lang="en-US" sz="1600" kern="1200" dirty="0">
                  <a:solidFill>
                    <a:schemeClr val="tx1">
                      <a:lumMod val="75000"/>
                      <a:lumOff val="25000"/>
                    </a:schemeClr>
                  </a:solidFill>
                  <a:latin typeface="Arial" charset="0"/>
                  <a:ea typeface="+mn-ea"/>
                  <a:cs typeface="+mn-cs"/>
                </a:endParaRPr>
              </a:p>
            </p:txBody>
          </p:sp>
          <p:sp>
            <p:nvSpPr>
              <p:cNvPr id="1185" name="Text Box 15"/>
              <p:cNvSpPr txBox="1">
                <a:spLocks noChangeArrowheads="1"/>
              </p:cNvSpPr>
              <p:nvPr/>
            </p:nvSpPr>
            <p:spPr bwMode="auto">
              <a:xfrm>
                <a:off x="3195809" y="4674902"/>
                <a:ext cx="1924720" cy="1092607"/>
              </a:xfrm>
              <a:prstGeom prst="rect">
                <a:avLst/>
              </a:prstGeom>
              <a:noFill/>
              <a:ln w="12700" algn="ctr">
                <a:noFill/>
                <a:miter lim="800000"/>
                <a:headEnd/>
                <a:tailEnd/>
              </a:ln>
            </p:spPr>
            <p:txBody>
              <a:bodyPr wrap="square">
                <a:spAutoFit/>
              </a:bodyPr>
              <a:lstStyle/>
              <a:p>
                <a:pPr marL="168275" indent="-168275"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Mobile Management</a:t>
                </a:r>
              </a:p>
              <a:p>
                <a:pPr marL="168275" indent="-168275"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Email/Web Protection</a:t>
                </a:r>
              </a:p>
              <a:p>
                <a:pPr marL="168275" indent="-168275" algn="l" eaLnBrk="0" hangingPunct="0">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DLP/Email Encryption</a:t>
                </a:r>
                <a:endParaRPr lang="en-US" sz="1250" b="1" kern="1200" dirty="0">
                  <a:solidFill>
                    <a:schemeClr val="tx1">
                      <a:lumMod val="75000"/>
                      <a:lumOff val="25000"/>
                    </a:schemeClr>
                  </a:solidFill>
                  <a:latin typeface="+mn-lt"/>
                  <a:ea typeface="ＭＳ Ｐゴシック" pitchFamily="34" charset="-128"/>
                  <a:cs typeface="+mn-cs"/>
                </a:endParaRPr>
              </a:p>
              <a:p>
                <a:pPr marL="168275" indent="-168275" algn="l" rtl="0" eaLnBrk="0" fontAlgn="base" hangingPunct="0">
                  <a:spcBef>
                    <a:spcPct val="0"/>
                  </a:spcBef>
                  <a:spcAft>
                    <a:spcPts val="600"/>
                  </a:spcAft>
                  <a:buFont typeface="Wingdings" pitchFamily="2" charset="2"/>
                  <a:buChar char="ü"/>
                </a:pPr>
                <a:r>
                  <a:rPr lang="en-US" sz="1250" b="1" dirty="0" smtClean="0">
                    <a:solidFill>
                      <a:schemeClr val="tx1">
                        <a:lumMod val="75000"/>
                        <a:lumOff val="25000"/>
                      </a:schemeClr>
                    </a:solidFill>
                    <a:latin typeface="+mn-lt"/>
                    <a:ea typeface="ＭＳ Ｐゴシック" pitchFamily="34" charset="-128"/>
                  </a:rPr>
                  <a:t>Authentication</a:t>
                </a:r>
                <a:endParaRPr lang="en-US" sz="1250" b="1" kern="1200" dirty="0">
                  <a:solidFill>
                    <a:schemeClr val="tx1">
                      <a:lumMod val="75000"/>
                      <a:lumOff val="25000"/>
                    </a:schemeClr>
                  </a:solidFill>
                  <a:latin typeface="+mn-lt"/>
                  <a:ea typeface="ＭＳ Ｐゴシック" pitchFamily="34" charset="-128"/>
                  <a:cs typeface="+mn-cs"/>
                </a:endParaRPr>
              </a:p>
            </p:txBody>
          </p:sp>
        </p:grpSp>
        <p:sp>
          <p:nvSpPr>
            <p:cNvPr id="1183" name="Rectangle 1182"/>
            <p:cNvSpPr/>
            <p:nvPr/>
          </p:nvSpPr>
          <p:spPr>
            <a:xfrm>
              <a:off x="3641698" y="4409873"/>
              <a:ext cx="805029" cy="307777"/>
            </a:xfrm>
            <a:prstGeom prst="rect">
              <a:avLst/>
            </a:prstGeom>
          </p:spPr>
          <p:txBody>
            <a:bodyPr wrap="none">
              <a:spAutoFit/>
            </a:bodyPr>
            <a:lstStyle/>
            <a:p>
              <a:pPr marL="228600" indent="-228600" eaLnBrk="0" hangingPunct="0"/>
              <a:r>
                <a:rPr lang="en-US" sz="1400" b="1" dirty="0" smtClean="0">
                  <a:solidFill>
                    <a:schemeClr val="tx1">
                      <a:lumMod val="75000"/>
                      <a:lumOff val="25000"/>
                    </a:schemeClr>
                  </a:solidFill>
                  <a:ea typeface="ＭＳ Ｐゴシック" pitchFamily="34" charset="-128"/>
                </a:rPr>
                <a:t>NEEDS</a:t>
              </a:r>
              <a:endParaRPr lang="en-US" sz="1400" dirty="0">
                <a:solidFill>
                  <a:schemeClr val="tx1">
                    <a:lumMod val="75000"/>
                    <a:lumOff val="25000"/>
                  </a:schemeClr>
                </a:solidFill>
                <a:ea typeface="ＭＳ Ｐゴシック" pitchFamily="34" charset="-128"/>
              </a:endParaRPr>
            </a:p>
          </p:txBody>
        </p:sp>
      </p:grpSp>
      <p:grpSp>
        <p:nvGrpSpPr>
          <p:cNvPr id="195" name="Group 1185"/>
          <p:cNvGrpSpPr/>
          <p:nvPr/>
        </p:nvGrpSpPr>
        <p:grpSpPr>
          <a:xfrm>
            <a:off x="5207491" y="117565"/>
            <a:ext cx="1342569" cy="1955800"/>
            <a:chOff x="1859545" y="96632"/>
            <a:chExt cx="1342569" cy="1955800"/>
          </a:xfrm>
        </p:grpSpPr>
        <p:sp>
          <p:nvSpPr>
            <p:cNvPr id="1187" name="Rectangle 5"/>
            <p:cNvSpPr>
              <a:spLocks noChangeArrowheads="1"/>
            </p:cNvSpPr>
            <p:nvPr/>
          </p:nvSpPr>
          <p:spPr bwMode="gray">
            <a:xfrm>
              <a:off x="1859545" y="96632"/>
              <a:ext cx="1342569" cy="1955800"/>
            </a:xfrm>
            <a:prstGeom prst="rect">
              <a:avLst/>
            </a:prstGeom>
            <a:solidFill>
              <a:srgbClr val="EBE9E8"/>
            </a:solidFill>
            <a:ln w="9525" algn="ctr">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0"/>
                </a:spcBef>
                <a:spcAft>
                  <a:spcPct val="0"/>
                </a:spcAft>
              </a:pPr>
              <a:endParaRPr lang="en-US" sz="2400" b="1" kern="1200" dirty="0">
                <a:solidFill>
                  <a:srgbClr val="000000"/>
                </a:solidFill>
                <a:latin typeface="Arial" charset="0"/>
                <a:ea typeface="+mn-ea"/>
                <a:cs typeface="+mn-cs"/>
              </a:endParaRPr>
            </a:p>
          </p:txBody>
        </p:sp>
        <p:sp>
          <p:nvSpPr>
            <p:cNvPr id="1188" name="Text Box 15"/>
            <p:cNvSpPr txBox="1">
              <a:spLocks noChangeArrowheads="1"/>
            </p:cNvSpPr>
            <p:nvPr/>
          </p:nvSpPr>
          <p:spPr bwMode="auto">
            <a:xfrm>
              <a:off x="1860879" y="110684"/>
              <a:ext cx="1302658" cy="523220"/>
            </a:xfrm>
            <a:prstGeom prst="rect">
              <a:avLst/>
            </a:prstGeom>
            <a:noFill/>
            <a:ln w="12700" algn="ctr">
              <a:noFill/>
              <a:miter lim="800000"/>
              <a:headEnd/>
              <a:tailEnd/>
            </a:ln>
          </p:spPr>
          <p:txBody>
            <a:bodyPr wrap="square">
              <a:spAutoFit/>
            </a:bodyPr>
            <a:lstStyle/>
            <a:p>
              <a:pPr marL="228600" indent="-228600" rtl="0" eaLnBrk="0" fontAlgn="base" hangingPunct="0">
                <a:spcBef>
                  <a:spcPct val="0"/>
                </a:spcBef>
                <a:spcAft>
                  <a:spcPct val="0"/>
                </a:spcAft>
              </a:pPr>
              <a:r>
                <a:rPr lang="en-US" sz="1400" b="1" kern="1200" dirty="0" smtClean="0">
                  <a:solidFill>
                    <a:srgbClr val="FF0000"/>
                  </a:solidFill>
                  <a:latin typeface="Arial" charset="0"/>
                  <a:ea typeface="ＭＳ Ｐゴシック" pitchFamily="34" charset="-128"/>
                  <a:cs typeface="+mn-cs"/>
                </a:rPr>
                <a:t>THREATS</a:t>
              </a:r>
              <a:endParaRPr lang="en-US" sz="1400" kern="1200" dirty="0">
                <a:solidFill>
                  <a:srgbClr val="FF0000"/>
                </a:solidFill>
                <a:latin typeface="Arial" charset="0"/>
                <a:ea typeface="ＭＳ Ｐゴシック" pitchFamily="34" charset="-128"/>
                <a:cs typeface="+mn-cs"/>
              </a:endParaRPr>
            </a:p>
            <a:p>
              <a:pPr marL="228600" indent="-228600" algn="l" rtl="0" eaLnBrk="0" fontAlgn="base" hangingPunct="0">
                <a:spcBef>
                  <a:spcPct val="0"/>
                </a:spcBef>
                <a:spcAft>
                  <a:spcPct val="0"/>
                </a:spcAft>
              </a:pPr>
              <a:endParaRPr lang="en-US" sz="1400" kern="1200" dirty="0">
                <a:solidFill>
                  <a:srgbClr val="000000"/>
                </a:solidFill>
                <a:latin typeface="Arial" charset="0"/>
                <a:ea typeface="ＭＳ Ｐゴシック" pitchFamily="34" charset="-128"/>
                <a:cs typeface="+mn-cs"/>
              </a:endParaRPr>
            </a:p>
          </p:txBody>
        </p:sp>
        <p:sp>
          <p:nvSpPr>
            <p:cNvPr id="1189" name="AutoShape 47"/>
            <p:cNvSpPr>
              <a:spLocks noChangeArrowheads="1"/>
            </p:cNvSpPr>
            <p:nvPr/>
          </p:nvSpPr>
          <p:spPr bwMode="auto">
            <a:xfrm>
              <a:off x="1924463" y="406703"/>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DEVICE THEFT</a:t>
              </a:r>
              <a:endParaRPr lang="en-US" sz="1000" b="1" dirty="0">
                <a:solidFill>
                  <a:schemeClr val="bg1"/>
                </a:solidFill>
                <a:latin typeface="Arial" charset="0"/>
              </a:endParaRPr>
            </a:p>
          </p:txBody>
        </p:sp>
        <p:sp>
          <p:nvSpPr>
            <p:cNvPr id="1190" name="AutoShape 47"/>
            <p:cNvSpPr>
              <a:spLocks noChangeArrowheads="1"/>
            </p:cNvSpPr>
            <p:nvPr/>
          </p:nvSpPr>
          <p:spPr bwMode="auto">
            <a:xfrm>
              <a:off x="1924463" y="687440"/>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DATA LOSS</a:t>
              </a:r>
              <a:endParaRPr lang="en-US" sz="1000" b="1" dirty="0">
                <a:solidFill>
                  <a:schemeClr val="bg1"/>
                </a:solidFill>
                <a:latin typeface="Arial" charset="0"/>
              </a:endParaRPr>
            </a:p>
          </p:txBody>
        </p:sp>
        <p:sp>
          <p:nvSpPr>
            <p:cNvPr id="1191" name="AutoShape 47"/>
            <p:cNvSpPr>
              <a:spLocks noChangeArrowheads="1"/>
            </p:cNvSpPr>
            <p:nvPr/>
          </p:nvSpPr>
          <p:spPr bwMode="auto">
            <a:xfrm>
              <a:off x="1924463" y="1246462"/>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APP THREATS</a:t>
              </a:r>
              <a:endParaRPr lang="en-US" sz="1000" b="1" dirty="0">
                <a:solidFill>
                  <a:schemeClr val="bg1"/>
                </a:solidFill>
                <a:latin typeface="Arial" charset="0"/>
              </a:endParaRPr>
            </a:p>
          </p:txBody>
        </p:sp>
        <p:sp>
          <p:nvSpPr>
            <p:cNvPr id="1192" name="AutoShape 47"/>
            <p:cNvSpPr>
              <a:spLocks noChangeArrowheads="1"/>
            </p:cNvSpPr>
            <p:nvPr/>
          </p:nvSpPr>
          <p:spPr bwMode="auto">
            <a:xfrm>
              <a:off x="1924463" y="970628"/>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COMPLIANCE</a:t>
              </a:r>
              <a:endParaRPr lang="en-US" sz="1000" b="1" dirty="0">
                <a:solidFill>
                  <a:schemeClr val="bg1"/>
                </a:solidFill>
                <a:latin typeface="Arial" charset="0"/>
              </a:endParaRPr>
            </a:p>
          </p:txBody>
        </p:sp>
      </p:grpSp>
      <p:grpSp>
        <p:nvGrpSpPr>
          <p:cNvPr id="197" name="Group 1192"/>
          <p:cNvGrpSpPr/>
          <p:nvPr/>
        </p:nvGrpSpPr>
        <p:grpSpPr>
          <a:xfrm>
            <a:off x="5802512" y="4249752"/>
            <a:ext cx="1342569" cy="1957215"/>
            <a:chOff x="1862027" y="2200168"/>
            <a:chExt cx="1342569" cy="1957215"/>
          </a:xfrm>
        </p:grpSpPr>
        <p:sp>
          <p:nvSpPr>
            <p:cNvPr id="1194" name="Rectangle 5"/>
            <p:cNvSpPr>
              <a:spLocks noChangeArrowheads="1"/>
            </p:cNvSpPr>
            <p:nvPr/>
          </p:nvSpPr>
          <p:spPr bwMode="gray">
            <a:xfrm>
              <a:off x="1862027" y="2201583"/>
              <a:ext cx="1342569" cy="1955800"/>
            </a:xfrm>
            <a:prstGeom prst="rect">
              <a:avLst/>
            </a:prstGeom>
            <a:solidFill>
              <a:srgbClr val="EBE9E8"/>
            </a:solidFill>
            <a:ln w="9525" algn="ctr">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0"/>
                </a:spcBef>
                <a:spcAft>
                  <a:spcPct val="0"/>
                </a:spcAft>
              </a:pPr>
              <a:endParaRPr lang="en-US" sz="2400" b="1" kern="1200" dirty="0">
                <a:solidFill>
                  <a:srgbClr val="000000"/>
                </a:solidFill>
                <a:latin typeface="Arial" charset="0"/>
                <a:ea typeface="+mn-ea"/>
                <a:cs typeface="+mn-cs"/>
              </a:endParaRPr>
            </a:p>
          </p:txBody>
        </p:sp>
        <p:sp>
          <p:nvSpPr>
            <p:cNvPr id="1195" name="Text Box 15"/>
            <p:cNvSpPr txBox="1">
              <a:spLocks noChangeArrowheads="1"/>
            </p:cNvSpPr>
            <p:nvPr/>
          </p:nvSpPr>
          <p:spPr bwMode="auto">
            <a:xfrm>
              <a:off x="1892962" y="2200168"/>
              <a:ext cx="1302658" cy="523220"/>
            </a:xfrm>
            <a:prstGeom prst="rect">
              <a:avLst/>
            </a:prstGeom>
            <a:noFill/>
            <a:ln w="12700" algn="ctr">
              <a:noFill/>
              <a:miter lim="800000"/>
              <a:headEnd/>
              <a:tailEnd/>
            </a:ln>
          </p:spPr>
          <p:txBody>
            <a:bodyPr wrap="square">
              <a:spAutoFit/>
            </a:bodyPr>
            <a:lstStyle/>
            <a:p>
              <a:pPr marL="228600" indent="-228600" rtl="0" eaLnBrk="0" fontAlgn="base" hangingPunct="0">
                <a:spcBef>
                  <a:spcPct val="0"/>
                </a:spcBef>
                <a:spcAft>
                  <a:spcPct val="0"/>
                </a:spcAft>
              </a:pPr>
              <a:r>
                <a:rPr lang="en-US" sz="1400" b="1" kern="1200" dirty="0" smtClean="0">
                  <a:solidFill>
                    <a:srgbClr val="FF0000"/>
                  </a:solidFill>
                  <a:latin typeface="Arial" charset="0"/>
                  <a:ea typeface="ＭＳ Ｐゴシック" pitchFamily="34" charset="-128"/>
                  <a:cs typeface="+mn-cs"/>
                </a:rPr>
                <a:t>THREATS</a:t>
              </a:r>
              <a:endParaRPr lang="en-US" sz="1400" kern="1200" dirty="0">
                <a:solidFill>
                  <a:srgbClr val="FF0000"/>
                </a:solidFill>
                <a:latin typeface="Arial" charset="0"/>
                <a:ea typeface="ＭＳ Ｐゴシック" pitchFamily="34" charset="-128"/>
                <a:cs typeface="+mn-cs"/>
              </a:endParaRPr>
            </a:p>
            <a:p>
              <a:pPr marL="228600" indent="-228600" algn="l" rtl="0" eaLnBrk="0" fontAlgn="base" hangingPunct="0">
                <a:spcBef>
                  <a:spcPct val="0"/>
                </a:spcBef>
                <a:spcAft>
                  <a:spcPct val="0"/>
                </a:spcAft>
              </a:pPr>
              <a:endParaRPr lang="en-US" sz="1400" kern="1200" dirty="0">
                <a:solidFill>
                  <a:srgbClr val="000000"/>
                </a:solidFill>
                <a:latin typeface="Arial" charset="0"/>
                <a:ea typeface="ＭＳ Ｐゴシック" pitchFamily="34" charset="-128"/>
                <a:cs typeface="+mn-cs"/>
              </a:endParaRPr>
            </a:p>
          </p:txBody>
        </p:sp>
        <p:sp>
          <p:nvSpPr>
            <p:cNvPr id="1196" name="AutoShape 47"/>
            <p:cNvSpPr>
              <a:spLocks noChangeArrowheads="1"/>
            </p:cNvSpPr>
            <p:nvPr/>
          </p:nvSpPr>
          <p:spPr bwMode="auto">
            <a:xfrm>
              <a:off x="1932484" y="2520251"/>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rPr>
                <a:t>MISUSE</a:t>
              </a:r>
              <a:endParaRPr lang="en-US" sz="1000" b="1" dirty="0">
                <a:solidFill>
                  <a:schemeClr val="bg1"/>
                </a:solidFill>
                <a:latin typeface="Arial" charset="0"/>
              </a:endParaRPr>
            </a:p>
          </p:txBody>
        </p:sp>
        <p:sp>
          <p:nvSpPr>
            <p:cNvPr id="1197" name="AutoShape 47"/>
            <p:cNvSpPr>
              <a:spLocks noChangeArrowheads="1"/>
            </p:cNvSpPr>
            <p:nvPr/>
          </p:nvSpPr>
          <p:spPr bwMode="auto">
            <a:xfrm>
              <a:off x="1932484" y="2800988"/>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CAPACITY</a:t>
              </a:r>
              <a:endParaRPr lang="en-US" sz="1000" b="1" dirty="0">
                <a:solidFill>
                  <a:schemeClr val="bg1"/>
                </a:solidFill>
                <a:latin typeface="Arial" charset="0"/>
              </a:endParaRPr>
            </a:p>
          </p:txBody>
        </p:sp>
        <p:sp>
          <p:nvSpPr>
            <p:cNvPr id="1198" name="AutoShape 47"/>
            <p:cNvSpPr>
              <a:spLocks noChangeArrowheads="1"/>
            </p:cNvSpPr>
            <p:nvPr/>
          </p:nvSpPr>
          <p:spPr bwMode="auto">
            <a:xfrm>
              <a:off x="1932484" y="3081725"/>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OUTAGES</a:t>
              </a:r>
              <a:endParaRPr lang="en-US" sz="1000" b="1" dirty="0">
                <a:solidFill>
                  <a:schemeClr val="bg1"/>
                </a:solidFill>
                <a:latin typeface="Arial" charset="0"/>
              </a:endParaRPr>
            </a:p>
          </p:txBody>
        </p:sp>
        <p:sp>
          <p:nvSpPr>
            <p:cNvPr id="1199" name="AutoShape 47"/>
            <p:cNvSpPr>
              <a:spLocks noChangeArrowheads="1"/>
            </p:cNvSpPr>
            <p:nvPr/>
          </p:nvSpPr>
          <p:spPr bwMode="auto">
            <a:xfrm>
              <a:off x="1932484" y="3362461"/>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rPr>
                <a:t>BRAND</a:t>
              </a:r>
              <a:endParaRPr lang="en-US" sz="1000" b="1" dirty="0">
                <a:solidFill>
                  <a:schemeClr val="bg1"/>
                </a:solidFill>
                <a:latin typeface="Arial" charset="0"/>
              </a:endParaRPr>
            </a:p>
          </p:txBody>
        </p:sp>
      </p:grpSp>
      <p:grpSp>
        <p:nvGrpSpPr>
          <p:cNvPr id="199" name="Group 1199"/>
          <p:cNvGrpSpPr/>
          <p:nvPr/>
        </p:nvGrpSpPr>
        <p:grpSpPr>
          <a:xfrm>
            <a:off x="283441" y="2676098"/>
            <a:ext cx="1346235" cy="1955800"/>
            <a:chOff x="1864887" y="4341933"/>
            <a:chExt cx="1346235" cy="1955800"/>
          </a:xfrm>
        </p:grpSpPr>
        <p:sp>
          <p:nvSpPr>
            <p:cNvPr id="1201" name="Rectangle 5"/>
            <p:cNvSpPr>
              <a:spLocks noChangeArrowheads="1"/>
            </p:cNvSpPr>
            <p:nvPr/>
          </p:nvSpPr>
          <p:spPr bwMode="gray">
            <a:xfrm>
              <a:off x="1868553" y="4341933"/>
              <a:ext cx="1342569" cy="1955800"/>
            </a:xfrm>
            <a:prstGeom prst="rect">
              <a:avLst/>
            </a:prstGeom>
            <a:solidFill>
              <a:srgbClr val="EBE9E8"/>
            </a:solidFill>
            <a:ln w="9525" algn="ctr">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wrap="none" anchor="ctr"/>
            <a:lstStyle/>
            <a:p>
              <a:pPr algn="ctr" rtl="0" fontAlgn="base">
                <a:spcBef>
                  <a:spcPct val="0"/>
                </a:spcBef>
                <a:spcAft>
                  <a:spcPct val="0"/>
                </a:spcAft>
              </a:pPr>
              <a:endParaRPr lang="en-US" sz="2400" b="1" kern="1200" dirty="0">
                <a:solidFill>
                  <a:srgbClr val="000000"/>
                </a:solidFill>
                <a:latin typeface="Arial" charset="0"/>
                <a:ea typeface="+mn-ea"/>
                <a:cs typeface="+mn-cs"/>
              </a:endParaRPr>
            </a:p>
          </p:txBody>
        </p:sp>
        <p:sp>
          <p:nvSpPr>
            <p:cNvPr id="1202" name="Text Box 15"/>
            <p:cNvSpPr txBox="1">
              <a:spLocks noChangeArrowheads="1"/>
            </p:cNvSpPr>
            <p:nvPr/>
          </p:nvSpPr>
          <p:spPr bwMode="auto">
            <a:xfrm>
              <a:off x="1864887" y="4361842"/>
              <a:ext cx="1302658" cy="523220"/>
            </a:xfrm>
            <a:prstGeom prst="rect">
              <a:avLst/>
            </a:prstGeom>
            <a:noFill/>
            <a:ln w="12700" algn="ctr">
              <a:noFill/>
              <a:miter lim="800000"/>
              <a:headEnd/>
              <a:tailEnd/>
            </a:ln>
          </p:spPr>
          <p:txBody>
            <a:bodyPr wrap="square">
              <a:spAutoFit/>
            </a:bodyPr>
            <a:lstStyle/>
            <a:p>
              <a:pPr marL="228600" indent="-228600" rtl="0" eaLnBrk="0" fontAlgn="base" hangingPunct="0">
                <a:spcBef>
                  <a:spcPct val="0"/>
                </a:spcBef>
                <a:spcAft>
                  <a:spcPct val="0"/>
                </a:spcAft>
              </a:pPr>
              <a:r>
                <a:rPr lang="en-US" sz="1400" b="1" kern="1200" dirty="0" smtClean="0">
                  <a:solidFill>
                    <a:srgbClr val="FF0000"/>
                  </a:solidFill>
                  <a:latin typeface="Arial" charset="0"/>
                  <a:ea typeface="ＭＳ Ｐゴシック" pitchFamily="34" charset="-128"/>
                  <a:cs typeface="+mn-cs"/>
                </a:rPr>
                <a:t>THREATS</a:t>
              </a:r>
              <a:endParaRPr lang="en-US" sz="1400" kern="1200" dirty="0">
                <a:solidFill>
                  <a:srgbClr val="FF0000"/>
                </a:solidFill>
                <a:latin typeface="Arial" charset="0"/>
                <a:ea typeface="ＭＳ Ｐゴシック" pitchFamily="34" charset="-128"/>
                <a:cs typeface="+mn-cs"/>
              </a:endParaRPr>
            </a:p>
            <a:p>
              <a:pPr marL="228600" indent="-228600" algn="l" rtl="0" eaLnBrk="0" fontAlgn="base" hangingPunct="0">
                <a:spcBef>
                  <a:spcPct val="0"/>
                </a:spcBef>
                <a:spcAft>
                  <a:spcPct val="0"/>
                </a:spcAft>
              </a:pPr>
              <a:endParaRPr lang="en-US" sz="1400" kern="1200" dirty="0">
                <a:solidFill>
                  <a:srgbClr val="000000"/>
                </a:solidFill>
                <a:latin typeface="Arial" charset="0"/>
                <a:ea typeface="ＭＳ Ｐゴシック" pitchFamily="34" charset="-128"/>
                <a:cs typeface="+mn-cs"/>
              </a:endParaRPr>
            </a:p>
          </p:txBody>
        </p:sp>
        <p:sp>
          <p:nvSpPr>
            <p:cNvPr id="1203" name="AutoShape 47"/>
            <p:cNvSpPr>
              <a:spLocks noChangeArrowheads="1"/>
            </p:cNvSpPr>
            <p:nvPr/>
          </p:nvSpPr>
          <p:spPr bwMode="auto">
            <a:xfrm>
              <a:off x="1940505" y="4645831"/>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rPr>
                <a:t>MALWARE</a:t>
              </a:r>
              <a:endParaRPr lang="en-US" sz="1000" b="1" dirty="0">
                <a:solidFill>
                  <a:schemeClr val="bg1"/>
                </a:solidFill>
                <a:latin typeface="Arial" charset="0"/>
              </a:endParaRPr>
            </a:p>
          </p:txBody>
        </p:sp>
        <p:sp>
          <p:nvSpPr>
            <p:cNvPr id="1204" name="AutoShape 47"/>
            <p:cNvSpPr>
              <a:spLocks noChangeArrowheads="1"/>
            </p:cNvSpPr>
            <p:nvPr/>
          </p:nvSpPr>
          <p:spPr bwMode="auto">
            <a:xfrm>
              <a:off x="1940505" y="4926568"/>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DATA LOSS</a:t>
              </a:r>
              <a:endParaRPr lang="en-US" sz="1000" b="1" dirty="0">
                <a:solidFill>
                  <a:schemeClr val="bg1"/>
                </a:solidFill>
                <a:latin typeface="Arial" charset="0"/>
              </a:endParaRPr>
            </a:p>
          </p:txBody>
        </p:sp>
        <p:sp>
          <p:nvSpPr>
            <p:cNvPr id="1206" name="AutoShape 47"/>
            <p:cNvSpPr>
              <a:spLocks noChangeArrowheads="1"/>
            </p:cNvSpPr>
            <p:nvPr/>
          </p:nvSpPr>
          <p:spPr bwMode="auto">
            <a:xfrm>
              <a:off x="1940505" y="5215081"/>
              <a:ext cx="1182462" cy="204964"/>
            </a:xfrm>
            <a:prstGeom prst="round2DiagRect">
              <a:avLst/>
            </a:prstGeom>
            <a:solidFill>
              <a:schemeClr val="accent5"/>
            </a:solidFill>
            <a:ln w="12700" algn="ctr">
              <a:noFill/>
              <a:round/>
              <a:headEnd/>
              <a:tailEnd/>
            </a:ln>
          </p:spPr>
          <p:txBody>
            <a:bodyPr lIns="0" tIns="0" rIns="0" bIns="0" anchor="ctr"/>
            <a:lstStyle/>
            <a:p>
              <a:pPr>
                <a:defRPr/>
              </a:pPr>
              <a:r>
                <a:rPr lang="en-US" sz="1000" b="1" dirty="0" smtClean="0">
                  <a:solidFill>
                    <a:schemeClr val="bg1"/>
                  </a:solidFill>
                  <a:latin typeface="Arial" charset="0"/>
                </a:rPr>
                <a:t>COMPLIANCE</a:t>
              </a:r>
              <a:endParaRPr lang="en-US" sz="1000" b="1" dirty="0">
                <a:solidFill>
                  <a:schemeClr val="bg1"/>
                </a:solidFill>
                <a:latin typeface="Arial" charset="0"/>
              </a:endParaRPr>
            </a:p>
          </p:txBody>
        </p:sp>
      </p:grpSp>
      <p:grpSp>
        <p:nvGrpSpPr>
          <p:cNvPr id="213" name="Group 1220"/>
          <p:cNvGrpSpPr/>
          <p:nvPr/>
        </p:nvGrpSpPr>
        <p:grpSpPr>
          <a:xfrm>
            <a:off x="5793588" y="4241006"/>
            <a:ext cx="1360732" cy="1969293"/>
            <a:chOff x="5232793" y="2301921"/>
            <a:chExt cx="1360732" cy="1969293"/>
          </a:xfrm>
        </p:grpSpPr>
        <p:sp>
          <p:nvSpPr>
            <p:cNvPr id="1222" name="AutoShape 9"/>
            <p:cNvSpPr>
              <a:spLocks noChangeArrowheads="1"/>
            </p:cNvSpPr>
            <p:nvPr/>
          </p:nvSpPr>
          <p:spPr bwMode="auto">
            <a:xfrm>
              <a:off x="5232793" y="2301921"/>
              <a:ext cx="1360732" cy="1969293"/>
            </a:xfrm>
            <a:prstGeom prst="rect">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400" b="1" dirty="0" smtClean="0"/>
                <a:t/>
              </a:r>
              <a:br>
                <a:rPr lang="en-US" sz="1400" b="1" dirty="0" smtClean="0"/>
              </a:br>
              <a:r>
                <a:rPr lang="en-US" sz="1400" b="1" dirty="0" smtClean="0"/>
                <a:t>CARRIER</a:t>
              </a:r>
              <a:br>
                <a:rPr lang="en-US" sz="1400" b="1" dirty="0" smtClean="0"/>
              </a:br>
              <a:endParaRPr lang="en-US" sz="1400" b="1" dirty="0" smtClean="0"/>
            </a:p>
            <a:p>
              <a:pPr algn="ctr">
                <a:defRPr/>
              </a:pPr>
              <a:endParaRPr lang="en-US" sz="900" b="1" dirty="0" smtClean="0"/>
            </a:p>
          </p:txBody>
        </p:sp>
        <p:pic>
          <p:nvPicPr>
            <p:cNvPr id="1223" name="Picture 10"/>
            <p:cNvPicPr>
              <a:picLocks noChangeAspect="1" noChangeArrowheads="1"/>
            </p:cNvPicPr>
            <p:nvPr/>
          </p:nvPicPr>
          <p:blipFill>
            <a:blip r:embed="rId10" cstate="screen"/>
            <a:srcRect/>
            <a:stretch>
              <a:fillRect/>
            </a:stretch>
          </p:blipFill>
          <p:spPr bwMode="auto">
            <a:xfrm>
              <a:off x="5784104" y="2337128"/>
              <a:ext cx="223695" cy="216950"/>
            </a:xfrm>
            <a:prstGeom prst="rect">
              <a:avLst/>
            </a:prstGeom>
            <a:noFill/>
            <a:ln w="12700" algn="ctr">
              <a:noFill/>
              <a:miter lim="800000"/>
              <a:headEnd/>
              <a:tailEnd/>
            </a:ln>
          </p:spPr>
        </p:pic>
      </p:grpSp>
      <p:grpSp>
        <p:nvGrpSpPr>
          <p:cNvPr id="253" name="Group 1223"/>
          <p:cNvGrpSpPr/>
          <p:nvPr/>
        </p:nvGrpSpPr>
        <p:grpSpPr>
          <a:xfrm>
            <a:off x="279887" y="2658932"/>
            <a:ext cx="1360732" cy="1969293"/>
            <a:chOff x="5232793" y="4383385"/>
            <a:chExt cx="1360732" cy="1969293"/>
          </a:xfrm>
        </p:grpSpPr>
        <p:sp>
          <p:nvSpPr>
            <p:cNvPr id="1225" name="AutoShape 9"/>
            <p:cNvSpPr>
              <a:spLocks noChangeArrowheads="1"/>
            </p:cNvSpPr>
            <p:nvPr/>
          </p:nvSpPr>
          <p:spPr bwMode="auto">
            <a:xfrm>
              <a:off x="5232793" y="4383385"/>
              <a:ext cx="1360732" cy="1969293"/>
            </a:xfrm>
            <a:prstGeom prst="rect">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400" b="1" dirty="0" smtClean="0"/>
                <a:t/>
              </a:r>
              <a:br>
                <a:rPr lang="en-US" sz="1400" b="1" dirty="0" smtClean="0"/>
              </a:br>
              <a:r>
                <a:rPr lang="en-US" sz="1400" b="1" dirty="0" smtClean="0"/>
                <a:t>ENTERPRISE </a:t>
              </a:r>
              <a:br>
                <a:rPr lang="en-US" sz="1400" b="1" dirty="0" smtClean="0"/>
              </a:br>
              <a:endParaRPr lang="en-US" sz="1600" b="1" dirty="0" smtClean="0"/>
            </a:p>
          </p:txBody>
        </p:sp>
        <p:pic>
          <p:nvPicPr>
            <p:cNvPr id="1226" name="Picture 10"/>
            <p:cNvPicPr>
              <a:picLocks noChangeAspect="1" noChangeArrowheads="1"/>
            </p:cNvPicPr>
            <p:nvPr/>
          </p:nvPicPr>
          <p:blipFill>
            <a:blip r:embed="rId10" cstate="screen"/>
            <a:srcRect/>
            <a:stretch>
              <a:fillRect/>
            </a:stretch>
          </p:blipFill>
          <p:spPr bwMode="auto">
            <a:xfrm>
              <a:off x="5784104" y="4408299"/>
              <a:ext cx="223695" cy="216950"/>
            </a:xfrm>
            <a:prstGeom prst="rect">
              <a:avLst/>
            </a:prstGeom>
            <a:noFill/>
            <a:ln w="12700" algn="ctr">
              <a:noFill/>
              <a:miter lim="800000"/>
              <a:headEnd/>
              <a:tailEnd/>
            </a:ln>
          </p:spPr>
        </p:pic>
      </p:grpSp>
      <p:grpSp>
        <p:nvGrpSpPr>
          <p:cNvPr id="254" name="Group 1234"/>
          <p:cNvGrpSpPr/>
          <p:nvPr/>
        </p:nvGrpSpPr>
        <p:grpSpPr>
          <a:xfrm>
            <a:off x="5212421" y="125517"/>
            <a:ext cx="1360732" cy="1969293"/>
            <a:chOff x="5236804" y="164311"/>
            <a:chExt cx="1360732" cy="1969293"/>
          </a:xfrm>
        </p:grpSpPr>
        <p:sp>
          <p:nvSpPr>
            <p:cNvPr id="1236" name="AutoShape 9"/>
            <p:cNvSpPr>
              <a:spLocks noChangeArrowheads="1"/>
            </p:cNvSpPr>
            <p:nvPr/>
          </p:nvSpPr>
          <p:spPr bwMode="auto">
            <a:xfrm>
              <a:off x="5236804" y="164311"/>
              <a:ext cx="1360732" cy="1969293"/>
            </a:xfrm>
            <a:prstGeom prst="rect">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400" b="1" dirty="0" smtClean="0"/>
                <a:t>MOBILE </a:t>
              </a:r>
            </a:p>
            <a:p>
              <a:pPr algn="ctr">
                <a:defRPr/>
              </a:pPr>
              <a:r>
                <a:rPr lang="en-US" sz="1400" b="1" dirty="0" smtClean="0"/>
                <a:t>DEVICE</a:t>
              </a:r>
            </a:p>
            <a:p>
              <a:pPr algn="ctr">
                <a:defRPr/>
              </a:pPr>
              <a:endParaRPr lang="fr-FR" sz="1050" b="1" dirty="0" smtClean="0"/>
            </a:p>
            <a:p>
              <a:pPr algn="ctr">
                <a:defRPr/>
              </a:pPr>
              <a:endParaRPr lang="fr-FR" sz="1000" b="1" dirty="0" smtClean="0"/>
            </a:p>
          </p:txBody>
        </p:sp>
        <p:pic>
          <p:nvPicPr>
            <p:cNvPr id="1237" name="Picture 10"/>
            <p:cNvPicPr>
              <a:picLocks noChangeAspect="1" noChangeArrowheads="1"/>
            </p:cNvPicPr>
            <p:nvPr/>
          </p:nvPicPr>
          <p:blipFill>
            <a:blip r:embed="rId10" cstate="screen"/>
            <a:srcRect/>
            <a:stretch>
              <a:fillRect/>
            </a:stretch>
          </p:blipFill>
          <p:spPr bwMode="auto">
            <a:xfrm>
              <a:off x="5784104" y="172163"/>
              <a:ext cx="223695" cy="216950"/>
            </a:xfrm>
            <a:prstGeom prst="rect">
              <a:avLst/>
            </a:prstGeom>
            <a:noFill/>
            <a:ln w="12700" algn="ctr">
              <a:noFill/>
              <a:miter lim="800000"/>
              <a:headEnd/>
              <a:tailEnd/>
            </a:ln>
          </p:spPr>
        </p:pic>
        <p:pic>
          <p:nvPicPr>
            <p:cNvPr id="1238" name="Picture 1"/>
            <p:cNvPicPr>
              <a:picLocks noChangeAspect="1" noChangeArrowheads="1"/>
            </p:cNvPicPr>
            <p:nvPr/>
          </p:nvPicPr>
          <p:blipFill>
            <a:blip r:embed="rId11" cstate="screen"/>
            <a:srcRect/>
            <a:stretch>
              <a:fillRect/>
            </a:stretch>
          </p:blipFill>
          <p:spPr bwMode="auto">
            <a:xfrm>
              <a:off x="5342875" y="1757517"/>
              <a:ext cx="1147866" cy="311126"/>
            </a:xfrm>
            <a:prstGeom prst="rect">
              <a:avLst/>
            </a:prstGeom>
            <a:noFill/>
            <a:ln w="9525">
              <a:noFill/>
              <a:miter lim="800000"/>
              <a:headEnd/>
              <a:tailEnd/>
            </a:ln>
            <a:effectLst/>
          </p:spPr>
        </p:pic>
      </p:grpSp>
      <p:sp>
        <p:nvSpPr>
          <p:cNvPr id="955" name="Footer Placeholder 954"/>
          <p:cNvSpPr>
            <a:spLocks noGrp="1"/>
          </p:cNvSpPr>
          <p:nvPr>
            <p:ph type="ftr" sz="quarter" idx="10"/>
          </p:nvPr>
        </p:nvSpPr>
        <p:spPr/>
        <p:txBody>
          <a:bodyPr/>
          <a:lstStyle/>
          <a:p>
            <a:r>
              <a:rPr lang="en-US" dirty="0" smtClean="0"/>
              <a:t>Symantec Mobile Security and Management</a:t>
            </a:r>
            <a:endParaRPr lang="en-US" dirty="0"/>
          </a:p>
        </p:txBody>
      </p:sp>
    </p:spTree>
    <p:extLst>
      <p:ext uri="{BB962C8B-B14F-4D97-AF65-F5344CB8AC3E}">
        <p14:creationId xmlns:p14="http://schemas.microsoft.com/office/powerpoint/2010/main" xmlns="" val="28106576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slide(fromLeft)">
                                      <p:cBhvr>
                                        <p:cTn id="15" dur="500"/>
                                        <p:tgtEl>
                                          <p:spTgt spid="29"/>
                                        </p:tgtEl>
                                      </p:cBhvr>
                                    </p:animEffect>
                                  </p:childTnLst>
                                </p:cTn>
                              </p:par>
                              <p:par>
                                <p:cTn id="16" presetID="12" presetClass="entr" presetSubtype="8"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slide(fromLeft)">
                                      <p:cBhvr>
                                        <p:cTn id="18" dur="500"/>
                                        <p:tgtEl>
                                          <p:spTgt spid="31"/>
                                        </p:tgtEl>
                                      </p:cBhvr>
                                    </p:animEffect>
                                  </p:childTnLst>
                                </p:cTn>
                              </p:par>
                              <p:par>
                                <p:cTn id="19" presetID="12" presetClass="entr" presetSubtype="8"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animEffect transition="in" filter="slide(fromLeft)">
                                      <p:cBhvr>
                                        <p:cTn id="21" dur="500"/>
                                        <p:tgtEl>
                                          <p:spTgt spid="19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9"/>
                                        </p:tgtEl>
                                        <p:attrNameLst>
                                          <p:attrName>style.visibility</p:attrName>
                                        </p:attrNameLst>
                                      </p:cBhvr>
                                      <p:to>
                                        <p:strVal val="visible"/>
                                      </p:to>
                                    </p:set>
                                    <p:animEffect transition="in" filter="fade">
                                      <p:cBhvr>
                                        <p:cTn id="24" dur="500"/>
                                        <p:tgtEl>
                                          <p:spTgt spid="12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000"/>
                                        <p:tgtEl>
                                          <p:spTgt spid="193"/>
                                        </p:tgtEl>
                                      </p:cBhvr>
                                    </p:animEffect>
                                    <p:set>
                                      <p:cBhvr>
                                        <p:cTn id="29" dur="1" fill="hold">
                                          <p:stCondLst>
                                            <p:cond delay="1999"/>
                                          </p:stCondLst>
                                        </p:cTn>
                                        <p:tgtEl>
                                          <p:spTgt spid="193"/>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29"/>
                                        </p:tgtEl>
                                      </p:cBhvr>
                                    </p:animEffect>
                                    <p:set>
                                      <p:cBhvr>
                                        <p:cTn id="32" dur="1" fill="hold">
                                          <p:stCondLst>
                                            <p:cond delay="1999"/>
                                          </p:stCondLst>
                                        </p:cTn>
                                        <p:tgtEl>
                                          <p:spTgt spid="2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2000"/>
                                        <p:tgtEl>
                                          <p:spTgt spid="31"/>
                                        </p:tgtEl>
                                      </p:cBhvr>
                                    </p:animEffect>
                                    <p:set>
                                      <p:cBhvr>
                                        <p:cTn id="35" dur="1" fill="hold">
                                          <p:stCondLst>
                                            <p:cond delay="1999"/>
                                          </p:stCondLst>
                                        </p:cTn>
                                        <p:tgtEl>
                                          <p:spTgt spid="31"/>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54"/>
                                        </p:tgtEl>
                                        <p:attrNameLst>
                                          <p:attrName>style.visibility</p:attrName>
                                        </p:attrNameLst>
                                      </p:cBhvr>
                                      <p:to>
                                        <p:strVal val="visible"/>
                                      </p:to>
                                    </p:set>
                                    <p:animEffect transition="in" filter="fade">
                                      <p:cBhvr>
                                        <p:cTn id="38" dur="2000"/>
                                        <p:tgtEl>
                                          <p:spTgt spid="254"/>
                                        </p:tgtEl>
                                      </p:cBhvr>
                                    </p:animEffect>
                                  </p:childTnLst>
                                </p:cTn>
                              </p:par>
                              <p:par>
                                <p:cTn id="39" presetID="10" presetClass="entr" presetSubtype="0" fill="hold" nodeType="withEffect">
                                  <p:stCondLst>
                                    <p:cond delay="0"/>
                                  </p:stCondLst>
                                  <p:childTnLst>
                                    <p:set>
                                      <p:cBhvr>
                                        <p:cTn id="40" dur="1" fill="hold">
                                          <p:stCondLst>
                                            <p:cond delay="0"/>
                                          </p:stCondLst>
                                        </p:cTn>
                                        <p:tgtEl>
                                          <p:spTgt spid="213"/>
                                        </p:tgtEl>
                                        <p:attrNameLst>
                                          <p:attrName>style.visibility</p:attrName>
                                        </p:attrNameLst>
                                      </p:cBhvr>
                                      <p:to>
                                        <p:strVal val="visible"/>
                                      </p:to>
                                    </p:set>
                                    <p:animEffect transition="in" filter="fade">
                                      <p:cBhvr>
                                        <p:cTn id="41" dur="2000"/>
                                        <p:tgtEl>
                                          <p:spTgt spid="213"/>
                                        </p:tgtEl>
                                      </p:cBhvr>
                                    </p:animEffect>
                                  </p:childTnLst>
                                </p:cTn>
                              </p:par>
                              <p:par>
                                <p:cTn id="42" presetID="10" presetClass="entr" presetSubtype="0" fill="hold" nodeType="withEffect">
                                  <p:stCondLst>
                                    <p:cond delay="0"/>
                                  </p:stCondLst>
                                  <p:childTnLst>
                                    <p:set>
                                      <p:cBhvr>
                                        <p:cTn id="43" dur="1" fill="hold">
                                          <p:stCondLst>
                                            <p:cond delay="0"/>
                                          </p:stCondLst>
                                        </p:cTn>
                                        <p:tgtEl>
                                          <p:spTgt spid="253"/>
                                        </p:tgtEl>
                                        <p:attrNameLst>
                                          <p:attrName>style.visibility</p:attrName>
                                        </p:attrNameLst>
                                      </p:cBhvr>
                                      <p:to>
                                        <p:strVal val="visible"/>
                                      </p:to>
                                    </p:set>
                                    <p:animEffect transition="in" filter="fade">
                                      <p:cBhvr>
                                        <p:cTn id="44"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a:t>
            </a:r>
            <a:r>
              <a:rPr lang="en-US" dirty="0" err="1" smtClean="0"/>
              <a:t>iOS</a:t>
            </a:r>
            <a:r>
              <a:rPr lang="en-US" dirty="0" smtClean="0"/>
              <a:t> 4 MDM Actions and Asset Info</a:t>
            </a:r>
            <a:endParaRPr lang="en-US" dirty="0"/>
          </a:p>
        </p:txBody>
      </p:sp>
      <p:sp>
        <p:nvSpPr>
          <p:cNvPr id="3" name="Content Placeholder 2"/>
          <p:cNvSpPr>
            <a:spLocks noGrp="1"/>
          </p:cNvSpPr>
          <p:nvPr>
            <p:ph idx="1"/>
          </p:nvPr>
        </p:nvSpPr>
        <p:spPr>
          <a:xfrm>
            <a:off x="380999" y="1216546"/>
            <a:ext cx="4257907" cy="4912112"/>
          </a:xfrm>
        </p:spPr>
        <p:txBody>
          <a:bodyPr>
            <a:noAutofit/>
          </a:bodyPr>
          <a:lstStyle/>
          <a:p>
            <a:pPr>
              <a:lnSpc>
                <a:spcPct val="100000"/>
              </a:lnSpc>
              <a:spcAft>
                <a:spcPts val="0"/>
              </a:spcAft>
            </a:pPr>
            <a:r>
              <a:rPr lang="en-US" sz="1800" b="1" dirty="0" smtClean="0"/>
              <a:t>Mgmt  Console Actions</a:t>
            </a:r>
            <a:endParaRPr lang="en-US" sz="2000" b="1" dirty="0" smtClean="0"/>
          </a:p>
          <a:p>
            <a:pPr lvl="1">
              <a:lnSpc>
                <a:spcPct val="100000"/>
              </a:lnSpc>
              <a:spcAft>
                <a:spcPts val="0"/>
              </a:spcAft>
            </a:pPr>
            <a:r>
              <a:rPr lang="en-US" sz="1600" dirty="0" smtClean="0"/>
              <a:t>Remote wipe</a:t>
            </a:r>
          </a:p>
          <a:p>
            <a:pPr lvl="1">
              <a:lnSpc>
                <a:spcPct val="100000"/>
              </a:lnSpc>
              <a:spcAft>
                <a:spcPts val="0"/>
              </a:spcAft>
            </a:pPr>
            <a:r>
              <a:rPr lang="en-US" sz="1600" dirty="0" smtClean="0"/>
              <a:t>Remote lock</a:t>
            </a:r>
          </a:p>
          <a:p>
            <a:pPr lvl="1">
              <a:lnSpc>
                <a:spcPct val="100000"/>
              </a:lnSpc>
              <a:spcAft>
                <a:spcPts val="0"/>
              </a:spcAft>
            </a:pPr>
            <a:r>
              <a:rPr lang="en-US" sz="1600" dirty="0" smtClean="0"/>
              <a:t>Reset </a:t>
            </a:r>
            <a:r>
              <a:rPr lang="en-US" sz="1600" dirty="0" err="1" smtClean="0"/>
              <a:t>passcode</a:t>
            </a:r>
            <a:endParaRPr lang="en-US" sz="1600" dirty="0" smtClean="0"/>
          </a:p>
          <a:p>
            <a:pPr lvl="1">
              <a:lnSpc>
                <a:spcPct val="100000"/>
              </a:lnSpc>
              <a:spcAft>
                <a:spcPts val="0"/>
              </a:spcAft>
            </a:pPr>
            <a:r>
              <a:rPr lang="en-US" sz="1600" dirty="0" smtClean="0"/>
              <a:t>Update Policies</a:t>
            </a:r>
          </a:p>
          <a:p>
            <a:pPr lvl="2">
              <a:lnSpc>
                <a:spcPct val="100000"/>
              </a:lnSpc>
              <a:spcAft>
                <a:spcPts val="0"/>
              </a:spcAft>
            </a:pPr>
            <a:r>
              <a:rPr lang="en-US" sz="1400" dirty="0" smtClean="0"/>
              <a:t>Updates configuration and Provisioning Profiles over the air</a:t>
            </a:r>
          </a:p>
          <a:p>
            <a:pPr lvl="2">
              <a:lnSpc>
                <a:spcPct val="100000"/>
              </a:lnSpc>
              <a:spcAft>
                <a:spcPts val="0"/>
              </a:spcAft>
            </a:pPr>
            <a:r>
              <a:rPr lang="en-US" sz="1400" dirty="0" smtClean="0"/>
              <a:t>Performs </a:t>
            </a:r>
            <a:r>
              <a:rPr lang="en-US" sz="1400" b="1" dirty="0" smtClean="0"/>
              <a:t>selective wipe </a:t>
            </a:r>
            <a:r>
              <a:rPr lang="en-US" sz="1400" dirty="0" smtClean="0"/>
              <a:t>of specific settings/email when selected policies are removed</a:t>
            </a:r>
          </a:p>
          <a:p>
            <a:pPr lvl="1">
              <a:lnSpc>
                <a:spcPct val="100000"/>
              </a:lnSpc>
              <a:spcAft>
                <a:spcPts val="0"/>
              </a:spcAft>
            </a:pPr>
            <a:r>
              <a:rPr lang="en-US" sz="1600" dirty="0" smtClean="0"/>
              <a:t>Send Inventory</a:t>
            </a:r>
          </a:p>
          <a:p>
            <a:pPr lvl="1">
              <a:lnSpc>
                <a:spcPct val="100000"/>
              </a:lnSpc>
              <a:spcAft>
                <a:spcPts val="0"/>
              </a:spcAft>
            </a:pPr>
            <a:r>
              <a:rPr lang="en-US" sz="1600" dirty="0" smtClean="0"/>
              <a:t>Remove MDM and reset agent</a:t>
            </a:r>
          </a:p>
          <a:p>
            <a:pPr lvl="2">
              <a:lnSpc>
                <a:spcPct val="100000"/>
              </a:lnSpc>
              <a:spcAft>
                <a:spcPts val="0"/>
              </a:spcAft>
            </a:pPr>
            <a:r>
              <a:rPr lang="en-US" sz="1400" dirty="0" smtClean="0"/>
              <a:t>Provides full </a:t>
            </a:r>
            <a:r>
              <a:rPr lang="en-US" sz="1400" b="1" dirty="0" smtClean="0"/>
              <a:t>selective wipe </a:t>
            </a:r>
            <a:r>
              <a:rPr lang="en-US" sz="1400" dirty="0" smtClean="0"/>
              <a:t>by removal of all profiles and content</a:t>
            </a:r>
          </a:p>
          <a:p>
            <a:pPr lvl="1">
              <a:lnSpc>
                <a:spcPct val="100000"/>
              </a:lnSpc>
              <a:spcAft>
                <a:spcPts val="0"/>
              </a:spcAft>
            </a:pPr>
            <a:r>
              <a:rPr lang="en-US" sz="1600" dirty="0" smtClean="0"/>
              <a:t>Configuration profile targeting</a:t>
            </a:r>
          </a:p>
          <a:p>
            <a:pPr lvl="2">
              <a:lnSpc>
                <a:spcPct val="100000"/>
              </a:lnSpc>
              <a:spcAft>
                <a:spcPts val="0"/>
              </a:spcAft>
            </a:pPr>
            <a:r>
              <a:rPr lang="en-US" sz="1400" dirty="0" smtClean="0"/>
              <a:t>Based on standard policy targeting</a:t>
            </a:r>
          </a:p>
          <a:p>
            <a:pPr lvl="2">
              <a:lnSpc>
                <a:spcPct val="100000"/>
              </a:lnSpc>
              <a:spcAft>
                <a:spcPts val="0"/>
              </a:spcAft>
            </a:pPr>
            <a:r>
              <a:rPr lang="en-US" sz="1400" dirty="0" smtClean="0"/>
              <a:t>Admin defined list of policies</a:t>
            </a: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30</a:t>
            </a:fld>
            <a:endParaRPr lang="en-US" dirty="0"/>
          </a:p>
        </p:txBody>
      </p:sp>
      <p:sp>
        <p:nvSpPr>
          <p:cNvPr id="6" name="Content Placeholder 5"/>
          <p:cNvSpPr>
            <a:spLocks noGrp="1"/>
          </p:cNvSpPr>
          <p:nvPr>
            <p:ph idx="12"/>
          </p:nvPr>
        </p:nvSpPr>
        <p:spPr>
          <a:xfrm>
            <a:off x="4701540" y="1194774"/>
            <a:ext cx="4061460" cy="5293111"/>
          </a:xfrm>
        </p:spPr>
        <p:txBody>
          <a:bodyPr>
            <a:noAutofit/>
          </a:bodyPr>
          <a:lstStyle/>
          <a:p>
            <a:pPr>
              <a:lnSpc>
                <a:spcPct val="100000"/>
              </a:lnSpc>
              <a:spcBef>
                <a:spcPts val="600"/>
              </a:spcBef>
              <a:spcAft>
                <a:spcPts val="0"/>
              </a:spcAft>
            </a:pPr>
            <a:r>
              <a:rPr lang="en-US" sz="1800" b="1" dirty="0" smtClean="0"/>
              <a:t>Inventory Data</a:t>
            </a:r>
          </a:p>
          <a:p>
            <a:pPr lvl="1">
              <a:lnSpc>
                <a:spcPct val="100000"/>
              </a:lnSpc>
              <a:spcAft>
                <a:spcPts val="0"/>
              </a:spcAft>
            </a:pPr>
            <a:r>
              <a:rPr lang="en-US" sz="1600" b="1" dirty="0" smtClean="0"/>
              <a:t>Device information</a:t>
            </a:r>
          </a:p>
          <a:p>
            <a:pPr lvl="2">
              <a:lnSpc>
                <a:spcPts val="1200"/>
              </a:lnSpc>
              <a:spcAft>
                <a:spcPts val="0"/>
              </a:spcAft>
            </a:pPr>
            <a:r>
              <a:rPr lang="en-US" sz="1200" dirty="0" smtClean="0"/>
              <a:t>Unique Device Identifier (UDID)</a:t>
            </a:r>
          </a:p>
          <a:p>
            <a:pPr lvl="2">
              <a:lnSpc>
                <a:spcPts val="1200"/>
              </a:lnSpc>
              <a:spcAft>
                <a:spcPts val="0"/>
              </a:spcAft>
            </a:pPr>
            <a:r>
              <a:rPr lang="en-US" sz="1200" dirty="0" smtClean="0"/>
              <a:t>Device name</a:t>
            </a:r>
          </a:p>
          <a:p>
            <a:pPr lvl="2">
              <a:lnSpc>
                <a:spcPts val="1200"/>
              </a:lnSpc>
              <a:spcAft>
                <a:spcPts val="0"/>
              </a:spcAft>
            </a:pPr>
            <a:r>
              <a:rPr lang="en-US" sz="1200" dirty="0" smtClean="0"/>
              <a:t>iOS and build version</a:t>
            </a:r>
          </a:p>
          <a:p>
            <a:pPr lvl="2">
              <a:lnSpc>
                <a:spcPts val="1200"/>
              </a:lnSpc>
              <a:spcAft>
                <a:spcPts val="0"/>
              </a:spcAft>
            </a:pPr>
            <a:r>
              <a:rPr lang="en-US" sz="1200" dirty="0" smtClean="0"/>
              <a:t>Model name and number</a:t>
            </a:r>
          </a:p>
          <a:p>
            <a:pPr lvl="2">
              <a:lnSpc>
                <a:spcPts val="1200"/>
              </a:lnSpc>
              <a:spcAft>
                <a:spcPts val="0"/>
              </a:spcAft>
            </a:pPr>
            <a:r>
              <a:rPr lang="en-US" sz="1200" dirty="0" smtClean="0"/>
              <a:t>Serial number</a:t>
            </a:r>
          </a:p>
          <a:p>
            <a:pPr lvl="2">
              <a:lnSpc>
                <a:spcPts val="1200"/>
              </a:lnSpc>
              <a:spcAft>
                <a:spcPts val="0"/>
              </a:spcAft>
            </a:pPr>
            <a:r>
              <a:rPr lang="en-US" sz="1200" dirty="0" smtClean="0"/>
              <a:t>Capacity and space available</a:t>
            </a:r>
          </a:p>
          <a:p>
            <a:pPr lvl="2">
              <a:lnSpc>
                <a:spcPts val="1200"/>
              </a:lnSpc>
              <a:spcAft>
                <a:spcPts val="0"/>
              </a:spcAft>
            </a:pPr>
            <a:r>
              <a:rPr lang="en-US" sz="1200" dirty="0" smtClean="0"/>
              <a:t>IMEI</a:t>
            </a:r>
          </a:p>
          <a:p>
            <a:pPr lvl="2">
              <a:lnSpc>
                <a:spcPts val="1200"/>
              </a:lnSpc>
              <a:spcAft>
                <a:spcPts val="0"/>
              </a:spcAft>
            </a:pPr>
            <a:r>
              <a:rPr lang="en-US" sz="1200" dirty="0" smtClean="0"/>
              <a:t>Modem firmware</a:t>
            </a:r>
            <a:endParaRPr lang="en-US" sz="1200" b="1" dirty="0" smtClean="0"/>
          </a:p>
          <a:p>
            <a:pPr lvl="1">
              <a:lnSpc>
                <a:spcPct val="100000"/>
              </a:lnSpc>
              <a:spcBef>
                <a:spcPts val="300"/>
              </a:spcBef>
              <a:spcAft>
                <a:spcPts val="0"/>
              </a:spcAft>
            </a:pPr>
            <a:r>
              <a:rPr lang="en-US" sz="1600" b="1" dirty="0" smtClean="0"/>
              <a:t>Network information</a:t>
            </a:r>
          </a:p>
          <a:p>
            <a:pPr lvl="2">
              <a:lnSpc>
                <a:spcPts val="1200"/>
              </a:lnSpc>
              <a:spcAft>
                <a:spcPts val="0"/>
              </a:spcAft>
            </a:pPr>
            <a:r>
              <a:rPr lang="en-US" sz="1200" dirty="0" smtClean="0"/>
              <a:t>ICCID</a:t>
            </a:r>
          </a:p>
          <a:p>
            <a:pPr lvl="2">
              <a:lnSpc>
                <a:spcPts val="1200"/>
              </a:lnSpc>
              <a:spcAft>
                <a:spcPts val="0"/>
              </a:spcAft>
            </a:pPr>
            <a:r>
              <a:rPr lang="en-US" sz="1200" dirty="0" smtClean="0"/>
              <a:t>Bluetooth® and Wi-Fi MAC addresses</a:t>
            </a:r>
          </a:p>
          <a:p>
            <a:pPr lvl="2">
              <a:lnSpc>
                <a:spcPts val="1200"/>
              </a:lnSpc>
              <a:spcAft>
                <a:spcPts val="0"/>
              </a:spcAft>
            </a:pPr>
            <a:r>
              <a:rPr lang="en-US" sz="1200" dirty="0" smtClean="0"/>
              <a:t>Current carrier network</a:t>
            </a:r>
          </a:p>
          <a:p>
            <a:pPr lvl="2">
              <a:lnSpc>
                <a:spcPts val="1200"/>
              </a:lnSpc>
              <a:spcAft>
                <a:spcPts val="0"/>
              </a:spcAft>
            </a:pPr>
            <a:r>
              <a:rPr lang="en-US" sz="1200" dirty="0" smtClean="0"/>
              <a:t>SIM carrier network</a:t>
            </a:r>
          </a:p>
          <a:p>
            <a:pPr lvl="2">
              <a:lnSpc>
                <a:spcPts val="1200"/>
              </a:lnSpc>
              <a:spcAft>
                <a:spcPts val="0"/>
              </a:spcAft>
            </a:pPr>
            <a:r>
              <a:rPr lang="en-US" sz="1200" dirty="0" smtClean="0"/>
              <a:t>Carrier settings version</a:t>
            </a:r>
          </a:p>
          <a:p>
            <a:pPr lvl="2">
              <a:lnSpc>
                <a:spcPts val="1200"/>
              </a:lnSpc>
              <a:spcAft>
                <a:spcPts val="0"/>
              </a:spcAft>
            </a:pPr>
            <a:r>
              <a:rPr lang="en-US" sz="1200" dirty="0" smtClean="0"/>
              <a:t>Phone number</a:t>
            </a:r>
          </a:p>
          <a:p>
            <a:pPr lvl="2">
              <a:lnSpc>
                <a:spcPts val="1200"/>
              </a:lnSpc>
              <a:spcAft>
                <a:spcPts val="0"/>
              </a:spcAft>
            </a:pPr>
            <a:r>
              <a:rPr lang="en-US" sz="1200" dirty="0" smtClean="0"/>
              <a:t>Data roaming setting (on/off)</a:t>
            </a:r>
            <a:endParaRPr lang="en-US" sz="1200" b="1" dirty="0" smtClean="0"/>
          </a:p>
          <a:p>
            <a:pPr lvl="1">
              <a:lnSpc>
                <a:spcPct val="100000"/>
              </a:lnSpc>
              <a:spcBef>
                <a:spcPts val="300"/>
              </a:spcBef>
              <a:spcAft>
                <a:spcPts val="0"/>
              </a:spcAft>
            </a:pPr>
            <a:r>
              <a:rPr lang="en-US" sz="1600" b="1" dirty="0" smtClean="0"/>
              <a:t>Compliance and security information</a:t>
            </a:r>
          </a:p>
          <a:p>
            <a:pPr lvl="2">
              <a:lnSpc>
                <a:spcPts val="1200"/>
              </a:lnSpc>
              <a:spcAft>
                <a:spcPts val="0"/>
              </a:spcAft>
            </a:pPr>
            <a:r>
              <a:rPr lang="en-US" sz="1200" dirty="0" smtClean="0"/>
              <a:t>Configuration Profiles installed</a:t>
            </a:r>
          </a:p>
          <a:p>
            <a:pPr lvl="2">
              <a:lnSpc>
                <a:spcPts val="1200"/>
              </a:lnSpc>
              <a:spcAft>
                <a:spcPts val="0"/>
              </a:spcAft>
            </a:pPr>
            <a:r>
              <a:rPr lang="en-US" sz="1200" dirty="0" smtClean="0"/>
              <a:t>Certificates installed with expiry dates</a:t>
            </a:r>
          </a:p>
          <a:p>
            <a:pPr lvl="2">
              <a:lnSpc>
                <a:spcPts val="1200"/>
              </a:lnSpc>
              <a:spcAft>
                <a:spcPts val="0"/>
              </a:spcAft>
            </a:pPr>
            <a:r>
              <a:rPr lang="en-US" sz="1200" dirty="0" smtClean="0"/>
              <a:t>List of all restrictions enforced</a:t>
            </a:r>
          </a:p>
          <a:p>
            <a:pPr lvl="2">
              <a:lnSpc>
                <a:spcPts val="1200"/>
              </a:lnSpc>
              <a:spcAft>
                <a:spcPts val="0"/>
              </a:spcAft>
            </a:pPr>
            <a:r>
              <a:rPr lang="en-US" sz="1200" dirty="0" smtClean="0"/>
              <a:t>Hardware encryption capability</a:t>
            </a:r>
          </a:p>
          <a:p>
            <a:pPr lvl="2">
              <a:lnSpc>
                <a:spcPts val="1200"/>
              </a:lnSpc>
              <a:spcAft>
                <a:spcPts val="0"/>
              </a:spcAft>
            </a:pPr>
            <a:r>
              <a:rPr lang="en-US" sz="1200" dirty="0" err="1" smtClean="0"/>
              <a:t>Passcode</a:t>
            </a:r>
            <a:r>
              <a:rPr lang="en-US" sz="1200" dirty="0" smtClean="0"/>
              <a:t> present</a:t>
            </a:r>
          </a:p>
          <a:p>
            <a:pPr lvl="1">
              <a:lnSpc>
                <a:spcPct val="100000"/>
              </a:lnSpc>
              <a:spcBef>
                <a:spcPts val="300"/>
              </a:spcBef>
              <a:spcAft>
                <a:spcPts val="0"/>
              </a:spcAft>
            </a:pPr>
            <a:r>
              <a:rPr lang="en-US" sz="1600" b="1" dirty="0" smtClean="0"/>
              <a:t>Applications</a:t>
            </a:r>
          </a:p>
          <a:p>
            <a:pPr lvl="2">
              <a:lnSpc>
                <a:spcPts val="1200"/>
              </a:lnSpc>
              <a:spcAft>
                <a:spcPts val="0"/>
              </a:spcAft>
            </a:pPr>
            <a:r>
              <a:rPr lang="en-US" sz="1200" dirty="0" smtClean="0"/>
              <a:t>Applications installed (app ID, name, version, size, and app data size)</a:t>
            </a:r>
          </a:p>
          <a:p>
            <a:pPr lvl="2">
              <a:lnSpc>
                <a:spcPts val="1200"/>
              </a:lnSpc>
              <a:spcAft>
                <a:spcPts val="0"/>
              </a:spcAft>
            </a:pPr>
            <a:r>
              <a:rPr lang="en-US" sz="1200" dirty="0" smtClean="0"/>
              <a:t>Provisioning Profiles installed with expiry dates</a:t>
            </a:r>
          </a:p>
        </p:txBody>
      </p:sp>
      <p:sp>
        <p:nvSpPr>
          <p:cNvPr id="7" name="Footer Placeholder 2"/>
          <p:cNvSpPr txBox="1">
            <a:spLocks/>
          </p:cNvSpPr>
          <p:nvPr/>
        </p:nvSpPr>
        <p:spPr bwMode="auto">
          <a:xfrm>
            <a:off x="381000" y="6357938"/>
            <a:ext cx="4183063" cy="233362"/>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r>
              <a:rPr lang="en-US" sz="1200" dirty="0" smtClean="0">
                <a:solidFill>
                  <a:schemeClr val="bg2">
                    <a:lumMod val="50000"/>
                  </a:schemeClr>
                </a:solidFill>
              </a:rPr>
              <a:t>Symantec Mobile Management 7.1 Technical Overview</a:t>
            </a:r>
            <a:endParaRPr lang="en-US" sz="1200" dirty="0">
              <a:solidFill>
                <a:schemeClr val="bg2">
                  <a:lumMod val="50000"/>
                </a:schemeClr>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Device Enrollment</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31</a:t>
            </a:fld>
            <a:endParaRPr lang="en-US" dirty="0"/>
          </a:p>
        </p:txBody>
      </p:sp>
      <p:grpSp>
        <p:nvGrpSpPr>
          <p:cNvPr id="3" name="Group 9"/>
          <p:cNvGrpSpPr>
            <a:grpSpLocks noChangeAspect="1"/>
          </p:cNvGrpSpPr>
          <p:nvPr/>
        </p:nvGrpSpPr>
        <p:grpSpPr>
          <a:xfrm>
            <a:off x="3054747" y="1180773"/>
            <a:ext cx="5748185" cy="4597249"/>
            <a:chOff x="3627315" y="1590971"/>
            <a:chExt cx="4790154" cy="3831041"/>
          </a:xfrm>
        </p:grpSpPr>
        <p:pic>
          <p:nvPicPr>
            <p:cNvPr id="2052" name="Picture 4" descr="http://www.wired.com/images_blogs/gadgetlab/2010/03/instapaper-ipad.jpg"/>
            <p:cNvPicPr>
              <a:picLocks noChangeAspect="1" noChangeArrowheads="1"/>
            </p:cNvPicPr>
            <p:nvPr/>
          </p:nvPicPr>
          <p:blipFill>
            <a:blip r:embed="rId3" cstate="print"/>
            <a:srcRect l="11636" r="11636"/>
            <a:stretch>
              <a:fillRect/>
            </a:stretch>
          </p:blipFill>
          <p:spPr bwMode="auto">
            <a:xfrm>
              <a:off x="3627315" y="1590971"/>
              <a:ext cx="4790154" cy="3831041"/>
            </a:xfrm>
            <a:prstGeom prst="rect">
              <a:avLst/>
            </a:prstGeom>
            <a:noFill/>
          </p:spPr>
        </p:pic>
        <p:pic>
          <p:nvPicPr>
            <p:cNvPr id="2050" name="Picture 2"/>
            <p:cNvPicPr>
              <a:picLocks noChangeAspect="1" noChangeArrowheads="1"/>
            </p:cNvPicPr>
            <p:nvPr/>
          </p:nvPicPr>
          <p:blipFill>
            <a:blip r:embed="rId4" cstate="print"/>
            <a:srcRect/>
            <a:stretch>
              <a:fillRect/>
            </a:stretch>
          </p:blipFill>
          <p:spPr bwMode="auto">
            <a:xfrm>
              <a:off x="4075277" y="2075180"/>
              <a:ext cx="3912988" cy="294721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073456" y="2694148"/>
              <a:ext cx="1677465" cy="1083120"/>
            </a:xfrm>
            <a:prstGeom prst="rect">
              <a:avLst/>
            </a:prstGeom>
            <a:noFill/>
            <a:ln w="9525">
              <a:noFill/>
              <a:miter lim="800000"/>
              <a:headEnd/>
              <a:tailEnd/>
            </a:ln>
          </p:spPr>
        </p:pic>
      </p:grpSp>
      <p:pic>
        <p:nvPicPr>
          <p:cNvPr id="84995" name="Picture 3" descr="G:\Symantec\Mobile\Littleton\ui_mockups\iPhone\2_iphone_agent_login.png"/>
          <p:cNvPicPr>
            <a:picLocks noChangeAspect="1" noChangeArrowheads="1"/>
          </p:cNvPicPr>
          <p:nvPr/>
        </p:nvPicPr>
        <p:blipFill>
          <a:blip r:embed="rId6" cstate="print"/>
          <a:srcRect/>
          <a:stretch>
            <a:fillRect/>
          </a:stretch>
        </p:blipFill>
        <p:spPr bwMode="auto">
          <a:xfrm>
            <a:off x="640080" y="1737360"/>
            <a:ext cx="1804988" cy="3990947"/>
          </a:xfrm>
          <a:prstGeom prst="rect">
            <a:avLst/>
          </a:prstGeom>
          <a:noFill/>
        </p:spPr>
      </p:pic>
      <p:sp>
        <p:nvSpPr>
          <p:cNvPr id="11" name="Footer Placeholder 3"/>
          <p:cNvSpPr>
            <a:spLocks noGrp="1"/>
          </p:cNvSpPr>
          <p:nvPr>
            <p:ph type="ftr" sz="quarter" idx="10"/>
          </p:nvPr>
        </p:nvSpPr>
        <p:spPr>
          <a:xfrm>
            <a:off x="381000" y="6358518"/>
            <a:ext cx="4183380" cy="232782"/>
          </a:xfrm>
        </p:spPr>
        <p:txBody>
          <a:bodyPr/>
          <a:lstStyle/>
          <a:p>
            <a:r>
              <a:rPr lang="en-US" dirty="0" smtClean="0"/>
              <a:t>Symantec Mobile Security and Management</a:t>
            </a:r>
            <a:endParaRPr 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p:nvPr/>
        </p:nvGrpSpPr>
        <p:grpSpPr>
          <a:xfrm>
            <a:off x="3054747" y="1180773"/>
            <a:ext cx="5748185" cy="4597249"/>
            <a:chOff x="3054747" y="1180773"/>
            <a:chExt cx="5748185" cy="4597249"/>
          </a:xfrm>
        </p:grpSpPr>
        <p:pic>
          <p:nvPicPr>
            <p:cNvPr id="14" name="Picture 4" descr="http://www.wired.com/images_blogs/gadgetlab/2010/03/instapaper-ipad.jpg"/>
            <p:cNvPicPr>
              <a:picLocks noChangeAspect="1" noChangeArrowheads="1"/>
            </p:cNvPicPr>
            <p:nvPr/>
          </p:nvPicPr>
          <p:blipFill>
            <a:blip r:embed="rId3" cstate="print"/>
            <a:srcRect l="11636" r="11636"/>
            <a:stretch>
              <a:fillRect/>
            </a:stretch>
          </p:blipFill>
          <p:spPr bwMode="auto">
            <a:xfrm>
              <a:off x="3054747" y="1180773"/>
              <a:ext cx="5748185" cy="4597249"/>
            </a:xfrm>
            <a:prstGeom prst="rect">
              <a:avLst/>
            </a:prstGeom>
            <a:noFill/>
          </p:spPr>
        </p:pic>
        <p:pic>
          <p:nvPicPr>
            <p:cNvPr id="86020" name="Picture 4" descr="G:\Symantec\Mobile\Littleton\ui_mockups\iPad\ipad3_Agent_apps.png"/>
            <p:cNvPicPr>
              <a:picLocks noChangeAspect="1" noChangeArrowheads="1"/>
            </p:cNvPicPr>
            <p:nvPr/>
          </p:nvPicPr>
          <p:blipFill>
            <a:blip r:embed="rId4" cstate="print"/>
            <a:srcRect/>
            <a:stretch>
              <a:fillRect/>
            </a:stretch>
          </p:blipFill>
          <p:spPr bwMode="auto">
            <a:xfrm>
              <a:off x="3532479" y="1676364"/>
              <a:ext cx="4779264" cy="3584448"/>
            </a:xfrm>
            <a:prstGeom prst="rect">
              <a:avLst/>
            </a:prstGeom>
            <a:noFill/>
          </p:spPr>
        </p:pic>
      </p:grpSp>
      <p:sp>
        <p:nvSpPr>
          <p:cNvPr id="2" name="Title 1"/>
          <p:cNvSpPr>
            <a:spLocks noGrp="1"/>
          </p:cNvSpPr>
          <p:nvPr>
            <p:ph type="title"/>
          </p:nvPr>
        </p:nvSpPr>
        <p:spPr/>
        <p:txBody>
          <a:bodyPr/>
          <a:lstStyle/>
          <a:p>
            <a:r>
              <a:rPr lang="en-US" dirty="0" smtClean="0"/>
              <a:t>Enterprise Mobile Library</a:t>
            </a:r>
            <a:endParaRPr lang="en-IE"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32</a:t>
            </a:fld>
            <a:endParaRPr lang="en-US" dirty="0"/>
          </a:p>
        </p:txBody>
      </p:sp>
      <p:pic>
        <p:nvPicPr>
          <p:cNvPr id="86018" name="Picture 2" descr="G:\Symantec\Mobile\Littleton\ui_mockups\iPhone\3_iphone_agent_apps.png"/>
          <p:cNvPicPr>
            <a:picLocks noChangeAspect="1" noChangeArrowheads="1"/>
          </p:cNvPicPr>
          <p:nvPr/>
        </p:nvPicPr>
        <p:blipFill>
          <a:blip r:embed="rId5" cstate="print"/>
          <a:srcRect/>
          <a:stretch>
            <a:fillRect/>
          </a:stretch>
        </p:blipFill>
        <p:spPr bwMode="auto">
          <a:xfrm>
            <a:off x="640080" y="1737360"/>
            <a:ext cx="1804988" cy="3990975"/>
          </a:xfrm>
          <a:prstGeom prst="rect">
            <a:avLst/>
          </a:prstGeom>
          <a:noFill/>
        </p:spPr>
      </p:pic>
      <p:sp>
        <p:nvSpPr>
          <p:cNvPr id="8" name="Footer Placeholder 3"/>
          <p:cNvSpPr>
            <a:spLocks noGrp="1"/>
          </p:cNvSpPr>
          <p:nvPr>
            <p:ph type="ftr" sz="quarter" idx="10"/>
          </p:nvPr>
        </p:nvSpPr>
        <p:spPr>
          <a:xfrm>
            <a:off x="381000" y="6358518"/>
            <a:ext cx="4183380" cy="232782"/>
          </a:xfrm>
        </p:spPr>
        <p:txBody>
          <a:bodyPr/>
          <a:lstStyle/>
          <a:p>
            <a:r>
              <a:rPr lang="en-US" dirty="0" smtClean="0"/>
              <a:t>Symantec Mobile Security and Management</a:t>
            </a:r>
            <a:endParaRPr 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Library Expands Mobility Beyond Apps</a:t>
            </a:r>
            <a:endParaRPr lang="en-US" dirty="0"/>
          </a:p>
        </p:txBody>
      </p:sp>
      <p:pic>
        <p:nvPicPr>
          <p:cNvPr id="9" name="Content Placeholder 8" descr="IMG_0078.PNG"/>
          <p:cNvPicPr>
            <a:picLocks noGrp="1" noChangeAspect="1"/>
          </p:cNvPicPr>
          <p:nvPr>
            <p:ph idx="1"/>
          </p:nvPr>
        </p:nvPicPr>
        <p:blipFill>
          <a:blip r:embed="rId3" cstate="print"/>
          <a:stretch>
            <a:fillRect/>
          </a:stretch>
        </p:blipFill>
        <p:spPr>
          <a:xfrm>
            <a:off x="381000" y="1868174"/>
            <a:ext cx="4076700" cy="3057525"/>
          </a:xfrm>
        </p:spPr>
      </p:pic>
      <p:sp>
        <p:nvSpPr>
          <p:cNvPr id="4" name="Footer Placeholder 3"/>
          <p:cNvSpPr>
            <a:spLocks noGrp="1"/>
          </p:cNvSpPr>
          <p:nvPr>
            <p:ph type="ftr" sz="quarter" idx="10"/>
          </p:nvPr>
        </p:nvSpPr>
        <p:spPr/>
        <p:txBody>
          <a:bodyPr/>
          <a:lstStyle/>
          <a:p>
            <a:pPr>
              <a:defRPr/>
            </a:pPr>
            <a:r>
              <a:rPr lang="en-US" smtClean="0"/>
              <a:t>Symantec Mobile Solutions</a:t>
            </a:r>
            <a:endParaRPr lang="en-US" dirty="0"/>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33</a:t>
            </a:fld>
            <a:endParaRPr lang="en-US" dirty="0"/>
          </a:p>
        </p:txBody>
      </p:sp>
      <p:pic>
        <p:nvPicPr>
          <p:cNvPr id="10" name="Content Placeholder 9" descr="IMG_0080.PNG"/>
          <p:cNvPicPr>
            <a:picLocks noGrp="1" noChangeAspect="1"/>
          </p:cNvPicPr>
          <p:nvPr>
            <p:ph idx="12"/>
          </p:nvPr>
        </p:nvPicPr>
        <p:blipFill>
          <a:blip r:embed="rId4" cstate="print"/>
          <a:stretch>
            <a:fillRect/>
          </a:stretch>
        </p:blipFill>
        <p:spPr>
          <a:xfrm>
            <a:off x="4702175" y="3098581"/>
            <a:ext cx="4060825" cy="3045619"/>
          </a:xfrm>
        </p:spPr>
      </p:pic>
      <p:sp>
        <p:nvSpPr>
          <p:cNvPr id="7" name="Text Placeholder 6"/>
          <p:cNvSpPr>
            <a:spLocks noGrp="1"/>
          </p:cNvSpPr>
          <p:nvPr>
            <p:ph type="body" sz="quarter" idx="13"/>
          </p:nvPr>
        </p:nvSpPr>
        <p:spPr>
          <a:xfrm>
            <a:off x="381000" y="1419762"/>
            <a:ext cx="4093564" cy="403485"/>
          </a:xfrm>
        </p:spPr>
        <p:txBody>
          <a:bodyPr/>
          <a:lstStyle/>
          <a:p>
            <a:r>
              <a:rPr lang="en-US" dirty="0" smtClean="0">
                <a:solidFill>
                  <a:srgbClr val="0070C0"/>
                </a:solidFill>
              </a:rPr>
              <a:t>Documents</a:t>
            </a:r>
            <a:endParaRPr lang="en-US" dirty="0">
              <a:solidFill>
                <a:srgbClr val="0070C0"/>
              </a:solidFill>
            </a:endParaRPr>
          </a:p>
        </p:txBody>
      </p:sp>
      <p:sp>
        <p:nvSpPr>
          <p:cNvPr id="8" name="Text Placeholder 7"/>
          <p:cNvSpPr>
            <a:spLocks noGrp="1"/>
          </p:cNvSpPr>
          <p:nvPr>
            <p:ph type="body" sz="quarter" idx="14"/>
          </p:nvPr>
        </p:nvSpPr>
        <p:spPr>
          <a:xfrm>
            <a:off x="4701540" y="2660118"/>
            <a:ext cx="4061460" cy="403485"/>
          </a:xfrm>
        </p:spPr>
        <p:txBody>
          <a:bodyPr/>
          <a:lstStyle/>
          <a:p>
            <a:r>
              <a:rPr lang="en-US" dirty="0" smtClean="0">
                <a:solidFill>
                  <a:srgbClr val="0070C0"/>
                </a:solidFill>
              </a:rPr>
              <a:t>Media</a:t>
            </a:r>
            <a:endParaRPr lang="en-US" dirty="0">
              <a:solidFill>
                <a:srgbClr val="0070C0"/>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Management</a:t>
            </a:r>
            <a:br>
              <a:rPr lang="en-US" dirty="0" smtClean="0"/>
            </a:br>
            <a:r>
              <a:rPr lang="en-US" dirty="0" smtClean="0"/>
              <a:t>iOS Agent Configuration Policies</a:t>
            </a:r>
            <a:endParaRPr lang="en-US" dirty="0"/>
          </a:p>
        </p:txBody>
      </p:sp>
      <p:sp>
        <p:nvSpPr>
          <p:cNvPr id="4" name="Footer Placeholder 3"/>
          <p:cNvSpPr>
            <a:spLocks noGrp="1"/>
          </p:cNvSpPr>
          <p:nvPr>
            <p:ph type="ftr" sz="quarter" idx="10"/>
          </p:nvPr>
        </p:nvSpPr>
        <p:spPr/>
        <p:txBody>
          <a:bodyPr/>
          <a:lstStyle/>
          <a:p>
            <a:r>
              <a:rPr lang="en-US" dirty="0" smtClean="0"/>
              <a:t>Symantec Mobile Security and Management</a:t>
            </a:r>
            <a:endParaRPr lang="en-US" dirty="0"/>
          </a:p>
        </p:txBody>
      </p:sp>
      <p:sp>
        <p:nvSpPr>
          <p:cNvPr id="5" name="Slide Number Placeholder 4"/>
          <p:cNvSpPr>
            <a:spLocks noGrp="1"/>
          </p:cNvSpPr>
          <p:nvPr>
            <p:ph type="sldNum" sz="quarter" idx="11"/>
          </p:nvPr>
        </p:nvSpPr>
        <p:spPr/>
        <p:txBody>
          <a:bodyPr/>
          <a:lstStyle/>
          <a:p>
            <a:fld id="{0E32AC92-07C2-4FEE-805D-C8D515DCF67E}" type="slidenum">
              <a:rPr lang="en-US" smtClean="0"/>
              <a:pPr/>
              <a:t>34</a:t>
            </a:fld>
            <a:endParaRPr lang="en-US"/>
          </a:p>
        </p:txBody>
      </p:sp>
      <p:pic>
        <p:nvPicPr>
          <p:cNvPr id="159745" name="Picture 1"/>
          <p:cNvPicPr>
            <a:picLocks noGrp="1" noChangeAspect="1" noChangeArrowheads="1"/>
          </p:cNvPicPr>
          <p:nvPr>
            <p:ph idx="1"/>
          </p:nvPr>
        </p:nvPicPr>
        <p:blipFill>
          <a:blip r:embed="rId3" cstate="print"/>
          <a:srcRect/>
          <a:stretch>
            <a:fillRect/>
          </a:stretch>
        </p:blipFill>
        <p:spPr bwMode="auto">
          <a:xfrm>
            <a:off x="762000" y="1548066"/>
            <a:ext cx="7620000" cy="429526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Management</a:t>
            </a:r>
            <a:br>
              <a:rPr lang="en-US" dirty="0" smtClean="0"/>
            </a:br>
            <a:r>
              <a:rPr lang="en-US" dirty="0" smtClean="0"/>
              <a:t>iOS Enterprise App Store Channel Content List</a:t>
            </a:r>
            <a:endParaRPr lang="en-US" dirty="0"/>
          </a:p>
        </p:txBody>
      </p:sp>
      <p:sp>
        <p:nvSpPr>
          <p:cNvPr id="4" name="Footer Placeholder 3"/>
          <p:cNvSpPr>
            <a:spLocks noGrp="1"/>
          </p:cNvSpPr>
          <p:nvPr>
            <p:ph type="ftr" sz="quarter" idx="10"/>
          </p:nvPr>
        </p:nvSpPr>
        <p:spPr/>
        <p:txBody>
          <a:bodyPr/>
          <a:lstStyle/>
          <a:p>
            <a:r>
              <a:rPr lang="en-US" smtClean="0"/>
              <a:t>Symantec Mobile Security and Management</a:t>
            </a:r>
            <a:endParaRPr lang="en-US"/>
          </a:p>
        </p:txBody>
      </p:sp>
      <p:sp>
        <p:nvSpPr>
          <p:cNvPr id="5" name="Slide Number Placeholder 4"/>
          <p:cNvSpPr>
            <a:spLocks noGrp="1"/>
          </p:cNvSpPr>
          <p:nvPr>
            <p:ph type="sldNum" sz="quarter" idx="11"/>
          </p:nvPr>
        </p:nvSpPr>
        <p:spPr/>
        <p:txBody>
          <a:bodyPr/>
          <a:lstStyle/>
          <a:p>
            <a:fld id="{0E32AC92-07C2-4FEE-805D-C8D515DCF67E}" type="slidenum">
              <a:rPr lang="en-US" smtClean="0"/>
              <a:pPr/>
              <a:t>35</a:t>
            </a:fld>
            <a:endParaRPr lang="en-US"/>
          </a:p>
        </p:txBody>
      </p:sp>
      <p:pic>
        <p:nvPicPr>
          <p:cNvPr id="207874" name="Picture 2"/>
          <p:cNvPicPr>
            <a:picLocks noGrp="1" noChangeAspect="1" noChangeArrowheads="1"/>
          </p:cNvPicPr>
          <p:nvPr>
            <p:ph idx="1"/>
          </p:nvPr>
        </p:nvPicPr>
        <p:blipFill>
          <a:blip r:embed="rId3" cstate="print"/>
          <a:srcRect/>
          <a:stretch>
            <a:fillRect/>
          </a:stretch>
        </p:blipFill>
        <p:spPr bwMode="auto">
          <a:xfrm>
            <a:off x="762000" y="1219494"/>
            <a:ext cx="7620000" cy="495241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Management</a:t>
            </a:r>
            <a:br>
              <a:rPr lang="en-US" dirty="0" smtClean="0"/>
            </a:br>
            <a:r>
              <a:rPr lang="en-US" dirty="0" smtClean="0"/>
              <a:t>iOS Enterprise App Store Editing Channel Contents</a:t>
            </a:r>
            <a:endParaRPr lang="en-US" dirty="0"/>
          </a:p>
        </p:txBody>
      </p:sp>
      <p:sp>
        <p:nvSpPr>
          <p:cNvPr id="4" name="Footer Placeholder 3"/>
          <p:cNvSpPr>
            <a:spLocks noGrp="1"/>
          </p:cNvSpPr>
          <p:nvPr>
            <p:ph type="ftr" sz="quarter" idx="10"/>
          </p:nvPr>
        </p:nvSpPr>
        <p:spPr/>
        <p:txBody>
          <a:bodyPr/>
          <a:lstStyle/>
          <a:p>
            <a:r>
              <a:rPr lang="en-US" smtClean="0"/>
              <a:t>Symantec Mobile Security and Management</a:t>
            </a:r>
            <a:endParaRPr lang="en-US"/>
          </a:p>
        </p:txBody>
      </p:sp>
      <p:sp>
        <p:nvSpPr>
          <p:cNvPr id="5" name="Slide Number Placeholder 4"/>
          <p:cNvSpPr>
            <a:spLocks noGrp="1"/>
          </p:cNvSpPr>
          <p:nvPr>
            <p:ph type="sldNum" sz="quarter" idx="11"/>
          </p:nvPr>
        </p:nvSpPr>
        <p:spPr/>
        <p:txBody>
          <a:bodyPr/>
          <a:lstStyle/>
          <a:p>
            <a:fld id="{0E32AC92-07C2-4FEE-805D-C8D515DCF67E}" type="slidenum">
              <a:rPr lang="en-US" smtClean="0"/>
              <a:pPr/>
              <a:t>36</a:t>
            </a:fld>
            <a:endParaRPr lang="en-US"/>
          </a:p>
        </p:txBody>
      </p:sp>
      <p:pic>
        <p:nvPicPr>
          <p:cNvPr id="208899" name="Picture 3"/>
          <p:cNvPicPr>
            <a:picLocks noGrp="1" noChangeAspect="1" noChangeArrowheads="1"/>
          </p:cNvPicPr>
          <p:nvPr>
            <p:ph idx="1"/>
          </p:nvPr>
        </p:nvPicPr>
        <p:blipFill>
          <a:blip r:embed="rId3" cstate="print"/>
          <a:srcRect/>
          <a:stretch>
            <a:fillRect/>
          </a:stretch>
        </p:blipFill>
        <p:spPr bwMode="auto">
          <a:xfrm>
            <a:off x="762000" y="1219494"/>
            <a:ext cx="7620000" cy="495241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iOS Device Data</a:t>
            </a:r>
            <a:endParaRPr lang="en-US" dirty="0"/>
          </a:p>
        </p:txBody>
      </p:sp>
      <p:sp>
        <p:nvSpPr>
          <p:cNvPr id="4" name="Footer Placeholder 3"/>
          <p:cNvSpPr>
            <a:spLocks noGrp="1"/>
          </p:cNvSpPr>
          <p:nvPr>
            <p:ph type="ftr" sz="quarter" idx="10"/>
          </p:nvPr>
        </p:nvSpPr>
        <p:spPr/>
        <p:txBody>
          <a:bodyPr/>
          <a:lstStyle/>
          <a:p>
            <a:r>
              <a:rPr lang="en-US" smtClean="0"/>
              <a:t>Symantec Mobile Security and Management</a:t>
            </a:r>
            <a:endParaRPr lang="en-US"/>
          </a:p>
        </p:txBody>
      </p:sp>
      <p:sp>
        <p:nvSpPr>
          <p:cNvPr id="5" name="Slide Number Placeholder 4"/>
          <p:cNvSpPr>
            <a:spLocks noGrp="1"/>
          </p:cNvSpPr>
          <p:nvPr>
            <p:ph type="sldNum" sz="quarter" idx="11"/>
          </p:nvPr>
        </p:nvSpPr>
        <p:spPr/>
        <p:txBody>
          <a:bodyPr/>
          <a:lstStyle/>
          <a:p>
            <a:fld id="{0E32AC92-07C2-4FEE-805D-C8D515DCF67E}" type="slidenum">
              <a:rPr lang="en-US" smtClean="0"/>
              <a:pPr/>
              <a:t>37</a:t>
            </a:fld>
            <a:endParaRPr lang="en-US"/>
          </a:p>
        </p:txBody>
      </p:sp>
      <p:pic>
        <p:nvPicPr>
          <p:cNvPr id="81923" name="Picture 3"/>
          <p:cNvPicPr>
            <a:picLocks noGrp="1" noChangeAspect="1" noChangeArrowheads="1"/>
          </p:cNvPicPr>
          <p:nvPr>
            <p:ph idx="1"/>
          </p:nvPr>
        </p:nvPicPr>
        <p:blipFill>
          <a:blip r:embed="rId3" cstate="print"/>
          <a:srcRect/>
          <a:stretch>
            <a:fillRect/>
          </a:stretch>
        </p:blipFill>
        <p:spPr bwMode="auto">
          <a:xfrm>
            <a:off x="381000" y="1513198"/>
            <a:ext cx="8382000" cy="436500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446C9BED-6FD4-4BA4-B6B0-4A26058AC9EF}" type="slidenum">
              <a:rPr lang="en-US" smtClean="0"/>
              <a:pPr>
                <a:defRPr/>
              </a:pPr>
              <a:t>38</a:t>
            </a:fld>
            <a:endParaRPr lang="en-US" dirty="0"/>
          </a:p>
        </p:txBody>
      </p:sp>
      <p:sp>
        <p:nvSpPr>
          <p:cNvPr id="5" name="Title 4"/>
          <p:cNvSpPr>
            <a:spLocks noGrp="1"/>
          </p:cNvSpPr>
          <p:nvPr>
            <p:ph type="ctrTitle"/>
          </p:nvPr>
        </p:nvSpPr>
        <p:spPr/>
        <p:txBody>
          <a:bodyPr/>
          <a:lstStyle/>
          <a:p>
            <a:r>
              <a:rPr lang="en-US" dirty="0" smtClean="0"/>
              <a:t>Mobile Management Architecture</a:t>
            </a:r>
            <a:endParaRPr lang="en-US" dirty="0"/>
          </a:p>
        </p:txBody>
      </p:sp>
      <p:sp>
        <p:nvSpPr>
          <p:cNvPr id="6" name="Rectangle 5">
            <a:hlinkClick r:id="rId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p:nvPr/>
        </p:nvCxnSpPr>
        <p:spPr bwMode="auto">
          <a:xfrm rot="5400000" flipH="1" flipV="1">
            <a:off x="703690" y="4711148"/>
            <a:ext cx="1645920" cy="206734"/>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15369" name="Picture 44" descr="other products.png"/>
          <p:cNvPicPr>
            <a:picLocks noChangeAspect="1"/>
          </p:cNvPicPr>
          <p:nvPr/>
        </p:nvPicPr>
        <p:blipFill>
          <a:blip r:embed="rId3" cstate="print">
            <a:clrChange>
              <a:clrFrom>
                <a:srgbClr val="FFFFFF"/>
              </a:clrFrom>
              <a:clrTo>
                <a:srgbClr val="FFFFFF">
                  <a:alpha val="0"/>
                </a:srgbClr>
              </a:clrTo>
            </a:clrChange>
          </a:blip>
          <a:srcRect b="19154"/>
          <a:stretch>
            <a:fillRect/>
          </a:stretch>
        </p:blipFill>
        <p:spPr bwMode="auto">
          <a:xfrm>
            <a:off x="5519284" y="2876552"/>
            <a:ext cx="1217612" cy="585788"/>
          </a:xfrm>
          <a:prstGeom prst="rect">
            <a:avLst/>
          </a:prstGeom>
          <a:noFill/>
          <a:ln w="9525">
            <a:noFill/>
            <a:miter lim="800000"/>
            <a:headEnd/>
            <a:tailEnd/>
          </a:ln>
        </p:spPr>
      </p:pic>
      <p:pic>
        <p:nvPicPr>
          <p:cNvPr id="1679364" name="Picture 9" descr="Architecture2008.pn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412796" y="1920877"/>
            <a:ext cx="2322513" cy="1862138"/>
          </a:xfrm>
          <a:prstGeom prst="rect">
            <a:avLst/>
          </a:prstGeom>
          <a:noFill/>
          <a:ln w="9525">
            <a:noFill/>
            <a:miter lim="800000"/>
            <a:headEnd/>
            <a:tailEnd/>
          </a:ln>
        </p:spPr>
      </p:pic>
      <p:sp>
        <p:nvSpPr>
          <p:cNvPr id="1679380" name="TextBox 41"/>
          <p:cNvSpPr txBox="1">
            <a:spLocks noChangeArrowheads="1"/>
          </p:cNvSpPr>
          <p:nvPr/>
        </p:nvSpPr>
        <p:spPr bwMode="auto">
          <a:xfrm>
            <a:off x="4547200" y="3533866"/>
            <a:ext cx="1262233" cy="244475"/>
          </a:xfrm>
          <a:prstGeom prst="rect">
            <a:avLst/>
          </a:prstGeom>
          <a:solidFill>
            <a:schemeClr val="bg1"/>
          </a:solidFill>
          <a:ln w="9525">
            <a:noFill/>
            <a:miter lim="800000"/>
            <a:headEnd/>
            <a:tailEnd/>
          </a:ln>
        </p:spPr>
        <p:txBody>
          <a:bodyPr wrap="square">
            <a:spAutoFit/>
          </a:bodyPr>
          <a:lstStyle/>
          <a:p>
            <a:pPr algn="ctr"/>
            <a:r>
              <a:rPr lang="en-US" sz="1000" b="1" dirty="0" smtClean="0"/>
              <a:t>SMP Server (NS)</a:t>
            </a:r>
            <a:endParaRPr lang="en-US" sz="1000" b="1" dirty="0"/>
          </a:p>
        </p:txBody>
      </p:sp>
      <p:sp>
        <p:nvSpPr>
          <p:cNvPr id="150" name="Oval 149"/>
          <p:cNvSpPr/>
          <p:nvPr/>
        </p:nvSpPr>
        <p:spPr bwMode="auto">
          <a:xfrm rot="15928763">
            <a:off x="3810117" y="4263721"/>
            <a:ext cx="2516873" cy="1097280"/>
          </a:xfrm>
          <a:prstGeom prst="ellipse">
            <a:avLst/>
          </a:prstGeom>
          <a:solidFill>
            <a:schemeClr val="accent4">
              <a:lumMod val="40000"/>
              <a:lumOff val="60000"/>
              <a:alpha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47" name="Oval 146"/>
          <p:cNvSpPr/>
          <p:nvPr/>
        </p:nvSpPr>
        <p:spPr bwMode="auto">
          <a:xfrm rot="19616284">
            <a:off x="1173688" y="4137595"/>
            <a:ext cx="3773714" cy="1097280"/>
          </a:xfrm>
          <a:prstGeom prst="ellipse">
            <a:avLst/>
          </a:prstGeom>
          <a:solidFill>
            <a:srgbClr val="92D050">
              <a:alpha val="25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41" name="Oval 140"/>
          <p:cNvSpPr/>
          <p:nvPr/>
        </p:nvSpPr>
        <p:spPr bwMode="auto">
          <a:xfrm rot="1720902">
            <a:off x="930550" y="2058372"/>
            <a:ext cx="3773714" cy="1097280"/>
          </a:xfrm>
          <a:prstGeom prst="ellipse">
            <a:avLst/>
          </a:prstGeom>
          <a:solidFill>
            <a:schemeClr val="accent1">
              <a:alpha val="2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cxnSp>
        <p:nvCxnSpPr>
          <p:cNvPr id="121" name="Straight Connector 120"/>
          <p:cNvCxnSpPr/>
          <p:nvPr/>
        </p:nvCxnSpPr>
        <p:spPr bwMode="auto">
          <a:xfrm rot="16200000" flipV="1">
            <a:off x="4689816" y="5072859"/>
            <a:ext cx="790574" cy="46037"/>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46" name="Straight Connector 45"/>
          <p:cNvCxnSpPr>
            <a:endCxn id="15403" idx="1"/>
          </p:cNvCxnSpPr>
          <p:nvPr/>
        </p:nvCxnSpPr>
        <p:spPr bwMode="auto">
          <a:xfrm>
            <a:off x="6574971" y="2736852"/>
            <a:ext cx="941388" cy="22225"/>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49" name="Straight Connector 148"/>
          <p:cNvCxnSpPr/>
          <p:nvPr/>
        </p:nvCxnSpPr>
        <p:spPr bwMode="auto">
          <a:xfrm flipV="1">
            <a:off x="1380671" y="4449765"/>
            <a:ext cx="1720850" cy="1327150"/>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45" name="Picture 277" descr="palm.png"/>
          <p:cNvPicPr>
            <a:picLocks noChangeAspect="1"/>
          </p:cNvPicPr>
          <p:nvPr/>
        </p:nvPicPr>
        <p:blipFill>
          <a:blip r:embed="rId5" cstate="print"/>
          <a:srcRect/>
          <a:stretch>
            <a:fillRect/>
          </a:stretch>
        </p:blipFill>
        <p:spPr bwMode="auto">
          <a:xfrm>
            <a:off x="4675094" y="5121388"/>
            <a:ext cx="914325" cy="914325"/>
          </a:xfrm>
          <a:prstGeom prst="rect">
            <a:avLst/>
          </a:prstGeom>
          <a:noFill/>
          <a:ln w="9525">
            <a:noFill/>
            <a:miter lim="800000"/>
            <a:headEnd/>
            <a:tailEnd/>
          </a:ln>
        </p:spPr>
      </p:pic>
      <p:sp>
        <p:nvSpPr>
          <p:cNvPr id="12291" name="AutoShape 68"/>
          <p:cNvSpPr>
            <a:spLocks noChangeArrowheads="1"/>
          </p:cNvSpPr>
          <p:nvPr/>
        </p:nvSpPr>
        <p:spPr bwMode="auto">
          <a:xfrm>
            <a:off x="5285921" y="4291015"/>
            <a:ext cx="1270000" cy="142875"/>
          </a:xfrm>
          <a:prstGeom prst="roundRect">
            <a:avLst>
              <a:gd name="adj" fmla="val 16667"/>
            </a:avLst>
          </a:prstGeom>
          <a:gradFill rotWithShape="1">
            <a:gsLst>
              <a:gs pos="0">
                <a:schemeClr val="bg1"/>
              </a:gs>
              <a:gs pos="100000">
                <a:schemeClr val="accent2"/>
              </a:gs>
            </a:gsLst>
            <a:lin ang="0" scaled="1"/>
          </a:gradFill>
          <a:ln w="12700" algn="ctr">
            <a:noFill/>
            <a:round/>
            <a:headEnd/>
            <a:tailEnd/>
          </a:ln>
        </p:spPr>
        <p:txBody>
          <a:bodyPr wrap="none" anchor="ctr"/>
          <a:lstStyle/>
          <a:p>
            <a:pPr algn="ctr"/>
            <a:r>
              <a:rPr lang="en-US" sz="800" b="1">
                <a:latin typeface="Calibri" pitchFamily="34" charset="0"/>
              </a:rPr>
              <a:t>Mobile Management Server</a:t>
            </a:r>
          </a:p>
        </p:txBody>
      </p:sp>
      <p:sp>
        <p:nvSpPr>
          <p:cNvPr id="12294" name="AutoShape 62"/>
          <p:cNvSpPr>
            <a:spLocks noChangeArrowheads="1"/>
          </p:cNvSpPr>
          <p:nvPr/>
        </p:nvSpPr>
        <p:spPr bwMode="auto">
          <a:xfrm>
            <a:off x="5295446" y="4127502"/>
            <a:ext cx="1263650" cy="142875"/>
          </a:xfrm>
          <a:prstGeom prst="roundRect">
            <a:avLst>
              <a:gd name="adj" fmla="val 16667"/>
            </a:avLst>
          </a:prstGeom>
          <a:gradFill rotWithShape="1">
            <a:gsLst>
              <a:gs pos="0">
                <a:schemeClr val="bg1"/>
              </a:gs>
              <a:gs pos="100000">
                <a:schemeClr val="accent2"/>
              </a:gs>
            </a:gsLst>
            <a:lin ang="0" scaled="1"/>
          </a:gradFill>
          <a:ln w="12700" algn="ctr">
            <a:noFill/>
            <a:round/>
            <a:headEnd/>
            <a:tailEnd/>
          </a:ln>
        </p:spPr>
        <p:txBody>
          <a:bodyPr wrap="none" anchor="ctr"/>
          <a:lstStyle/>
          <a:p>
            <a:pPr algn="ctr"/>
            <a:r>
              <a:rPr lang="en-US" sz="800" b="1">
                <a:latin typeface="Calibri" pitchFamily="34" charset="0"/>
              </a:rPr>
              <a:t>        Package Server</a:t>
            </a:r>
          </a:p>
        </p:txBody>
      </p:sp>
      <p:pic>
        <p:nvPicPr>
          <p:cNvPr id="15403" name="Picture 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516359" y="2609852"/>
            <a:ext cx="776287" cy="298450"/>
          </a:xfrm>
          <a:prstGeom prst="rect">
            <a:avLst/>
          </a:prstGeom>
          <a:noFill/>
          <a:ln w="12700" algn="ctr">
            <a:noFill/>
            <a:miter lim="800000"/>
            <a:headEnd/>
            <a:tailEnd/>
          </a:ln>
        </p:spPr>
      </p:pic>
      <p:sp>
        <p:nvSpPr>
          <p:cNvPr id="50" name="Text Box 11"/>
          <p:cNvSpPr txBox="1">
            <a:spLocks noChangeArrowheads="1"/>
          </p:cNvSpPr>
          <p:nvPr/>
        </p:nvSpPr>
        <p:spPr bwMode="auto">
          <a:xfrm>
            <a:off x="7146471" y="2393952"/>
            <a:ext cx="1533525" cy="215900"/>
          </a:xfrm>
          <a:prstGeom prst="rect">
            <a:avLst/>
          </a:prstGeom>
          <a:noFill/>
          <a:ln w="9525" algn="ctr">
            <a:noFill/>
            <a:miter lim="800000"/>
            <a:headEnd/>
            <a:tailEnd/>
          </a:ln>
        </p:spPr>
        <p:txBody>
          <a:bodyPr wrap="none">
            <a:spAutoFit/>
          </a:bodyPr>
          <a:lstStyle/>
          <a:p>
            <a:pPr algn="ctr" eaLnBrk="0" hangingPunct="0"/>
            <a:r>
              <a:rPr lang="en-US" sz="800" b="1">
                <a:solidFill>
                  <a:srgbClr val="5F5F5F"/>
                </a:solidFill>
              </a:rPr>
              <a:t>Active Directory Integration</a:t>
            </a:r>
          </a:p>
        </p:txBody>
      </p:sp>
      <p:pic>
        <p:nvPicPr>
          <p:cNvPr id="59" name="Picture 58" descr="console.png"/>
          <p:cNvPicPr>
            <a:picLocks noChangeAspect="1"/>
          </p:cNvPicPr>
          <p:nvPr/>
        </p:nvPicPr>
        <p:blipFill>
          <a:blip r:embed="rId7" cstate="print"/>
          <a:srcRect/>
          <a:stretch>
            <a:fillRect/>
          </a:stretch>
        </p:blipFill>
        <p:spPr bwMode="auto">
          <a:xfrm>
            <a:off x="4409621" y="1062040"/>
            <a:ext cx="1160463" cy="1038225"/>
          </a:xfrm>
          <a:prstGeom prst="rect">
            <a:avLst/>
          </a:prstGeom>
          <a:noFill/>
          <a:ln w="9525">
            <a:noFill/>
            <a:miter lim="800000"/>
            <a:headEnd/>
            <a:tailEnd/>
          </a:ln>
        </p:spPr>
      </p:pic>
      <p:pic>
        <p:nvPicPr>
          <p:cNvPr id="12307" name="Picture 59"/>
          <p:cNvPicPr>
            <a:picLocks noChangeAspect="1" noChangeArrowheads="1"/>
          </p:cNvPicPr>
          <p:nvPr/>
        </p:nvPicPr>
        <p:blipFill>
          <a:blip r:embed="rId8" cstate="print"/>
          <a:srcRect/>
          <a:stretch>
            <a:fillRect/>
          </a:stretch>
        </p:blipFill>
        <p:spPr bwMode="auto">
          <a:xfrm>
            <a:off x="4846184" y="3982360"/>
            <a:ext cx="305923" cy="678351"/>
          </a:xfrm>
          <a:prstGeom prst="rect">
            <a:avLst/>
          </a:prstGeom>
          <a:noFill/>
          <a:ln w="9525">
            <a:noFill/>
            <a:miter lim="800000"/>
            <a:headEnd/>
            <a:tailEnd/>
          </a:ln>
        </p:spPr>
      </p:pic>
      <p:sp>
        <p:nvSpPr>
          <p:cNvPr id="12309" name="Text Box 61"/>
          <p:cNvSpPr txBox="1">
            <a:spLocks noChangeArrowheads="1"/>
          </p:cNvSpPr>
          <p:nvPr/>
        </p:nvSpPr>
        <p:spPr bwMode="auto">
          <a:xfrm>
            <a:off x="3174151" y="4490556"/>
            <a:ext cx="856325" cy="507831"/>
          </a:xfrm>
          <a:prstGeom prst="rect">
            <a:avLst/>
          </a:prstGeom>
          <a:noFill/>
          <a:ln w="12700" algn="ctr">
            <a:noFill/>
            <a:miter lim="800000"/>
            <a:headEnd/>
            <a:tailEnd/>
          </a:ln>
        </p:spPr>
        <p:txBody>
          <a:bodyPr wrap="none">
            <a:spAutoFit/>
          </a:bodyPr>
          <a:lstStyle/>
          <a:p>
            <a:pPr algn="ctr"/>
            <a:r>
              <a:rPr lang="en-US" sz="900" b="1" dirty="0" smtClean="0">
                <a:solidFill>
                  <a:srgbClr val="333333"/>
                </a:solidFill>
                <a:latin typeface="Calibri" pitchFamily="34" charset="0"/>
              </a:rPr>
              <a:t>Mobile</a:t>
            </a:r>
          </a:p>
          <a:p>
            <a:pPr algn="ctr"/>
            <a:r>
              <a:rPr lang="en-US" sz="900" b="1" dirty="0" smtClean="0">
                <a:solidFill>
                  <a:srgbClr val="333333"/>
                </a:solidFill>
                <a:latin typeface="Calibri" pitchFamily="34" charset="0"/>
              </a:rPr>
              <a:t>Management </a:t>
            </a:r>
            <a:br>
              <a:rPr lang="en-US" sz="900" b="1" dirty="0" smtClean="0">
                <a:solidFill>
                  <a:srgbClr val="333333"/>
                </a:solidFill>
                <a:latin typeface="Calibri" pitchFamily="34" charset="0"/>
              </a:rPr>
            </a:br>
            <a:r>
              <a:rPr lang="en-US" sz="900" b="1" dirty="0" smtClean="0">
                <a:solidFill>
                  <a:srgbClr val="333333"/>
                </a:solidFill>
                <a:latin typeface="Calibri" pitchFamily="34" charset="0"/>
              </a:rPr>
              <a:t>Server</a:t>
            </a:r>
            <a:endParaRPr lang="en-US" sz="900" b="1" dirty="0">
              <a:solidFill>
                <a:srgbClr val="333333"/>
              </a:solidFill>
              <a:latin typeface="Calibri" pitchFamily="34" charset="0"/>
            </a:endParaRPr>
          </a:p>
        </p:txBody>
      </p:sp>
      <p:cxnSp>
        <p:nvCxnSpPr>
          <p:cNvPr id="71" name="Straight Connector 70"/>
          <p:cNvCxnSpPr/>
          <p:nvPr/>
        </p:nvCxnSpPr>
        <p:spPr bwMode="auto">
          <a:xfrm rot="5400000">
            <a:off x="4850946" y="1965327"/>
            <a:ext cx="523875" cy="9525"/>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68" name="Straight Connector 67"/>
          <p:cNvCxnSpPr/>
          <p:nvPr/>
        </p:nvCxnSpPr>
        <p:spPr bwMode="auto">
          <a:xfrm rot="16200000" flipH="1">
            <a:off x="3978112" y="1842243"/>
            <a:ext cx="834259" cy="648346"/>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2" name="Straight Connector 120"/>
          <p:cNvCxnSpPr/>
          <p:nvPr/>
        </p:nvCxnSpPr>
        <p:spPr bwMode="auto">
          <a:xfrm rot="16200000" flipV="1">
            <a:off x="4802527" y="3937796"/>
            <a:ext cx="347663" cy="3175"/>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52" name="Straight Connector 51"/>
          <p:cNvCxnSpPr/>
          <p:nvPr/>
        </p:nvCxnSpPr>
        <p:spPr bwMode="auto">
          <a:xfrm flipV="1">
            <a:off x="3101521" y="3462340"/>
            <a:ext cx="1657350" cy="971550"/>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nvGrpSpPr>
          <p:cNvPr id="3" name="Group 5"/>
          <p:cNvGrpSpPr>
            <a:grpSpLocks noChangeAspect="1"/>
          </p:cNvGrpSpPr>
          <p:nvPr/>
        </p:nvGrpSpPr>
        <p:grpSpPr bwMode="auto">
          <a:xfrm>
            <a:off x="3305942" y="3782766"/>
            <a:ext cx="584200" cy="700088"/>
            <a:chOff x="1642" y="1620"/>
            <a:chExt cx="702" cy="843"/>
          </a:xfrm>
        </p:grpSpPr>
        <p:sp>
          <p:nvSpPr>
            <p:cNvPr id="1679437" name="AutoShape 6"/>
            <p:cNvSpPr>
              <a:spLocks noChangeAspect="1" noChangeArrowheads="1" noTextEdit="1"/>
            </p:cNvSpPr>
            <p:nvPr/>
          </p:nvSpPr>
          <p:spPr bwMode="auto">
            <a:xfrm>
              <a:off x="1642" y="1620"/>
              <a:ext cx="702" cy="843"/>
            </a:xfrm>
            <a:prstGeom prst="rect">
              <a:avLst/>
            </a:prstGeom>
            <a:noFill/>
            <a:ln w="9525">
              <a:noFill/>
              <a:miter lim="800000"/>
              <a:headEnd/>
              <a:tailEnd/>
            </a:ln>
          </p:spPr>
          <p:txBody>
            <a:bodyPr/>
            <a:lstStyle/>
            <a:p>
              <a:endParaRPr lang="en-US"/>
            </a:p>
          </p:txBody>
        </p:sp>
        <p:sp>
          <p:nvSpPr>
            <p:cNvPr id="1679438" name="Freeform 7"/>
            <p:cNvSpPr>
              <a:spLocks/>
            </p:cNvSpPr>
            <p:nvPr/>
          </p:nvSpPr>
          <p:spPr bwMode="auto">
            <a:xfrm>
              <a:off x="1647" y="1625"/>
              <a:ext cx="690" cy="833"/>
            </a:xfrm>
            <a:custGeom>
              <a:avLst/>
              <a:gdLst>
                <a:gd name="T0" fmla="*/ 92 w 690"/>
                <a:gd name="T1" fmla="*/ 0 h 833"/>
                <a:gd name="T2" fmla="*/ 0 w 690"/>
                <a:gd name="T3" fmla="*/ 40 h 833"/>
                <a:gd name="T4" fmla="*/ 0 w 690"/>
                <a:gd name="T5" fmla="*/ 489 h 833"/>
                <a:gd name="T6" fmla="*/ 598 w 690"/>
                <a:gd name="T7" fmla="*/ 833 h 833"/>
                <a:gd name="T8" fmla="*/ 690 w 690"/>
                <a:gd name="T9" fmla="*/ 791 h 833"/>
                <a:gd name="T10" fmla="*/ 690 w 690"/>
                <a:gd name="T11" fmla="*/ 344 h 833"/>
                <a:gd name="T12" fmla="*/ 92 w 690"/>
                <a:gd name="T13" fmla="*/ 0 h 833"/>
                <a:gd name="T14" fmla="*/ 0 60000 65536"/>
                <a:gd name="T15" fmla="*/ 0 60000 65536"/>
                <a:gd name="T16" fmla="*/ 0 60000 65536"/>
                <a:gd name="T17" fmla="*/ 0 60000 65536"/>
                <a:gd name="T18" fmla="*/ 0 60000 65536"/>
                <a:gd name="T19" fmla="*/ 0 60000 65536"/>
                <a:gd name="T20" fmla="*/ 0 60000 65536"/>
                <a:gd name="T21" fmla="*/ 0 w 690"/>
                <a:gd name="T22" fmla="*/ 0 h 833"/>
                <a:gd name="T23" fmla="*/ 690 w 690"/>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833">
                  <a:moveTo>
                    <a:pt x="92" y="0"/>
                  </a:moveTo>
                  <a:lnTo>
                    <a:pt x="0" y="40"/>
                  </a:lnTo>
                  <a:lnTo>
                    <a:pt x="0" y="489"/>
                  </a:lnTo>
                  <a:lnTo>
                    <a:pt x="598" y="833"/>
                  </a:lnTo>
                  <a:lnTo>
                    <a:pt x="690" y="791"/>
                  </a:lnTo>
                  <a:lnTo>
                    <a:pt x="690" y="344"/>
                  </a:lnTo>
                  <a:lnTo>
                    <a:pt x="92" y="0"/>
                  </a:lnTo>
                  <a:close/>
                </a:path>
              </a:pathLst>
            </a:custGeom>
            <a:noFill/>
            <a:ln w="23813">
              <a:solidFill>
                <a:srgbClr val="333333"/>
              </a:solidFill>
              <a:round/>
              <a:headEnd/>
              <a:tailEnd/>
            </a:ln>
          </p:spPr>
          <p:txBody>
            <a:bodyPr/>
            <a:lstStyle/>
            <a:p>
              <a:pPr algn="ctr"/>
              <a:endParaRPr lang="en-US"/>
            </a:p>
          </p:txBody>
        </p:sp>
        <p:sp>
          <p:nvSpPr>
            <p:cNvPr id="1679439" name="Freeform 8"/>
            <p:cNvSpPr>
              <a:spLocks/>
            </p:cNvSpPr>
            <p:nvPr/>
          </p:nvSpPr>
          <p:spPr bwMode="auto">
            <a:xfrm>
              <a:off x="1647" y="1667"/>
              <a:ext cx="598" cy="791"/>
            </a:xfrm>
            <a:custGeom>
              <a:avLst/>
              <a:gdLst>
                <a:gd name="T0" fmla="*/ 0 w 253"/>
                <a:gd name="T1" fmla="*/ 2147483647 h 335"/>
                <a:gd name="T2" fmla="*/ 0 w 253"/>
                <a:gd name="T3" fmla="*/ 0 h 335"/>
                <a:gd name="T4" fmla="*/ 2147483647 w 253"/>
                <a:gd name="T5" fmla="*/ 2147483647 h 335"/>
                <a:gd name="T6" fmla="*/ 2147483647 w 253"/>
                <a:gd name="T7" fmla="*/ 2147483647 h 335"/>
                <a:gd name="T8" fmla="*/ 2147483647 w 253"/>
                <a:gd name="T9" fmla="*/ 2147483647 h 335"/>
                <a:gd name="T10" fmla="*/ 0 w 253"/>
                <a:gd name="T11" fmla="*/ 2147483647 h 335"/>
                <a:gd name="T12" fmla="*/ 0 w 253"/>
                <a:gd name="T13" fmla="*/ 2147483647 h 335"/>
                <a:gd name="T14" fmla="*/ 0 60000 65536"/>
                <a:gd name="T15" fmla="*/ 0 60000 65536"/>
                <a:gd name="T16" fmla="*/ 0 60000 65536"/>
                <a:gd name="T17" fmla="*/ 0 60000 65536"/>
                <a:gd name="T18" fmla="*/ 0 60000 65536"/>
                <a:gd name="T19" fmla="*/ 0 60000 65536"/>
                <a:gd name="T20" fmla="*/ 0 60000 65536"/>
                <a:gd name="T21" fmla="*/ 0 w 253"/>
                <a:gd name="T22" fmla="*/ 0 h 335"/>
                <a:gd name="T23" fmla="*/ 253 w 253"/>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335">
                  <a:moveTo>
                    <a:pt x="0" y="2"/>
                  </a:moveTo>
                  <a:cubicBezTo>
                    <a:pt x="0" y="0"/>
                    <a:pt x="0" y="0"/>
                    <a:pt x="0" y="0"/>
                  </a:cubicBezTo>
                  <a:cubicBezTo>
                    <a:pt x="253" y="145"/>
                    <a:pt x="253" y="145"/>
                    <a:pt x="253" y="145"/>
                  </a:cubicBezTo>
                  <a:cubicBezTo>
                    <a:pt x="253" y="335"/>
                    <a:pt x="253" y="335"/>
                    <a:pt x="253" y="335"/>
                  </a:cubicBezTo>
                  <a:cubicBezTo>
                    <a:pt x="253" y="335"/>
                    <a:pt x="253" y="335"/>
                    <a:pt x="251" y="334"/>
                  </a:cubicBezTo>
                  <a:cubicBezTo>
                    <a:pt x="249" y="333"/>
                    <a:pt x="0" y="189"/>
                    <a:pt x="0" y="189"/>
                  </a:cubicBezTo>
                  <a:cubicBezTo>
                    <a:pt x="0" y="189"/>
                    <a:pt x="0" y="4"/>
                    <a:pt x="0" y="2"/>
                  </a:cubicBezTo>
                  <a:close/>
                </a:path>
              </a:pathLst>
            </a:custGeom>
            <a:solidFill>
              <a:srgbClr val="A30609"/>
            </a:solidFill>
            <a:ln w="9525">
              <a:noFill/>
              <a:round/>
              <a:headEnd/>
              <a:tailEnd/>
            </a:ln>
          </p:spPr>
          <p:txBody>
            <a:bodyPr/>
            <a:lstStyle/>
            <a:p>
              <a:pPr algn="ctr"/>
              <a:endParaRPr lang="en-US"/>
            </a:p>
          </p:txBody>
        </p:sp>
        <p:sp>
          <p:nvSpPr>
            <p:cNvPr id="1679440" name="Freeform 9"/>
            <p:cNvSpPr>
              <a:spLocks/>
            </p:cNvSpPr>
            <p:nvPr/>
          </p:nvSpPr>
          <p:spPr bwMode="auto">
            <a:xfrm>
              <a:off x="2245" y="1969"/>
              <a:ext cx="94" cy="489"/>
            </a:xfrm>
            <a:custGeom>
              <a:avLst/>
              <a:gdLst>
                <a:gd name="T0" fmla="*/ 0 w 40"/>
                <a:gd name="T1" fmla="*/ 2147483647 h 207"/>
                <a:gd name="T2" fmla="*/ 2147483647 w 40"/>
                <a:gd name="T3" fmla="*/ 0 h 207"/>
                <a:gd name="T4" fmla="*/ 2147483647 w 40"/>
                <a:gd name="T5" fmla="*/ 2147483647 h 207"/>
                <a:gd name="T6" fmla="*/ 2147483647 w 40"/>
                <a:gd name="T7" fmla="*/ 2147483647 h 207"/>
                <a:gd name="T8" fmla="*/ 2147483647 w 40"/>
                <a:gd name="T9" fmla="*/ 2147483647 h 207"/>
                <a:gd name="T10" fmla="*/ 2147483647 w 40"/>
                <a:gd name="T11" fmla="*/ 2147483647 h 207"/>
                <a:gd name="T12" fmla="*/ 0 w 40"/>
                <a:gd name="T13" fmla="*/ 2147483647 h 207"/>
                <a:gd name="T14" fmla="*/ 0 w 4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07"/>
                <a:gd name="T26" fmla="*/ 40 w 4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07">
                  <a:moveTo>
                    <a:pt x="0" y="17"/>
                  </a:moveTo>
                  <a:cubicBezTo>
                    <a:pt x="39" y="0"/>
                    <a:pt x="39" y="0"/>
                    <a:pt x="39" y="0"/>
                  </a:cubicBezTo>
                  <a:cubicBezTo>
                    <a:pt x="39" y="0"/>
                    <a:pt x="39" y="1"/>
                    <a:pt x="39" y="4"/>
                  </a:cubicBezTo>
                  <a:cubicBezTo>
                    <a:pt x="39" y="7"/>
                    <a:pt x="39" y="185"/>
                    <a:pt x="39" y="187"/>
                  </a:cubicBezTo>
                  <a:cubicBezTo>
                    <a:pt x="39" y="189"/>
                    <a:pt x="40" y="189"/>
                    <a:pt x="38" y="190"/>
                  </a:cubicBezTo>
                  <a:cubicBezTo>
                    <a:pt x="36" y="191"/>
                    <a:pt x="10" y="202"/>
                    <a:pt x="2" y="206"/>
                  </a:cubicBezTo>
                  <a:cubicBezTo>
                    <a:pt x="0" y="207"/>
                    <a:pt x="0" y="207"/>
                    <a:pt x="0" y="207"/>
                  </a:cubicBezTo>
                  <a:lnTo>
                    <a:pt x="0" y="17"/>
                  </a:lnTo>
                  <a:close/>
                </a:path>
              </a:pathLst>
            </a:custGeom>
            <a:solidFill>
              <a:srgbClr val="666666"/>
            </a:solidFill>
            <a:ln w="9525">
              <a:noFill/>
              <a:round/>
              <a:headEnd/>
              <a:tailEnd/>
            </a:ln>
          </p:spPr>
          <p:txBody>
            <a:bodyPr/>
            <a:lstStyle/>
            <a:p>
              <a:pPr algn="ctr"/>
              <a:endParaRPr lang="en-US"/>
            </a:p>
          </p:txBody>
        </p:sp>
        <p:sp>
          <p:nvSpPr>
            <p:cNvPr id="1679441" name="Freeform 10"/>
            <p:cNvSpPr>
              <a:spLocks/>
            </p:cNvSpPr>
            <p:nvPr/>
          </p:nvSpPr>
          <p:spPr bwMode="auto">
            <a:xfrm>
              <a:off x="1647" y="1625"/>
              <a:ext cx="690" cy="385"/>
            </a:xfrm>
            <a:custGeom>
              <a:avLst/>
              <a:gdLst>
                <a:gd name="T0" fmla="*/ 0 w 292"/>
                <a:gd name="T1" fmla="*/ 2147483647 h 163"/>
                <a:gd name="T2" fmla="*/ 2147483647 w 292"/>
                <a:gd name="T3" fmla="*/ 2147483647 h 163"/>
                <a:gd name="T4" fmla="*/ 2147483647 w 292"/>
                <a:gd name="T5" fmla="*/ 0 h 163"/>
                <a:gd name="T6" fmla="*/ 2147483647 w 292"/>
                <a:gd name="T7" fmla="*/ 2147483647 h 163"/>
                <a:gd name="T8" fmla="*/ 2147483647 w 292"/>
                <a:gd name="T9" fmla="*/ 2147483647 h 163"/>
                <a:gd name="T10" fmla="*/ 2147483647 w 292"/>
                <a:gd name="T11" fmla="*/ 2147483647 h 163"/>
                <a:gd name="T12" fmla="*/ 0 w 292"/>
                <a:gd name="T13" fmla="*/ 2147483647 h 163"/>
                <a:gd name="T14" fmla="*/ 0 60000 65536"/>
                <a:gd name="T15" fmla="*/ 0 60000 65536"/>
                <a:gd name="T16" fmla="*/ 0 60000 65536"/>
                <a:gd name="T17" fmla="*/ 0 60000 65536"/>
                <a:gd name="T18" fmla="*/ 0 60000 65536"/>
                <a:gd name="T19" fmla="*/ 0 60000 65536"/>
                <a:gd name="T20" fmla="*/ 0 60000 65536"/>
                <a:gd name="T21" fmla="*/ 0 w 292"/>
                <a:gd name="T22" fmla="*/ 0 h 163"/>
                <a:gd name="T23" fmla="*/ 292 w 292"/>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163">
                  <a:moveTo>
                    <a:pt x="0" y="18"/>
                  </a:moveTo>
                  <a:cubicBezTo>
                    <a:pt x="0" y="18"/>
                    <a:pt x="1" y="17"/>
                    <a:pt x="3" y="16"/>
                  </a:cubicBezTo>
                  <a:cubicBezTo>
                    <a:pt x="4" y="15"/>
                    <a:pt x="39" y="0"/>
                    <a:pt x="39" y="0"/>
                  </a:cubicBezTo>
                  <a:cubicBezTo>
                    <a:pt x="39" y="0"/>
                    <a:pt x="289" y="144"/>
                    <a:pt x="290" y="144"/>
                  </a:cubicBezTo>
                  <a:cubicBezTo>
                    <a:pt x="291" y="145"/>
                    <a:pt x="292" y="146"/>
                    <a:pt x="292" y="146"/>
                  </a:cubicBezTo>
                  <a:cubicBezTo>
                    <a:pt x="253" y="163"/>
                    <a:pt x="253" y="163"/>
                    <a:pt x="253" y="163"/>
                  </a:cubicBezTo>
                  <a:lnTo>
                    <a:pt x="0" y="18"/>
                  </a:lnTo>
                  <a:close/>
                </a:path>
              </a:pathLst>
            </a:custGeom>
            <a:solidFill>
              <a:srgbClr val="C2C2C2"/>
            </a:solidFill>
            <a:ln w="9525">
              <a:noFill/>
              <a:round/>
              <a:headEnd/>
              <a:tailEnd/>
            </a:ln>
          </p:spPr>
          <p:txBody>
            <a:bodyPr/>
            <a:lstStyle/>
            <a:p>
              <a:pPr algn="ctr"/>
              <a:endParaRPr lang="en-US"/>
            </a:p>
          </p:txBody>
        </p:sp>
        <p:sp>
          <p:nvSpPr>
            <p:cNvPr id="1679442" name="Freeform 11"/>
            <p:cNvSpPr>
              <a:spLocks/>
            </p:cNvSpPr>
            <p:nvPr/>
          </p:nvSpPr>
          <p:spPr bwMode="auto">
            <a:xfrm>
              <a:off x="1777" y="1696"/>
              <a:ext cx="94" cy="151"/>
            </a:xfrm>
            <a:custGeom>
              <a:avLst/>
              <a:gdLst>
                <a:gd name="T0" fmla="*/ 94 w 94"/>
                <a:gd name="T1" fmla="*/ 0 h 151"/>
                <a:gd name="T2" fmla="*/ 0 w 94"/>
                <a:gd name="T3" fmla="*/ 47 h 151"/>
                <a:gd name="T4" fmla="*/ 0 w 94"/>
                <a:gd name="T5" fmla="*/ 151 h 151"/>
                <a:gd name="T6" fmla="*/ 0 60000 65536"/>
                <a:gd name="T7" fmla="*/ 0 60000 65536"/>
                <a:gd name="T8" fmla="*/ 0 60000 65536"/>
                <a:gd name="T9" fmla="*/ 0 w 94"/>
                <a:gd name="T10" fmla="*/ 0 h 151"/>
                <a:gd name="T11" fmla="*/ 94 w 94"/>
                <a:gd name="T12" fmla="*/ 151 h 151"/>
              </a:gdLst>
              <a:ahLst/>
              <a:cxnLst>
                <a:cxn ang="T6">
                  <a:pos x="T0" y="T1"/>
                </a:cxn>
                <a:cxn ang="T7">
                  <a:pos x="T2" y="T3"/>
                </a:cxn>
                <a:cxn ang="T8">
                  <a:pos x="T4" y="T5"/>
                </a:cxn>
              </a:cxnLst>
              <a:rect l="T9" t="T10" r="T11" b="T12"/>
              <a:pathLst>
                <a:path w="94" h="151">
                  <a:moveTo>
                    <a:pt x="94" y="0"/>
                  </a:moveTo>
                  <a:lnTo>
                    <a:pt x="0" y="47"/>
                  </a:lnTo>
                  <a:lnTo>
                    <a:pt x="0" y="151"/>
                  </a:lnTo>
                </a:path>
              </a:pathLst>
            </a:custGeom>
            <a:noFill/>
            <a:ln w="15875">
              <a:solidFill>
                <a:srgbClr val="333333"/>
              </a:solidFill>
              <a:miter lim="800000"/>
              <a:headEnd/>
              <a:tailEnd/>
            </a:ln>
          </p:spPr>
          <p:txBody>
            <a:bodyPr/>
            <a:lstStyle/>
            <a:p>
              <a:pPr algn="ctr"/>
              <a:endParaRPr lang="en-US"/>
            </a:p>
          </p:txBody>
        </p:sp>
        <p:sp>
          <p:nvSpPr>
            <p:cNvPr id="1679443" name="Freeform 12"/>
            <p:cNvSpPr>
              <a:spLocks/>
            </p:cNvSpPr>
            <p:nvPr/>
          </p:nvSpPr>
          <p:spPr bwMode="auto">
            <a:xfrm>
              <a:off x="1930" y="1783"/>
              <a:ext cx="95" cy="151"/>
            </a:xfrm>
            <a:custGeom>
              <a:avLst/>
              <a:gdLst>
                <a:gd name="T0" fmla="*/ 95 w 95"/>
                <a:gd name="T1" fmla="*/ 0 h 151"/>
                <a:gd name="T2" fmla="*/ 0 w 95"/>
                <a:gd name="T3" fmla="*/ 49 h 151"/>
                <a:gd name="T4" fmla="*/ 0 w 95"/>
                <a:gd name="T5" fmla="*/ 151 h 151"/>
                <a:gd name="T6" fmla="*/ 0 60000 65536"/>
                <a:gd name="T7" fmla="*/ 0 60000 65536"/>
                <a:gd name="T8" fmla="*/ 0 60000 65536"/>
                <a:gd name="T9" fmla="*/ 0 w 95"/>
                <a:gd name="T10" fmla="*/ 0 h 151"/>
                <a:gd name="T11" fmla="*/ 95 w 95"/>
                <a:gd name="T12" fmla="*/ 151 h 151"/>
              </a:gdLst>
              <a:ahLst/>
              <a:cxnLst>
                <a:cxn ang="T6">
                  <a:pos x="T0" y="T1"/>
                </a:cxn>
                <a:cxn ang="T7">
                  <a:pos x="T2" y="T3"/>
                </a:cxn>
                <a:cxn ang="T8">
                  <a:pos x="T4" y="T5"/>
                </a:cxn>
              </a:cxnLst>
              <a:rect l="T9" t="T10" r="T11" b="T12"/>
              <a:pathLst>
                <a:path w="95" h="151">
                  <a:moveTo>
                    <a:pt x="95" y="0"/>
                  </a:moveTo>
                  <a:lnTo>
                    <a:pt x="0" y="49"/>
                  </a:lnTo>
                  <a:lnTo>
                    <a:pt x="0" y="151"/>
                  </a:lnTo>
                </a:path>
              </a:pathLst>
            </a:custGeom>
            <a:noFill/>
            <a:ln w="15875">
              <a:solidFill>
                <a:srgbClr val="333333"/>
              </a:solidFill>
              <a:miter lim="800000"/>
              <a:headEnd/>
              <a:tailEnd/>
            </a:ln>
          </p:spPr>
          <p:txBody>
            <a:bodyPr/>
            <a:lstStyle/>
            <a:p>
              <a:pPr algn="ctr"/>
              <a:endParaRPr lang="en-US"/>
            </a:p>
          </p:txBody>
        </p:sp>
        <p:sp>
          <p:nvSpPr>
            <p:cNvPr id="1679444" name="Freeform 13"/>
            <p:cNvSpPr>
              <a:spLocks/>
            </p:cNvSpPr>
            <p:nvPr/>
          </p:nvSpPr>
          <p:spPr bwMode="auto">
            <a:xfrm>
              <a:off x="2105" y="1884"/>
              <a:ext cx="95" cy="147"/>
            </a:xfrm>
            <a:custGeom>
              <a:avLst/>
              <a:gdLst>
                <a:gd name="T0" fmla="*/ 95 w 95"/>
                <a:gd name="T1" fmla="*/ 0 h 147"/>
                <a:gd name="T2" fmla="*/ 0 w 95"/>
                <a:gd name="T3" fmla="*/ 45 h 147"/>
                <a:gd name="T4" fmla="*/ 0 w 95"/>
                <a:gd name="T5" fmla="*/ 147 h 147"/>
                <a:gd name="T6" fmla="*/ 0 60000 65536"/>
                <a:gd name="T7" fmla="*/ 0 60000 65536"/>
                <a:gd name="T8" fmla="*/ 0 60000 65536"/>
                <a:gd name="T9" fmla="*/ 0 w 95"/>
                <a:gd name="T10" fmla="*/ 0 h 147"/>
                <a:gd name="T11" fmla="*/ 95 w 95"/>
                <a:gd name="T12" fmla="*/ 147 h 147"/>
              </a:gdLst>
              <a:ahLst/>
              <a:cxnLst>
                <a:cxn ang="T6">
                  <a:pos x="T0" y="T1"/>
                </a:cxn>
                <a:cxn ang="T7">
                  <a:pos x="T2" y="T3"/>
                </a:cxn>
                <a:cxn ang="T8">
                  <a:pos x="T4" y="T5"/>
                </a:cxn>
              </a:cxnLst>
              <a:rect l="T9" t="T10" r="T11" b="T12"/>
              <a:pathLst>
                <a:path w="95" h="147">
                  <a:moveTo>
                    <a:pt x="95" y="0"/>
                  </a:moveTo>
                  <a:lnTo>
                    <a:pt x="0" y="45"/>
                  </a:lnTo>
                  <a:lnTo>
                    <a:pt x="0" y="147"/>
                  </a:lnTo>
                </a:path>
              </a:pathLst>
            </a:custGeom>
            <a:noFill/>
            <a:ln w="15875">
              <a:solidFill>
                <a:srgbClr val="333333"/>
              </a:solidFill>
              <a:miter lim="800000"/>
              <a:headEnd/>
              <a:tailEnd/>
            </a:ln>
          </p:spPr>
          <p:txBody>
            <a:bodyPr/>
            <a:lstStyle/>
            <a:p>
              <a:pPr algn="ctr"/>
              <a:endParaRPr lang="en-US"/>
            </a:p>
          </p:txBody>
        </p:sp>
        <p:sp>
          <p:nvSpPr>
            <p:cNvPr id="1679445" name="Freeform 14"/>
            <p:cNvSpPr>
              <a:spLocks/>
            </p:cNvSpPr>
            <p:nvPr/>
          </p:nvSpPr>
          <p:spPr bwMode="auto">
            <a:xfrm>
              <a:off x="1642" y="1771"/>
              <a:ext cx="700" cy="340"/>
            </a:xfrm>
            <a:custGeom>
              <a:avLst/>
              <a:gdLst>
                <a:gd name="T0" fmla="*/ 0 w 700"/>
                <a:gd name="T1" fmla="*/ 0 h 340"/>
                <a:gd name="T2" fmla="*/ 603 w 700"/>
                <a:gd name="T3" fmla="*/ 340 h 340"/>
                <a:gd name="T4" fmla="*/ 700 w 700"/>
                <a:gd name="T5" fmla="*/ 291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1"/>
                  </a:lnTo>
                </a:path>
              </a:pathLst>
            </a:custGeom>
            <a:noFill/>
            <a:ln w="15875">
              <a:solidFill>
                <a:srgbClr val="333333"/>
              </a:solidFill>
              <a:miter lim="800000"/>
              <a:headEnd/>
              <a:tailEnd/>
            </a:ln>
          </p:spPr>
          <p:txBody>
            <a:bodyPr/>
            <a:lstStyle/>
            <a:p>
              <a:pPr algn="ctr"/>
              <a:endParaRPr lang="en-US"/>
            </a:p>
          </p:txBody>
        </p:sp>
        <p:sp>
          <p:nvSpPr>
            <p:cNvPr id="1679446" name="Freeform 15"/>
            <p:cNvSpPr>
              <a:spLocks/>
            </p:cNvSpPr>
            <p:nvPr/>
          </p:nvSpPr>
          <p:spPr bwMode="auto">
            <a:xfrm>
              <a:off x="1644" y="1889"/>
              <a:ext cx="698" cy="340"/>
            </a:xfrm>
            <a:custGeom>
              <a:avLst/>
              <a:gdLst>
                <a:gd name="T0" fmla="*/ 0 w 698"/>
                <a:gd name="T1" fmla="*/ 0 h 340"/>
                <a:gd name="T2" fmla="*/ 601 w 698"/>
                <a:gd name="T3" fmla="*/ 340 h 340"/>
                <a:gd name="T4" fmla="*/ 698 w 698"/>
                <a:gd name="T5" fmla="*/ 293 h 340"/>
                <a:gd name="T6" fmla="*/ 0 60000 65536"/>
                <a:gd name="T7" fmla="*/ 0 60000 65536"/>
                <a:gd name="T8" fmla="*/ 0 60000 65536"/>
                <a:gd name="T9" fmla="*/ 0 w 698"/>
                <a:gd name="T10" fmla="*/ 0 h 340"/>
                <a:gd name="T11" fmla="*/ 698 w 698"/>
                <a:gd name="T12" fmla="*/ 340 h 340"/>
              </a:gdLst>
              <a:ahLst/>
              <a:cxnLst>
                <a:cxn ang="T6">
                  <a:pos x="T0" y="T1"/>
                </a:cxn>
                <a:cxn ang="T7">
                  <a:pos x="T2" y="T3"/>
                </a:cxn>
                <a:cxn ang="T8">
                  <a:pos x="T4" y="T5"/>
                </a:cxn>
              </a:cxnLst>
              <a:rect l="T9" t="T10" r="T11" b="T12"/>
              <a:pathLst>
                <a:path w="698" h="340">
                  <a:moveTo>
                    <a:pt x="0" y="0"/>
                  </a:moveTo>
                  <a:lnTo>
                    <a:pt x="601" y="340"/>
                  </a:lnTo>
                  <a:lnTo>
                    <a:pt x="698" y="293"/>
                  </a:lnTo>
                </a:path>
              </a:pathLst>
            </a:custGeom>
            <a:noFill/>
            <a:ln w="15875">
              <a:solidFill>
                <a:srgbClr val="333333"/>
              </a:solidFill>
              <a:miter lim="800000"/>
              <a:headEnd/>
              <a:tailEnd/>
            </a:ln>
          </p:spPr>
          <p:txBody>
            <a:bodyPr/>
            <a:lstStyle/>
            <a:p>
              <a:pPr algn="ctr"/>
              <a:endParaRPr lang="en-US"/>
            </a:p>
          </p:txBody>
        </p:sp>
        <p:sp>
          <p:nvSpPr>
            <p:cNvPr id="1679447" name="Freeform 16"/>
            <p:cNvSpPr>
              <a:spLocks/>
            </p:cNvSpPr>
            <p:nvPr/>
          </p:nvSpPr>
          <p:spPr bwMode="auto">
            <a:xfrm>
              <a:off x="1642" y="2010"/>
              <a:ext cx="700" cy="340"/>
            </a:xfrm>
            <a:custGeom>
              <a:avLst/>
              <a:gdLst>
                <a:gd name="T0" fmla="*/ 0 w 700"/>
                <a:gd name="T1" fmla="*/ 0 h 340"/>
                <a:gd name="T2" fmla="*/ 603 w 700"/>
                <a:gd name="T3" fmla="*/ 340 h 340"/>
                <a:gd name="T4" fmla="*/ 700 w 700"/>
                <a:gd name="T5" fmla="*/ 292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2"/>
                  </a:lnTo>
                </a:path>
              </a:pathLst>
            </a:custGeom>
            <a:noFill/>
            <a:ln w="15875">
              <a:solidFill>
                <a:srgbClr val="333333"/>
              </a:solidFill>
              <a:miter lim="800000"/>
              <a:headEnd/>
              <a:tailEnd/>
            </a:ln>
          </p:spPr>
          <p:txBody>
            <a:bodyPr/>
            <a:lstStyle/>
            <a:p>
              <a:pPr algn="ctr"/>
              <a:endParaRPr lang="en-US"/>
            </a:p>
          </p:txBody>
        </p:sp>
        <p:sp>
          <p:nvSpPr>
            <p:cNvPr id="1679448" name="Line 17"/>
            <p:cNvSpPr>
              <a:spLocks noChangeShapeType="1"/>
            </p:cNvSpPr>
            <p:nvPr/>
          </p:nvSpPr>
          <p:spPr bwMode="auto">
            <a:xfrm>
              <a:off x="1777" y="1965"/>
              <a:ext cx="1" cy="123"/>
            </a:xfrm>
            <a:prstGeom prst="line">
              <a:avLst/>
            </a:prstGeom>
            <a:noFill/>
            <a:ln w="15875">
              <a:solidFill>
                <a:srgbClr val="333333"/>
              </a:solidFill>
              <a:miter lim="800000"/>
              <a:headEnd/>
              <a:tailEnd/>
            </a:ln>
          </p:spPr>
          <p:txBody>
            <a:bodyPr/>
            <a:lstStyle/>
            <a:p>
              <a:endParaRPr lang="en-US"/>
            </a:p>
          </p:txBody>
        </p:sp>
        <p:sp>
          <p:nvSpPr>
            <p:cNvPr id="1679449" name="Line 18"/>
            <p:cNvSpPr>
              <a:spLocks noChangeShapeType="1"/>
            </p:cNvSpPr>
            <p:nvPr/>
          </p:nvSpPr>
          <p:spPr bwMode="auto">
            <a:xfrm>
              <a:off x="1928" y="2052"/>
              <a:ext cx="1" cy="123"/>
            </a:xfrm>
            <a:prstGeom prst="line">
              <a:avLst/>
            </a:prstGeom>
            <a:noFill/>
            <a:ln w="15875">
              <a:solidFill>
                <a:srgbClr val="333333"/>
              </a:solidFill>
              <a:miter lim="800000"/>
              <a:headEnd/>
              <a:tailEnd/>
            </a:ln>
          </p:spPr>
          <p:txBody>
            <a:bodyPr/>
            <a:lstStyle/>
            <a:p>
              <a:endParaRPr lang="en-US"/>
            </a:p>
          </p:txBody>
        </p:sp>
        <p:sp>
          <p:nvSpPr>
            <p:cNvPr id="1679450" name="Line 19"/>
            <p:cNvSpPr>
              <a:spLocks noChangeShapeType="1"/>
            </p:cNvSpPr>
            <p:nvPr/>
          </p:nvSpPr>
          <p:spPr bwMode="auto">
            <a:xfrm>
              <a:off x="2105" y="2151"/>
              <a:ext cx="1" cy="118"/>
            </a:xfrm>
            <a:prstGeom prst="line">
              <a:avLst/>
            </a:prstGeom>
            <a:noFill/>
            <a:ln w="15875">
              <a:solidFill>
                <a:srgbClr val="333333"/>
              </a:solidFill>
              <a:miter lim="800000"/>
              <a:headEnd/>
              <a:tailEnd/>
            </a:ln>
          </p:spPr>
          <p:txBody>
            <a:bodyPr/>
            <a:lstStyle/>
            <a:p>
              <a:endParaRPr lang="en-US"/>
            </a:p>
          </p:txBody>
        </p:sp>
        <p:sp>
          <p:nvSpPr>
            <p:cNvPr id="1679451" name="Line 20"/>
            <p:cNvSpPr>
              <a:spLocks noChangeShapeType="1"/>
            </p:cNvSpPr>
            <p:nvPr/>
          </p:nvSpPr>
          <p:spPr bwMode="auto">
            <a:xfrm>
              <a:off x="1689" y="1797"/>
              <a:ext cx="1" cy="121"/>
            </a:xfrm>
            <a:prstGeom prst="line">
              <a:avLst/>
            </a:prstGeom>
            <a:noFill/>
            <a:ln w="15875">
              <a:solidFill>
                <a:srgbClr val="333333"/>
              </a:solidFill>
              <a:miter lim="800000"/>
              <a:headEnd/>
              <a:tailEnd/>
            </a:ln>
          </p:spPr>
          <p:txBody>
            <a:bodyPr/>
            <a:lstStyle/>
            <a:p>
              <a:endParaRPr lang="en-US"/>
            </a:p>
          </p:txBody>
        </p:sp>
        <p:sp>
          <p:nvSpPr>
            <p:cNvPr id="1679452" name="Line 21"/>
            <p:cNvSpPr>
              <a:spLocks noChangeShapeType="1"/>
            </p:cNvSpPr>
            <p:nvPr/>
          </p:nvSpPr>
          <p:spPr bwMode="auto">
            <a:xfrm>
              <a:off x="1841" y="1884"/>
              <a:ext cx="1" cy="119"/>
            </a:xfrm>
            <a:prstGeom prst="line">
              <a:avLst/>
            </a:prstGeom>
            <a:noFill/>
            <a:ln w="15875">
              <a:solidFill>
                <a:srgbClr val="333333"/>
              </a:solidFill>
              <a:miter lim="800000"/>
              <a:headEnd/>
              <a:tailEnd/>
            </a:ln>
          </p:spPr>
          <p:txBody>
            <a:bodyPr/>
            <a:lstStyle/>
            <a:p>
              <a:endParaRPr lang="en-US"/>
            </a:p>
          </p:txBody>
        </p:sp>
        <p:sp>
          <p:nvSpPr>
            <p:cNvPr id="1679453" name="Line 22"/>
            <p:cNvSpPr>
              <a:spLocks noChangeShapeType="1"/>
            </p:cNvSpPr>
            <p:nvPr/>
          </p:nvSpPr>
          <p:spPr bwMode="auto">
            <a:xfrm>
              <a:off x="2018" y="1984"/>
              <a:ext cx="1" cy="118"/>
            </a:xfrm>
            <a:prstGeom prst="line">
              <a:avLst/>
            </a:prstGeom>
            <a:noFill/>
            <a:ln w="15875">
              <a:solidFill>
                <a:srgbClr val="333333"/>
              </a:solidFill>
              <a:miter lim="800000"/>
              <a:headEnd/>
              <a:tailEnd/>
            </a:ln>
          </p:spPr>
          <p:txBody>
            <a:bodyPr/>
            <a:lstStyle/>
            <a:p>
              <a:endParaRPr lang="en-US"/>
            </a:p>
          </p:txBody>
        </p:sp>
        <p:sp>
          <p:nvSpPr>
            <p:cNvPr id="1679454" name="Line 23"/>
            <p:cNvSpPr>
              <a:spLocks noChangeShapeType="1"/>
            </p:cNvSpPr>
            <p:nvPr/>
          </p:nvSpPr>
          <p:spPr bwMode="auto">
            <a:xfrm>
              <a:off x="2179" y="2071"/>
              <a:ext cx="1" cy="118"/>
            </a:xfrm>
            <a:prstGeom prst="line">
              <a:avLst/>
            </a:prstGeom>
            <a:noFill/>
            <a:ln w="15875">
              <a:solidFill>
                <a:srgbClr val="333333"/>
              </a:solidFill>
              <a:miter lim="800000"/>
              <a:headEnd/>
              <a:tailEnd/>
            </a:ln>
          </p:spPr>
          <p:txBody>
            <a:bodyPr/>
            <a:lstStyle/>
            <a:p>
              <a:endParaRPr lang="en-US"/>
            </a:p>
          </p:txBody>
        </p:sp>
        <p:sp>
          <p:nvSpPr>
            <p:cNvPr id="1679455" name="Line 24"/>
            <p:cNvSpPr>
              <a:spLocks noChangeShapeType="1"/>
            </p:cNvSpPr>
            <p:nvPr/>
          </p:nvSpPr>
          <p:spPr bwMode="auto">
            <a:xfrm>
              <a:off x="1689" y="2038"/>
              <a:ext cx="1" cy="106"/>
            </a:xfrm>
            <a:prstGeom prst="line">
              <a:avLst/>
            </a:prstGeom>
            <a:noFill/>
            <a:ln w="15875">
              <a:solidFill>
                <a:srgbClr val="333333"/>
              </a:solidFill>
              <a:miter lim="800000"/>
              <a:headEnd/>
              <a:tailEnd/>
            </a:ln>
          </p:spPr>
          <p:txBody>
            <a:bodyPr/>
            <a:lstStyle/>
            <a:p>
              <a:endParaRPr lang="en-US"/>
            </a:p>
          </p:txBody>
        </p:sp>
        <p:sp>
          <p:nvSpPr>
            <p:cNvPr id="1679456" name="Line 25"/>
            <p:cNvSpPr>
              <a:spLocks noChangeShapeType="1"/>
            </p:cNvSpPr>
            <p:nvPr/>
          </p:nvSpPr>
          <p:spPr bwMode="auto">
            <a:xfrm>
              <a:off x="1841" y="2123"/>
              <a:ext cx="1" cy="109"/>
            </a:xfrm>
            <a:prstGeom prst="line">
              <a:avLst/>
            </a:prstGeom>
            <a:noFill/>
            <a:ln w="15875">
              <a:solidFill>
                <a:srgbClr val="333333"/>
              </a:solidFill>
              <a:miter lim="800000"/>
              <a:headEnd/>
              <a:tailEnd/>
            </a:ln>
          </p:spPr>
          <p:txBody>
            <a:bodyPr/>
            <a:lstStyle/>
            <a:p>
              <a:endParaRPr lang="en-US"/>
            </a:p>
          </p:txBody>
        </p:sp>
        <p:sp>
          <p:nvSpPr>
            <p:cNvPr id="1679457" name="Line 26"/>
            <p:cNvSpPr>
              <a:spLocks noChangeShapeType="1"/>
            </p:cNvSpPr>
            <p:nvPr/>
          </p:nvSpPr>
          <p:spPr bwMode="auto">
            <a:xfrm>
              <a:off x="2018" y="2222"/>
              <a:ext cx="1" cy="111"/>
            </a:xfrm>
            <a:prstGeom prst="line">
              <a:avLst/>
            </a:prstGeom>
            <a:noFill/>
            <a:ln w="15875">
              <a:solidFill>
                <a:srgbClr val="333333"/>
              </a:solidFill>
              <a:miter lim="800000"/>
              <a:headEnd/>
              <a:tailEnd/>
            </a:ln>
          </p:spPr>
          <p:txBody>
            <a:bodyPr/>
            <a:lstStyle/>
            <a:p>
              <a:endParaRPr lang="en-US"/>
            </a:p>
          </p:txBody>
        </p:sp>
        <p:sp>
          <p:nvSpPr>
            <p:cNvPr id="1679458" name="Line 27"/>
            <p:cNvSpPr>
              <a:spLocks noChangeShapeType="1"/>
            </p:cNvSpPr>
            <p:nvPr/>
          </p:nvSpPr>
          <p:spPr bwMode="auto">
            <a:xfrm>
              <a:off x="2179" y="2314"/>
              <a:ext cx="1" cy="111"/>
            </a:xfrm>
            <a:prstGeom prst="line">
              <a:avLst/>
            </a:prstGeom>
            <a:noFill/>
            <a:ln w="15875">
              <a:solidFill>
                <a:srgbClr val="333333"/>
              </a:solidFill>
              <a:miter lim="800000"/>
              <a:headEnd/>
              <a:tailEnd/>
            </a:ln>
          </p:spPr>
          <p:txBody>
            <a:bodyPr/>
            <a:lstStyle/>
            <a:p>
              <a:endParaRPr lang="en-US"/>
            </a:p>
          </p:txBody>
        </p:sp>
        <p:sp>
          <p:nvSpPr>
            <p:cNvPr id="1679459" name="Freeform 28"/>
            <p:cNvSpPr>
              <a:spLocks/>
            </p:cNvSpPr>
            <p:nvPr/>
          </p:nvSpPr>
          <p:spPr bwMode="auto">
            <a:xfrm>
              <a:off x="1777" y="1700"/>
              <a:ext cx="94" cy="147"/>
            </a:xfrm>
            <a:custGeom>
              <a:avLst/>
              <a:gdLst>
                <a:gd name="T0" fmla="*/ 94 w 94"/>
                <a:gd name="T1" fmla="*/ 0 h 147"/>
                <a:gd name="T2" fmla="*/ 0 w 94"/>
                <a:gd name="T3" fmla="*/ 47 h 147"/>
                <a:gd name="T4" fmla="*/ 0 w 94"/>
                <a:gd name="T5" fmla="*/ 147 h 147"/>
                <a:gd name="T6" fmla="*/ 0 60000 65536"/>
                <a:gd name="T7" fmla="*/ 0 60000 65536"/>
                <a:gd name="T8" fmla="*/ 0 60000 65536"/>
                <a:gd name="T9" fmla="*/ 0 w 94"/>
                <a:gd name="T10" fmla="*/ 0 h 147"/>
                <a:gd name="T11" fmla="*/ 94 w 94"/>
                <a:gd name="T12" fmla="*/ 147 h 147"/>
              </a:gdLst>
              <a:ahLst/>
              <a:cxnLst>
                <a:cxn ang="T6">
                  <a:pos x="T0" y="T1"/>
                </a:cxn>
                <a:cxn ang="T7">
                  <a:pos x="T2" y="T3"/>
                </a:cxn>
                <a:cxn ang="T8">
                  <a:pos x="T4" y="T5"/>
                </a:cxn>
              </a:cxnLst>
              <a:rect l="T9" t="T10" r="T11" b="T12"/>
              <a:pathLst>
                <a:path w="94" h="147">
                  <a:moveTo>
                    <a:pt x="94" y="0"/>
                  </a:moveTo>
                  <a:lnTo>
                    <a:pt x="0" y="47"/>
                  </a:lnTo>
                  <a:lnTo>
                    <a:pt x="0" y="147"/>
                  </a:lnTo>
                </a:path>
              </a:pathLst>
            </a:custGeom>
            <a:noFill/>
            <a:ln w="4763">
              <a:solidFill>
                <a:srgbClr val="9E9E9E"/>
              </a:solidFill>
              <a:miter lim="800000"/>
              <a:headEnd/>
              <a:tailEnd/>
            </a:ln>
          </p:spPr>
          <p:txBody>
            <a:bodyPr/>
            <a:lstStyle/>
            <a:p>
              <a:pPr algn="ctr"/>
              <a:endParaRPr lang="en-US"/>
            </a:p>
          </p:txBody>
        </p:sp>
        <p:sp>
          <p:nvSpPr>
            <p:cNvPr id="1679460" name="Freeform 29"/>
            <p:cNvSpPr>
              <a:spLocks/>
            </p:cNvSpPr>
            <p:nvPr/>
          </p:nvSpPr>
          <p:spPr bwMode="auto">
            <a:xfrm>
              <a:off x="1930" y="1788"/>
              <a:ext cx="95" cy="146"/>
            </a:xfrm>
            <a:custGeom>
              <a:avLst/>
              <a:gdLst>
                <a:gd name="T0" fmla="*/ 95 w 95"/>
                <a:gd name="T1" fmla="*/ 0 h 146"/>
                <a:gd name="T2" fmla="*/ 0 w 95"/>
                <a:gd name="T3" fmla="*/ 49 h 146"/>
                <a:gd name="T4" fmla="*/ 0 w 95"/>
                <a:gd name="T5" fmla="*/ 146 h 146"/>
                <a:gd name="T6" fmla="*/ 0 60000 65536"/>
                <a:gd name="T7" fmla="*/ 0 60000 65536"/>
                <a:gd name="T8" fmla="*/ 0 60000 65536"/>
                <a:gd name="T9" fmla="*/ 0 w 95"/>
                <a:gd name="T10" fmla="*/ 0 h 146"/>
                <a:gd name="T11" fmla="*/ 95 w 95"/>
                <a:gd name="T12" fmla="*/ 146 h 146"/>
              </a:gdLst>
              <a:ahLst/>
              <a:cxnLst>
                <a:cxn ang="T6">
                  <a:pos x="T0" y="T1"/>
                </a:cxn>
                <a:cxn ang="T7">
                  <a:pos x="T2" y="T3"/>
                </a:cxn>
                <a:cxn ang="T8">
                  <a:pos x="T4" y="T5"/>
                </a:cxn>
              </a:cxnLst>
              <a:rect l="T9" t="T10" r="T11" b="T12"/>
              <a:pathLst>
                <a:path w="95" h="146">
                  <a:moveTo>
                    <a:pt x="95" y="0"/>
                  </a:moveTo>
                  <a:lnTo>
                    <a:pt x="0" y="49"/>
                  </a:lnTo>
                  <a:lnTo>
                    <a:pt x="0" y="146"/>
                  </a:lnTo>
                </a:path>
              </a:pathLst>
            </a:custGeom>
            <a:noFill/>
            <a:ln w="4763">
              <a:solidFill>
                <a:srgbClr val="9E9E9E"/>
              </a:solidFill>
              <a:miter lim="800000"/>
              <a:headEnd/>
              <a:tailEnd/>
            </a:ln>
          </p:spPr>
          <p:txBody>
            <a:bodyPr/>
            <a:lstStyle/>
            <a:p>
              <a:pPr algn="ctr"/>
              <a:endParaRPr lang="en-US"/>
            </a:p>
          </p:txBody>
        </p:sp>
        <p:sp>
          <p:nvSpPr>
            <p:cNvPr id="1679461" name="Freeform 30"/>
            <p:cNvSpPr>
              <a:spLocks/>
            </p:cNvSpPr>
            <p:nvPr/>
          </p:nvSpPr>
          <p:spPr bwMode="auto">
            <a:xfrm>
              <a:off x="2105" y="1889"/>
              <a:ext cx="95" cy="142"/>
            </a:xfrm>
            <a:custGeom>
              <a:avLst/>
              <a:gdLst>
                <a:gd name="T0" fmla="*/ 95 w 95"/>
                <a:gd name="T1" fmla="*/ 0 h 142"/>
                <a:gd name="T2" fmla="*/ 0 w 95"/>
                <a:gd name="T3" fmla="*/ 45 h 142"/>
                <a:gd name="T4" fmla="*/ 0 w 95"/>
                <a:gd name="T5" fmla="*/ 142 h 142"/>
                <a:gd name="T6" fmla="*/ 0 60000 65536"/>
                <a:gd name="T7" fmla="*/ 0 60000 65536"/>
                <a:gd name="T8" fmla="*/ 0 60000 65536"/>
                <a:gd name="T9" fmla="*/ 0 w 95"/>
                <a:gd name="T10" fmla="*/ 0 h 142"/>
                <a:gd name="T11" fmla="*/ 95 w 95"/>
                <a:gd name="T12" fmla="*/ 142 h 142"/>
              </a:gdLst>
              <a:ahLst/>
              <a:cxnLst>
                <a:cxn ang="T6">
                  <a:pos x="T0" y="T1"/>
                </a:cxn>
                <a:cxn ang="T7">
                  <a:pos x="T2" y="T3"/>
                </a:cxn>
                <a:cxn ang="T8">
                  <a:pos x="T4" y="T5"/>
                </a:cxn>
              </a:cxnLst>
              <a:rect l="T9" t="T10" r="T11" b="T12"/>
              <a:pathLst>
                <a:path w="95" h="142">
                  <a:moveTo>
                    <a:pt x="95" y="0"/>
                  </a:moveTo>
                  <a:lnTo>
                    <a:pt x="0" y="45"/>
                  </a:lnTo>
                  <a:lnTo>
                    <a:pt x="0" y="142"/>
                  </a:lnTo>
                </a:path>
              </a:pathLst>
            </a:custGeom>
            <a:noFill/>
            <a:ln w="4763">
              <a:solidFill>
                <a:srgbClr val="9E9E9E"/>
              </a:solidFill>
              <a:miter lim="800000"/>
              <a:headEnd/>
              <a:tailEnd/>
            </a:ln>
          </p:spPr>
          <p:txBody>
            <a:bodyPr/>
            <a:lstStyle/>
            <a:p>
              <a:pPr algn="ctr"/>
              <a:endParaRPr lang="en-US"/>
            </a:p>
          </p:txBody>
        </p:sp>
        <p:sp>
          <p:nvSpPr>
            <p:cNvPr id="1679462" name="Freeform 31"/>
            <p:cNvSpPr>
              <a:spLocks/>
            </p:cNvSpPr>
            <p:nvPr/>
          </p:nvSpPr>
          <p:spPr bwMode="auto">
            <a:xfrm>
              <a:off x="1647" y="1771"/>
              <a:ext cx="695" cy="338"/>
            </a:xfrm>
            <a:custGeom>
              <a:avLst/>
              <a:gdLst>
                <a:gd name="T0" fmla="*/ 0 w 695"/>
                <a:gd name="T1" fmla="*/ 0 h 338"/>
                <a:gd name="T2" fmla="*/ 598 w 695"/>
                <a:gd name="T3" fmla="*/ 338 h 338"/>
                <a:gd name="T4" fmla="*/ 695 w 695"/>
                <a:gd name="T5" fmla="*/ 288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88"/>
                  </a:lnTo>
                </a:path>
              </a:pathLst>
            </a:custGeom>
            <a:noFill/>
            <a:ln w="4763">
              <a:solidFill>
                <a:srgbClr val="9E9E9E"/>
              </a:solidFill>
              <a:miter lim="800000"/>
              <a:headEnd/>
              <a:tailEnd/>
            </a:ln>
          </p:spPr>
          <p:txBody>
            <a:bodyPr/>
            <a:lstStyle/>
            <a:p>
              <a:pPr algn="ctr"/>
              <a:endParaRPr lang="en-US"/>
            </a:p>
          </p:txBody>
        </p:sp>
        <p:sp>
          <p:nvSpPr>
            <p:cNvPr id="1679463" name="Freeform 32"/>
            <p:cNvSpPr>
              <a:spLocks/>
            </p:cNvSpPr>
            <p:nvPr/>
          </p:nvSpPr>
          <p:spPr bwMode="auto">
            <a:xfrm>
              <a:off x="1647" y="1892"/>
              <a:ext cx="695" cy="337"/>
            </a:xfrm>
            <a:custGeom>
              <a:avLst/>
              <a:gdLst>
                <a:gd name="T0" fmla="*/ 0 w 695"/>
                <a:gd name="T1" fmla="*/ 0 h 337"/>
                <a:gd name="T2" fmla="*/ 598 w 695"/>
                <a:gd name="T3" fmla="*/ 337 h 337"/>
                <a:gd name="T4" fmla="*/ 695 w 695"/>
                <a:gd name="T5" fmla="*/ 288 h 337"/>
                <a:gd name="T6" fmla="*/ 0 60000 65536"/>
                <a:gd name="T7" fmla="*/ 0 60000 65536"/>
                <a:gd name="T8" fmla="*/ 0 60000 65536"/>
                <a:gd name="T9" fmla="*/ 0 w 695"/>
                <a:gd name="T10" fmla="*/ 0 h 337"/>
                <a:gd name="T11" fmla="*/ 695 w 695"/>
                <a:gd name="T12" fmla="*/ 337 h 337"/>
              </a:gdLst>
              <a:ahLst/>
              <a:cxnLst>
                <a:cxn ang="T6">
                  <a:pos x="T0" y="T1"/>
                </a:cxn>
                <a:cxn ang="T7">
                  <a:pos x="T2" y="T3"/>
                </a:cxn>
                <a:cxn ang="T8">
                  <a:pos x="T4" y="T5"/>
                </a:cxn>
              </a:cxnLst>
              <a:rect l="T9" t="T10" r="T11" b="T12"/>
              <a:pathLst>
                <a:path w="695" h="337">
                  <a:moveTo>
                    <a:pt x="0" y="0"/>
                  </a:moveTo>
                  <a:lnTo>
                    <a:pt x="598" y="337"/>
                  </a:lnTo>
                  <a:lnTo>
                    <a:pt x="695" y="288"/>
                  </a:lnTo>
                </a:path>
              </a:pathLst>
            </a:custGeom>
            <a:noFill/>
            <a:ln w="4763">
              <a:solidFill>
                <a:srgbClr val="9E9E9E"/>
              </a:solidFill>
              <a:miter lim="800000"/>
              <a:headEnd/>
              <a:tailEnd/>
            </a:ln>
          </p:spPr>
          <p:txBody>
            <a:bodyPr/>
            <a:lstStyle/>
            <a:p>
              <a:pPr algn="ctr"/>
              <a:endParaRPr lang="en-US"/>
            </a:p>
          </p:txBody>
        </p:sp>
        <p:sp>
          <p:nvSpPr>
            <p:cNvPr id="1679464" name="Freeform 33"/>
            <p:cNvSpPr>
              <a:spLocks/>
            </p:cNvSpPr>
            <p:nvPr/>
          </p:nvSpPr>
          <p:spPr bwMode="auto">
            <a:xfrm>
              <a:off x="1647" y="2012"/>
              <a:ext cx="695" cy="338"/>
            </a:xfrm>
            <a:custGeom>
              <a:avLst/>
              <a:gdLst>
                <a:gd name="T0" fmla="*/ 0 w 695"/>
                <a:gd name="T1" fmla="*/ 0 h 338"/>
                <a:gd name="T2" fmla="*/ 598 w 695"/>
                <a:gd name="T3" fmla="*/ 338 h 338"/>
                <a:gd name="T4" fmla="*/ 695 w 695"/>
                <a:gd name="T5" fmla="*/ 290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90"/>
                  </a:lnTo>
                </a:path>
              </a:pathLst>
            </a:custGeom>
            <a:noFill/>
            <a:ln w="4763">
              <a:solidFill>
                <a:srgbClr val="9E9E9E"/>
              </a:solidFill>
              <a:miter lim="800000"/>
              <a:headEnd/>
              <a:tailEnd/>
            </a:ln>
          </p:spPr>
          <p:txBody>
            <a:bodyPr/>
            <a:lstStyle/>
            <a:p>
              <a:pPr algn="ctr"/>
              <a:endParaRPr lang="en-US"/>
            </a:p>
          </p:txBody>
        </p:sp>
        <p:sp>
          <p:nvSpPr>
            <p:cNvPr id="1679465" name="Line 34"/>
            <p:cNvSpPr>
              <a:spLocks noChangeShapeType="1"/>
            </p:cNvSpPr>
            <p:nvPr/>
          </p:nvSpPr>
          <p:spPr bwMode="auto">
            <a:xfrm>
              <a:off x="1777" y="1965"/>
              <a:ext cx="1" cy="120"/>
            </a:xfrm>
            <a:prstGeom prst="line">
              <a:avLst/>
            </a:prstGeom>
            <a:noFill/>
            <a:ln w="4763">
              <a:solidFill>
                <a:srgbClr val="9E9E9E"/>
              </a:solidFill>
              <a:miter lim="800000"/>
              <a:headEnd/>
              <a:tailEnd/>
            </a:ln>
          </p:spPr>
          <p:txBody>
            <a:bodyPr/>
            <a:lstStyle/>
            <a:p>
              <a:endParaRPr lang="en-US"/>
            </a:p>
          </p:txBody>
        </p:sp>
        <p:sp>
          <p:nvSpPr>
            <p:cNvPr id="1679466" name="Line 35"/>
            <p:cNvSpPr>
              <a:spLocks noChangeShapeType="1"/>
            </p:cNvSpPr>
            <p:nvPr/>
          </p:nvSpPr>
          <p:spPr bwMode="auto">
            <a:xfrm>
              <a:off x="1928" y="2050"/>
              <a:ext cx="1" cy="120"/>
            </a:xfrm>
            <a:prstGeom prst="line">
              <a:avLst/>
            </a:prstGeom>
            <a:noFill/>
            <a:ln w="4763">
              <a:solidFill>
                <a:srgbClr val="9E9E9E"/>
              </a:solidFill>
              <a:miter lim="800000"/>
              <a:headEnd/>
              <a:tailEnd/>
            </a:ln>
          </p:spPr>
          <p:txBody>
            <a:bodyPr/>
            <a:lstStyle/>
            <a:p>
              <a:endParaRPr lang="en-US"/>
            </a:p>
          </p:txBody>
        </p:sp>
        <p:sp>
          <p:nvSpPr>
            <p:cNvPr id="1679467" name="Line 36"/>
            <p:cNvSpPr>
              <a:spLocks noChangeShapeType="1"/>
            </p:cNvSpPr>
            <p:nvPr/>
          </p:nvSpPr>
          <p:spPr bwMode="auto">
            <a:xfrm>
              <a:off x="2105" y="2151"/>
              <a:ext cx="1" cy="121"/>
            </a:xfrm>
            <a:prstGeom prst="line">
              <a:avLst/>
            </a:prstGeom>
            <a:noFill/>
            <a:ln w="4763">
              <a:solidFill>
                <a:srgbClr val="9E9E9E"/>
              </a:solidFill>
              <a:miter lim="800000"/>
              <a:headEnd/>
              <a:tailEnd/>
            </a:ln>
          </p:spPr>
          <p:txBody>
            <a:bodyPr/>
            <a:lstStyle/>
            <a:p>
              <a:endParaRPr lang="en-US"/>
            </a:p>
          </p:txBody>
        </p:sp>
        <p:sp>
          <p:nvSpPr>
            <p:cNvPr id="1679468" name="Line 37"/>
            <p:cNvSpPr>
              <a:spLocks noChangeShapeType="1"/>
            </p:cNvSpPr>
            <p:nvPr/>
          </p:nvSpPr>
          <p:spPr bwMode="auto">
            <a:xfrm>
              <a:off x="1689" y="1797"/>
              <a:ext cx="1" cy="118"/>
            </a:xfrm>
            <a:prstGeom prst="line">
              <a:avLst/>
            </a:prstGeom>
            <a:noFill/>
            <a:ln w="4763">
              <a:solidFill>
                <a:srgbClr val="9E9E9E"/>
              </a:solidFill>
              <a:miter lim="800000"/>
              <a:headEnd/>
              <a:tailEnd/>
            </a:ln>
          </p:spPr>
          <p:txBody>
            <a:bodyPr/>
            <a:lstStyle/>
            <a:p>
              <a:endParaRPr lang="en-US"/>
            </a:p>
          </p:txBody>
        </p:sp>
        <p:sp>
          <p:nvSpPr>
            <p:cNvPr id="1679469" name="Line 38"/>
            <p:cNvSpPr>
              <a:spLocks noChangeShapeType="1"/>
            </p:cNvSpPr>
            <p:nvPr/>
          </p:nvSpPr>
          <p:spPr bwMode="auto">
            <a:xfrm>
              <a:off x="1841" y="1882"/>
              <a:ext cx="1" cy="121"/>
            </a:xfrm>
            <a:prstGeom prst="line">
              <a:avLst/>
            </a:prstGeom>
            <a:noFill/>
            <a:ln w="4763">
              <a:solidFill>
                <a:srgbClr val="9E9E9E"/>
              </a:solidFill>
              <a:miter lim="800000"/>
              <a:headEnd/>
              <a:tailEnd/>
            </a:ln>
          </p:spPr>
          <p:txBody>
            <a:bodyPr/>
            <a:lstStyle/>
            <a:p>
              <a:endParaRPr lang="en-US"/>
            </a:p>
          </p:txBody>
        </p:sp>
        <p:sp>
          <p:nvSpPr>
            <p:cNvPr id="1679470" name="Line 39"/>
            <p:cNvSpPr>
              <a:spLocks noChangeShapeType="1"/>
            </p:cNvSpPr>
            <p:nvPr/>
          </p:nvSpPr>
          <p:spPr bwMode="auto">
            <a:xfrm>
              <a:off x="2018" y="1981"/>
              <a:ext cx="1" cy="121"/>
            </a:xfrm>
            <a:prstGeom prst="line">
              <a:avLst/>
            </a:prstGeom>
            <a:noFill/>
            <a:ln w="4763">
              <a:solidFill>
                <a:srgbClr val="9E9E9E"/>
              </a:solidFill>
              <a:miter lim="800000"/>
              <a:headEnd/>
              <a:tailEnd/>
            </a:ln>
          </p:spPr>
          <p:txBody>
            <a:bodyPr/>
            <a:lstStyle/>
            <a:p>
              <a:endParaRPr lang="en-US"/>
            </a:p>
          </p:txBody>
        </p:sp>
        <p:sp>
          <p:nvSpPr>
            <p:cNvPr id="1679471" name="Line 40"/>
            <p:cNvSpPr>
              <a:spLocks noChangeShapeType="1"/>
            </p:cNvSpPr>
            <p:nvPr/>
          </p:nvSpPr>
          <p:spPr bwMode="auto">
            <a:xfrm>
              <a:off x="2179" y="2073"/>
              <a:ext cx="1" cy="118"/>
            </a:xfrm>
            <a:prstGeom prst="line">
              <a:avLst/>
            </a:prstGeom>
            <a:noFill/>
            <a:ln w="4763">
              <a:solidFill>
                <a:srgbClr val="9E9E9E"/>
              </a:solidFill>
              <a:miter lim="800000"/>
              <a:headEnd/>
              <a:tailEnd/>
            </a:ln>
          </p:spPr>
          <p:txBody>
            <a:bodyPr/>
            <a:lstStyle/>
            <a:p>
              <a:endParaRPr lang="en-US"/>
            </a:p>
          </p:txBody>
        </p:sp>
        <p:sp>
          <p:nvSpPr>
            <p:cNvPr id="1679472" name="Line 41"/>
            <p:cNvSpPr>
              <a:spLocks noChangeShapeType="1"/>
            </p:cNvSpPr>
            <p:nvPr/>
          </p:nvSpPr>
          <p:spPr bwMode="auto">
            <a:xfrm>
              <a:off x="1689" y="2036"/>
              <a:ext cx="1" cy="101"/>
            </a:xfrm>
            <a:prstGeom prst="line">
              <a:avLst/>
            </a:prstGeom>
            <a:noFill/>
            <a:ln w="4763">
              <a:solidFill>
                <a:srgbClr val="9E9E9E"/>
              </a:solidFill>
              <a:miter lim="800000"/>
              <a:headEnd/>
              <a:tailEnd/>
            </a:ln>
          </p:spPr>
          <p:txBody>
            <a:bodyPr/>
            <a:lstStyle/>
            <a:p>
              <a:endParaRPr lang="en-US"/>
            </a:p>
          </p:txBody>
        </p:sp>
        <p:sp>
          <p:nvSpPr>
            <p:cNvPr id="1679473" name="Line 42"/>
            <p:cNvSpPr>
              <a:spLocks noChangeShapeType="1"/>
            </p:cNvSpPr>
            <p:nvPr/>
          </p:nvSpPr>
          <p:spPr bwMode="auto">
            <a:xfrm>
              <a:off x="1841" y="2123"/>
              <a:ext cx="1" cy="104"/>
            </a:xfrm>
            <a:prstGeom prst="line">
              <a:avLst/>
            </a:prstGeom>
            <a:noFill/>
            <a:ln w="4763">
              <a:solidFill>
                <a:srgbClr val="9E9E9E"/>
              </a:solidFill>
              <a:miter lim="800000"/>
              <a:headEnd/>
              <a:tailEnd/>
            </a:ln>
          </p:spPr>
          <p:txBody>
            <a:bodyPr/>
            <a:lstStyle/>
            <a:p>
              <a:endParaRPr lang="en-US"/>
            </a:p>
          </p:txBody>
        </p:sp>
        <p:sp>
          <p:nvSpPr>
            <p:cNvPr id="1679474" name="Line 43"/>
            <p:cNvSpPr>
              <a:spLocks noChangeShapeType="1"/>
            </p:cNvSpPr>
            <p:nvPr/>
          </p:nvSpPr>
          <p:spPr bwMode="auto">
            <a:xfrm>
              <a:off x="2018" y="2222"/>
              <a:ext cx="1" cy="106"/>
            </a:xfrm>
            <a:prstGeom prst="line">
              <a:avLst/>
            </a:prstGeom>
            <a:noFill/>
            <a:ln w="4763">
              <a:solidFill>
                <a:srgbClr val="9E9E9E"/>
              </a:solidFill>
              <a:miter lim="800000"/>
              <a:headEnd/>
              <a:tailEnd/>
            </a:ln>
          </p:spPr>
          <p:txBody>
            <a:bodyPr/>
            <a:lstStyle/>
            <a:p>
              <a:endParaRPr lang="en-US"/>
            </a:p>
          </p:txBody>
        </p:sp>
        <p:sp>
          <p:nvSpPr>
            <p:cNvPr id="1679475" name="Line 44"/>
            <p:cNvSpPr>
              <a:spLocks noChangeShapeType="1"/>
            </p:cNvSpPr>
            <p:nvPr/>
          </p:nvSpPr>
          <p:spPr bwMode="auto">
            <a:xfrm>
              <a:off x="2179" y="2312"/>
              <a:ext cx="1" cy="109"/>
            </a:xfrm>
            <a:prstGeom prst="line">
              <a:avLst/>
            </a:prstGeom>
            <a:noFill/>
            <a:ln w="4763">
              <a:solidFill>
                <a:srgbClr val="9E9E9E"/>
              </a:solidFill>
              <a:miter lim="800000"/>
              <a:headEnd/>
              <a:tailEnd/>
            </a:ln>
          </p:spPr>
          <p:txBody>
            <a:bodyPr/>
            <a:lstStyle/>
            <a:p>
              <a:endParaRPr lang="en-US"/>
            </a:p>
          </p:txBody>
        </p:sp>
      </p:grpSp>
      <p:grpSp>
        <p:nvGrpSpPr>
          <p:cNvPr id="4" name="Group 5"/>
          <p:cNvGrpSpPr>
            <a:grpSpLocks noChangeAspect="1"/>
          </p:cNvGrpSpPr>
          <p:nvPr/>
        </p:nvGrpSpPr>
        <p:grpSpPr bwMode="auto">
          <a:xfrm>
            <a:off x="2249034" y="4568827"/>
            <a:ext cx="584200" cy="701675"/>
            <a:chOff x="1642" y="1620"/>
            <a:chExt cx="702" cy="843"/>
          </a:xfrm>
        </p:grpSpPr>
        <p:sp>
          <p:nvSpPr>
            <p:cNvPr id="1679398" name="AutoShape 6"/>
            <p:cNvSpPr>
              <a:spLocks noChangeAspect="1" noChangeArrowheads="1" noTextEdit="1"/>
            </p:cNvSpPr>
            <p:nvPr/>
          </p:nvSpPr>
          <p:spPr bwMode="auto">
            <a:xfrm>
              <a:off x="1642" y="1620"/>
              <a:ext cx="702" cy="843"/>
            </a:xfrm>
            <a:prstGeom prst="rect">
              <a:avLst/>
            </a:prstGeom>
            <a:noFill/>
            <a:ln w="9525">
              <a:noFill/>
              <a:miter lim="800000"/>
              <a:headEnd/>
              <a:tailEnd/>
            </a:ln>
          </p:spPr>
          <p:txBody>
            <a:bodyPr/>
            <a:lstStyle/>
            <a:p>
              <a:endParaRPr lang="en-US"/>
            </a:p>
          </p:txBody>
        </p:sp>
        <p:sp>
          <p:nvSpPr>
            <p:cNvPr id="1679399" name="Freeform 7"/>
            <p:cNvSpPr>
              <a:spLocks/>
            </p:cNvSpPr>
            <p:nvPr/>
          </p:nvSpPr>
          <p:spPr bwMode="auto">
            <a:xfrm>
              <a:off x="1647" y="1625"/>
              <a:ext cx="690" cy="833"/>
            </a:xfrm>
            <a:custGeom>
              <a:avLst/>
              <a:gdLst>
                <a:gd name="T0" fmla="*/ 92 w 690"/>
                <a:gd name="T1" fmla="*/ 0 h 833"/>
                <a:gd name="T2" fmla="*/ 0 w 690"/>
                <a:gd name="T3" fmla="*/ 40 h 833"/>
                <a:gd name="T4" fmla="*/ 0 w 690"/>
                <a:gd name="T5" fmla="*/ 489 h 833"/>
                <a:gd name="T6" fmla="*/ 598 w 690"/>
                <a:gd name="T7" fmla="*/ 833 h 833"/>
                <a:gd name="T8" fmla="*/ 690 w 690"/>
                <a:gd name="T9" fmla="*/ 791 h 833"/>
                <a:gd name="T10" fmla="*/ 690 w 690"/>
                <a:gd name="T11" fmla="*/ 344 h 833"/>
                <a:gd name="T12" fmla="*/ 92 w 690"/>
                <a:gd name="T13" fmla="*/ 0 h 833"/>
                <a:gd name="T14" fmla="*/ 0 60000 65536"/>
                <a:gd name="T15" fmla="*/ 0 60000 65536"/>
                <a:gd name="T16" fmla="*/ 0 60000 65536"/>
                <a:gd name="T17" fmla="*/ 0 60000 65536"/>
                <a:gd name="T18" fmla="*/ 0 60000 65536"/>
                <a:gd name="T19" fmla="*/ 0 60000 65536"/>
                <a:gd name="T20" fmla="*/ 0 60000 65536"/>
                <a:gd name="T21" fmla="*/ 0 w 690"/>
                <a:gd name="T22" fmla="*/ 0 h 833"/>
                <a:gd name="T23" fmla="*/ 690 w 690"/>
                <a:gd name="T24" fmla="*/ 833 h 8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0" h="833">
                  <a:moveTo>
                    <a:pt x="92" y="0"/>
                  </a:moveTo>
                  <a:lnTo>
                    <a:pt x="0" y="40"/>
                  </a:lnTo>
                  <a:lnTo>
                    <a:pt x="0" y="489"/>
                  </a:lnTo>
                  <a:lnTo>
                    <a:pt x="598" y="833"/>
                  </a:lnTo>
                  <a:lnTo>
                    <a:pt x="690" y="791"/>
                  </a:lnTo>
                  <a:lnTo>
                    <a:pt x="690" y="344"/>
                  </a:lnTo>
                  <a:lnTo>
                    <a:pt x="92" y="0"/>
                  </a:lnTo>
                  <a:close/>
                </a:path>
              </a:pathLst>
            </a:custGeom>
            <a:noFill/>
            <a:ln w="23813">
              <a:solidFill>
                <a:srgbClr val="333333"/>
              </a:solidFill>
              <a:round/>
              <a:headEnd/>
              <a:tailEnd/>
            </a:ln>
          </p:spPr>
          <p:txBody>
            <a:bodyPr/>
            <a:lstStyle/>
            <a:p>
              <a:pPr algn="ctr"/>
              <a:endParaRPr lang="en-US"/>
            </a:p>
          </p:txBody>
        </p:sp>
        <p:sp>
          <p:nvSpPr>
            <p:cNvPr id="1679400" name="Freeform 8"/>
            <p:cNvSpPr>
              <a:spLocks/>
            </p:cNvSpPr>
            <p:nvPr/>
          </p:nvSpPr>
          <p:spPr bwMode="auto">
            <a:xfrm>
              <a:off x="1647" y="1667"/>
              <a:ext cx="598" cy="791"/>
            </a:xfrm>
            <a:custGeom>
              <a:avLst/>
              <a:gdLst>
                <a:gd name="T0" fmla="*/ 0 w 253"/>
                <a:gd name="T1" fmla="*/ 2147483647 h 335"/>
                <a:gd name="T2" fmla="*/ 0 w 253"/>
                <a:gd name="T3" fmla="*/ 0 h 335"/>
                <a:gd name="T4" fmla="*/ 2147483647 w 253"/>
                <a:gd name="T5" fmla="*/ 2147483647 h 335"/>
                <a:gd name="T6" fmla="*/ 2147483647 w 253"/>
                <a:gd name="T7" fmla="*/ 2147483647 h 335"/>
                <a:gd name="T8" fmla="*/ 2147483647 w 253"/>
                <a:gd name="T9" fmla="*/ 2147483647 h 335"/>
                <a:gd name="T10" fmla="*/ 0 w 253"/>
                <a:gd name="T11" fmla="*/ 2147483647 h 335"/>
                <a:gd name="T12" fmla="*/ 0 w 253"/>
                <a:gd name="T13" fmla="*/ 2147483647 h 335"/>
                <a:gd name="T14" fmla="*/ 0 60000 65536"/>
                <a:gd name="T15" fmla="*/ 0 60000 65536"/>
                <a:gd name="T16" fmla="*/ 0 60000 65536"/>
                <a:gd name="T17" fmla="*/ 0 60000 65536"/>
                <a:gd name="T18" fmla="*/ 0 60000 65536"/>
                <a:gd name="T19" fmla="*/ 0 60000 65536"/>
                <a:gd name="T20" fmla="*/ 0 60000 65536"/>
                <a:gd name="T21" fmla="*/ 0 w 253"/>
                <a:gd name="T22" fmla="*/ 0 h 335"/>
                <a:gd name="T23" fmla="*/ 253 w 253"/>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335">
                  <a:moveTo>
                    <a:pt x="0" y="2"/>
                  </a:moveTo>
                  <a:cubicBezTo>
                    <a:pt x="0" y="0"/>
                    <a:pt x="0" y="0"/>
                    <a:pt x="0" y="0"/>
                  </a:cubicBezTo>
                  <a:cubicBezTo>
                    <a:pt x="253" y="145"/>
                    <a:pt x="253" y="145"/>
                    <a:pt x="253" y="145"/>
                  </a:cubicBezTo>
                  <a:cubicBezTo>
                    <a:pt x="253" y="335"/>
                    <a:pt x="253" y="335"/>
                    <a:pt x="253" y="335"/>
                  </a:cubicBezTo>
                  <a:cubicBezTo>
                    <a:pt x="253" y="335"/>
                    <a:pt x="253" y="335"/>
                    <a:pt x="251" y="334"/>
                  </a:cubicBezTo>
                  <a:cubicBezTo>
                    <a:pt x="249" y="333"/>
                    <a:pt x="0" y="189"/>
                    <a:pt x="0" y="189"/>
                  </a:cubicBezTo>
                  <a:cubicBezTo>
                    <a:pt x="0" y="189"/>
                    <a:pt x="0" y="4"/>
                    <a:pt x="0" y="2"/>
                  </a:cubicBezTo>
                  <a:close/>
                </a:path>
              </a:pathLst>
            </a:custGeom>
            <a:solidFill>
              <a:srgbClr val="A30609"/>
            </a:solidFill>
            <a:ln w="9525">
              <a:noFill/>
              <a:round/>
              <a:headEnd/>
              <a:tailEnd/>
            </a:ln>
          </p:spPr>
          <p:txBody>
            <a:bodyPr/>
            <a:lstStyle/>
            <a:p>
              <a:pPr algn="ctr"/>
              <a:endParaRPr lang="en-US"/>
            </a:p>
          </p:txBody>
        </p:sp>
        <p:sp>
          <p:nvSpPr>
            <p:cNvPr id="1679401" name="Freeform 9"/>
            <p:cNvSpPr>
              <a:spLocks/>
            </p:cNvSpPr>
            <p:nvPr/>
          </p:nvSpPr>
          <p:spPr bwMode="auto">
            <a:xfrm>
              <a:off x="2245" y="1969"/>
              <a:ext cx="94" cy="489"/>
            </a:xfrm>
            <a:custGeom>
              <a:avLst/>
              <a:gdLst>
                <a:gd name="T0" fmla="*/ 0 w 40"/>
                <a:gd name="T1" fmla="*/ 2147483647 h 207"/>
                <a:gd name="T2" fmla="*/ 2147483647 w 40"/>
                <a:gd name="T3" fmla="*/ 0 h 207"/>
                <a:gd name="T4" fmla="*/ 2147483647 w 40"/>
                <a:gd name="T5" fmla="*/ 2147483647 h 207"/>
                <a:gd name="T6" fmla="*/ 2147483647 w 40"/>
                <a:gd name="T7" fmla="*/ 2147483647 h 207"/>
                <a:gd name="T8" fmla="*/ 2147483647 w 40"/>
                <a:gd name="T9" fmla="*/ 2147483647 h 207"/>
                <a:gd name="T10" fmla="*/ 2147483647 w 40"/>
                <a:gd name="T11" fmla="*/ 2147483647 h 207"/>
                <a:gd name="T12" fmla="*/ 0 w 40"/>
                <a:gd name="T13" fmla="*/ 2147483647 h 207"/>
                <a:gd name="T14" fmla="*/ 0 w 4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07"/>
                <a:gd name="T26" fmla="*/ 40 w 4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07">
                  <a:moveTo>
                    <a:pt x="0" y="17"/>
                  </a:moveTo>
                  <a:cubicBezTo>
                    <a:pt x="39" y="0"/>
                    <a:pt x="39" y="0"/>
                    <a:pt x="39" y="0"/>
                  </a:cubicBezTo>
                  <a:cubicBezTo>
                    <a:pt x="39" y="0"/>
                    <a:pt x="39" y="1"/>
                    <a:pt x="39" y="4"/>
                  </a:cubicBezTo>
                  <a:cubicBezTo>
                    <a:pt x="39" y="7"/>
                    <a:pt x="39" y="185"/>
                    <a:pt x="39" y="187"/>
                  </a:cubicBezTo>
                  <a:cubicBezTo>
                    <a:pt x="39" y="189"/>
                    <a:pt x="40" y="189"/>
                    <a:pt x="38" y="190"/>
                  </a:cubicBezTo>
                  <a:cubicBezTo>
                    <a:pt x="36" y="191"/>
                    <a:pt x="10" y="202"/>
                    <a:pt x="2" y="206"/>
                  </a:cubicBezTo>
                  <a:cubicBezTo>
                    <a:pt x="0" y="207"/>
                    <a:pt x="0" y="207"/>
                    <a:pt x="0" y="207"/>
                  </a:cubicBezTo>
                  <a:lnTo>
                    <a:pt x="0" y="17"/>
                  </a:lnTo>
                  <a:close/>
                </a:path>
              </a:pathLst>
            </a:custGeom>
            <a:solidFill>
              <a:srgbClr val="666666"/>
            </a:solidFill>
            <a:ln w="9525">
              <a:noFill/>
              <a:round/>
              <a:headEnd/>
              <a:tailEnd/>
            </a:ln>
          </p:spPr>
          <p:txBody>
            <a:bodyPr/>
            <a:lstStyle/>
            <a:p>
              <a:pPr algn="ctr"/>
              <a:endParaRPr lang="en-US"/>
            </a:p>
          </p:txBody>
        </p:sp>
        <p:sp>
          <p:nvSpPr>
            <p:cNvPr id="1679402" name="Freeform 10"/>
            <p:cNvSpPr>
              <a:spLocks/>
            </p:cNvSpPr>
            <p:nvPr/>
          </p:nvSpPr>
          <p:spPr bwMode="auto">
            <a:xfrm>
              <a:off x="1647" y="1625"/>
              <a:ext cx="690" cy="385"/>
            </a:xfrm>
            <a:custGeom>
              <a:avLst/>
              <a:gdLst>
                <a:gd name="T0" fmla="*/ 0 w 292"/>
                <a:gd name="T1" fmla="*/ 2147483647 h 163"/>
                <a:gd name="T2" fmla="*/ 2147483647 w 292"/>
                <a:gd name="T3" fmla="*/ 2147483647 h 163"/>
                <a:gd name="T4" fmla="*/ 2147483647 w 292"/>
                <a:gd name="T5" fmla="*/ 0 h 163"/>
                <a:gd name="T6" fmla="*/ 2147483647 w 292"/>
                <a:gd name="T7" fmla="*/ 2147483647 h 163"/>
                <a:gd name="T8" fmla="*/ 2147483647 w 292"/>
                <a:gd name="T9" fmla="*/ 2147483647 h 163"/>
                <a:gd name="T10" fmla="*/ 2147483647 w 292"/>
                <a:gd name="T11" fmla="*/ 2147483647 h 163"/>
                <a:gd name="T12" fmla="*/ 0 w 292"/>
                <a:gd name="T13" fmla="*/ 2147483647 h 163"/>
                <a:gd name="T14" fmla="*/ 0 60000 65536"/>
                <a:gd name="T15" fmla="*/ 0 60000 65536"/>
                <a:gd name="T16" fmla="*/ 0 60000 65536"/>
                <a:gd name="T17" fmla="*/ 0 60000 65536"/>
                <a:gd name="T18" fmla="*/ 0 60000 65536"/>
                <a:gd name="T19" fmla="*/ 0 60000 65536"/>
                <a:gd name="T20" fmla="*/ 0 60000 65536"/>
                <a:gd name="T21" fmla="*/ 0 w 292"/>
                <a:gd name="T22" fmla="*/ 0 h 163"/>
                <a:gd name="T23" fmla="*/ 292 w 292"/>
                <a:gd name="T24" fmla="*/ 163 h 1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163">
                  <a:moveTo>
                    <a:pt x="0" y="18"/>
                  </a:moveTo>
                  <a:cubicBezTo>
                    <a:pt x="0" y="18"/>
                    <a:pt x="1" y="17"/>
                    <a:pt x="3" y="16"/>
                  </a:cubicBezTo>
                  <a:cubicBezTo>
                    <a:pt x="4" y="15"/>
                    <a:pt x="39" y="0"/>
                    <a:pt x="39" y="0"/>
                  </a:cubicBezTo>
                  <a:cubicBezTo>
                    <a:pt x="39" y="0"/>
                    <a:pt x="289" y="144"/>
                    <a:pt x="290" y="144"/>
                  </a:cubicBezTo>
                  <a:cubicBezTo>
                    <a:pt x="291" y="145"/>
                    <a:pt x="292" y="146"/>
                    <a:pt x="292" y="146"/>
                  </a:cubicBezTo>
                  <a:cubicBezTo>
                    <a:pt x="253" y="163"/>
                    <a:pt x="253" y="163"/>
                    <a:pt x="253" y="163"/>
                  </a:cubicBezTo>
                  <a:lnTo>
                    <a:pt x="0" y="18"/>
                  </a:lnTo>
                  <a:close/>
                </a:path>
              </a:pathLst>
            </a:custGeom>
            <a:solidFill>
              <a:srgbClr val="C2C2C2"/>
            </a:solidFill>
            <a:ln w="9525">
              <a:noFill/>
              <a:round/>
              <a:headEnd/>
              <a:tailEnd/>
            </a:ln>
          </p:spPr>
          <p:txBody>
            <a:bodyPr/>
            <a:lstStyle/>
            <a:p>
              <a:pPr algn="ctr"/>
              <a:endParaRPr lang="en-US"/>
            </a:p>
          </p:txBody>
        </p:sp>
        <p:sp>
          <p:nvSpPr>
            <p:cNvPr id="1679403" name="Freeform 11"/>
            <p:cNvSpPr>
              <a:spLocks/>
            </p:cNvSpPr>
            <p:nvPr/>
          </p:nvSpPr>
          <p:spPr bwMode="auto">
            <a:xfrm>
              <a:off x="1777" y="1696"/>
              <a:ext cx="94" cy="151"/>
            </a:xfrm>
            <a:custGeom>
              <a:avLst/>
              <a:gdLst>
                <a:gd name="T0" fmla="*/ 94 w 94"/>
                <a:gd name="T1" fmla="*/ 0 h 151"/>
                <a:gd name="T2" fmla="*/ 0 w 94"/>
                <a:gd name="T3" fmla="*/ 47 h 151"/>
                <a:gd name="T4" fmla="*/ 0 w 94"/>
                <a:gd name="T5" fmla="*/ 151 h 151"/>
                <a:gd name="T6" fmla="*/ 0 60000 65536"/>
                <a:gd name="T7" fmla="*/ 0 60000 65536"/>
                <a:gd name="T8" fmla="*/ 0 60000 65536"/>
                <a:gd name="T9" fmla="*/ 0 w 94"/>
                <a:gd name="T10" fmla="*/ 0 h 151"/>
                <a:gd name="T11" fmla="*/ 94 w 94"/>
                <a:gd name="T12" fmla="*/ 151 h 151"/>
              </a:gdLst>
              <a:ahLst/>
              <a:cxnLst>
                <a:cxn ang="T6">
                  <a:pos x="T0" y="T1"/>
                </a:cxn>
                <a:cxn ang="T7">
                  <a:pos x="T2" y="T3"/>
                </a:cxn>
                <a:cxn ang="T8">
                  <a:pos x="T4" y="T5"/>
                </a:cxn>
              </a:cxnLst>
              <a:rect l="T9" t="T10" r="T11" b="T12"/>
              <a:pathLst>
                <a:path w="94" h="151">
                  <a:moveTo>
                    <a:pt x="94" y="0"/>
                  </a:moveTo>
                  <a:lnTo>
                    <a:pt x="0" y="47"/>
                  </a:lnTo>
                  <a:lnTo>
                    <a:pt x="0" y="151"/>
                  </a:lnTo>
                </a:path>
              </a:pathLst>
            </a:custGeom>
            <a:noFill/>
            <a:ln w="15875">
              <a:solidFill>
                <a:srgbClr val="333333"/>
              </a:solidFill>
              <a:miter lim="800000"/>
              <a:headEnd/>
              <a:tailEnd/>
            </a:ln>
          </p:spPr>
          <p:txBody>
            <a:bodyPr/>
            <a:lstStyle/>
            <a:p>
              <a:pPr algn="ctr"/>
              <a:endParaRPr lang="en-US"/>
            </a:p>
          </p:txBody>
        </p:sp>
        <p:sp>
          <p:nvSpPr>
            <p:cNvPr id="1679404" name="Freeform 12"/>
            <p:cNvSpPr>
              <a:spLocks/>
            </p:cNvSpPr>
            <p:nvPr/>
          </p:nvSpPr>
          <p:spPr bwMode="auto">
            <a:xfrm>
              <a:off x="1930" y="1783"/>
              <a:ext cx="95" cy="151"/>
            </a:xfrm>
            <a:custGeom>
              <a:avLst/>
              <a:gdLst>
                <a:gd name="T0" fmla="*/ 95 w 95"/>
                <a:gd name="T1" fmla="*/ 0 h 151"/>
                <a:gd name="T2" fmla="*/ 0 w 95"/>
                <a:gd name="T3" fmla="*/ 49 h 151"/>
                <a:gd name="T4" fmla="*/ 0 w 95"/>
                <a:gd name="T5" fmla="*/ 151 h 151"/>
                <a:gd name="T6" fmla="*/ 0 60000 65536"/>
                <a:gd name="T7" fmla="*/ 0 60000 65536"/>
                <a:gd name="T8" fmla="*/ 0 60000 65536"/>
                <a:gd name="T9" fmla="*/ 0 w 95"/>
                <a:gd name="T10" fmla="*/ 0 h 151"/>
                <a:gd name="T11" fmla="*/ 95 w 95"/>
                <a:gd name="T12" fmla="*/ 151 h 151"/>
              </a:gdLst>
              <a:ahLst/>
              <a:cxnLst>
                <a:cxn ang="T6">
                  <a:pos x="T0" y="T1"/>
                </a:cxn>
                <a:cxn ang="T7">
                  <a:pos x="T2" y="T3"/>
                </a:cxn>
                <a:cxn ang="T8">
                  <a:pos x="T4" y="T5"/>
                </a:cxn>
              </a:cxnLst>
              <a:rect l="T9" t="T10" r="T11" b="T12"/>
              <a:pathLst>
                <a:path w="95" h="151">
                  <a:moveTo>
                    <a:pt x="95" y="0"/>
                  </a:moveTo>
                  <a:lnTo>
                    <a:pt x="0" y="49"/>
                  </a:lnTo>
                  <a:lnTo>
                    <a:pt x="0" y="151"/>
                  </a:lnTo>
                </a:path>
              </a:pathLst>
            </a:custGeom>
            <a:noFill/>
            <a:ln w="15875">
              <a:solidFill>
                <a:srgbClr val="333333"/>
              </a:solidFill>
              <a:miter lim="800000"/>
              <a:headEnd/>
              <a:tailEnd/>
            </a:ln>
          </p:spPr>
          <p:txBody>
            <a:bodyPr/>
            <a:lstStyle/>
            <a:p>
              <a:pPr algn="ctr"/>
              <a:endParaRPr lang="en-US"/>
            </a:p>
          </p:txBody>
        </p:sp>
        <p:sp>
          <p:nvSpPr>
            <p:cNvPr id="1679405" name="Freeform 13"/>
            <p:cNvSpPr>
              <a:spLocks/>
            </p:cNvSpPr>
            <p:nvPr/>
          </p:nvSpPr>
          <p:spPr bwMode="auto">
            <a:xfrm>
              <a:off x="2105" y="1884"/>
              <a:ext cx="95" cy="147"/>
            </a:xfrm>
            <a:custGeom>
              <a:avLst/>
              <a:gdLst>
                <a:gd name="T0" fmla="*/ 95 w 95"/>
                <a:gd name="T1" fmla="*/ 0 h 147"/>
                <a:gd name="T2" fmla="*/ 0 w 95"/>
                <a:gd name="T3" fmla="*/ 45 h 147"/>
                <a:gd name="T4" fmla="*/ 0 w 95"/>
                <a:gd name="T5" fmla="*/ 147 h 147"/>
                <a:gd name="T6" fmla="*/ 0 60000 65536"/>
                <a:gd name="T7" fmla="*/ 0 60000 65536"/>
                <a:gd name="T8" fmla="*/ 0 60000 65536"/>
                <a:gd name="T9" fmla="*/ 0 w 95"/>
                <a:gd name="T10" fmla="*/ 0 h 147"/>
                <a:gd name="T11" fmla="*/ 95 w 95"/>
                <a:gd name="T12" fmla="*/ 147 h 147"/>
              </a:gdLst>
              <a:ahLst/>
              <a:cxnLst>
                <a:cxn ang="T6">
                  <a:pos x="T0" y="T1"/>
                </a:cxn>
                <a:cxn ang="T7">
                  <a:pos x="T2" y="T3"/>
                </a:cxn>
                <a:cxn ang="T8">
                  <a:pos x="T4" y="T5"/>
                </a:cxn>
              </a:cxnLst>
              <a:rect l="T9" t="T10" r="T11" b="T12"/>
              <a:pathLst>
                <a:path w="95" h="147">
                  <a:moveTo>
                    <a:pt x="95" y="0"/>
                  </a:moveTo>
                  <a:lnTo>
                    <a:pt x="0" y="45"/>
                  </a:lnTo>
                  <a:lnTo>
                    <a:pt x="0" y="147"/>
                  </a:lnTo>
                </a:path>
              </a:pathLst>
            </a:custGeom>
            <a:noFill/>
            <a:ln w="15875">
              <a:solidFill>
                <a:srgbClr val="333333"/>
              </a:solidFill>
              <a:miter lim="800000"/>
              <a:headEnd/>
              <a:tailEnd/>
            </a:ln>
          </p:spPr>
          <p:txBody>
            <a:bodyPr/>
            <a:lstStyle/>
            <a:p>
              <a:pPr algn="ctr"/>
              <a:endParaRPr lang="en-US"/>
            </a:p>
          </p:txBody>
        </p:sp>
        <p:sp>
          <p:nvSpPr>
            <p:cNvPr id="1679406" name="Freeform 14"/>
            <p:cNvSpPr>
              <a:spLocks/>
            </p:cNvSpPr>
            <p:nvPr/>
          </p:nvSpPr>
          <p:spPr bwMode="auto">
            <a:xfrm>
              <a:off x="1642" y="1771"/>
              <a:ext cx="700" cy="340"/>
            </a:xfrm>
            <a:custGeom>
              <a:avLst/>
              <a:gdLst>
                <a:gd name="T0" fmla="*/ 0 w 700"/>
                <a:gd name="T1" fmla="*/ 0 h 340"/>
                <a:gd name="T2" fmla="*/ 603 w 700"/>
                <a:gd name="T3" fmla="*/ 340 h 340"/>
                <a:gd name="T4" fmla="*/ 700 w 700"/>
                <a:gd name="T5" fmla="*/ 291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1"/>
                  </a:lnTo>
                </a:path>
              </a:pathLst>
            </a:custGeom>
            <a:noFill/>
            <a:ln w="15875">
              <a:solidFill>
                <a:srgbClr val="333333"/>
              </a:solidFill>
              <a:miter lim="800000"/>
              <a:headEnd/>
              <a:tailEnd/>
            </a:ln>
          </p:spPr>
          <p:txBody>
            <a:bodyPr/>
            <a:lstStyle/>
            <a:p>
              <a:pPr algn="ctr"/>
              <a:endParaRPr lang="en-US"/>
            </a:p>
          </p:txBody>
        </p:sp>
        <p:sp>
          <p:nvSpPr>
            <p:cNvPr id="1679407" name="Freeform 15"/>
            <p:cNvSpPr>
              <a:spLocks/>
            </p:cNvSpPr>
            <p:nvPr/>
          </p:nvSpPr>
          <p:spPr bwMode="auto">
            <a:xfrm>
              <a:off x="1644" y="1889"/>
              <a:ext cx="698" cy="340"/>
            </a:xfrm>
            <a:custGeom>
              <a:avLst/>
              <a:gdLst>
                <a:gd name="T0" fmla="*/ 0 w 698"/>
                <a:gd name="T1" fmla="*/ 0 h 340"/>
                <a:gd name="T2" fmla="*/ 601 w 698"/>
                <a:gd name="T3" fmla="*/ 340 h 340"/>
                <a:gd name="T4" fmla="*/ 698 w 698"/>
                <a:gd name="T5" fmla="*/ 293 h 340"/>
                <a:gd name="T6" fmla="*/ 0 60000 65536"/>
                <a:gd name="T7" fmla="*/ 0 60000 65536"/>
                <a:gd name="T8" fmla="*/ 0 60000 65536"/>
                <a:gd name="T9" fmla="*/ 0 w 698"/>
                <a:gd name="T10" fmla="*/ 0 h 340"/>
                <a:gd name="T11" fmla="*/ 698 w 698"/>
                <a:gd name="T12" fmla="*/ 340 h 340"/>
              </a:gdLst>
              <a:ahLst/>
              <a:cxnLst>
                <a:cxn ang="T6">
                  <a:pos x="T0" y="T1"/>
                </a:cxn>
                <a:cxn ang="T7">
                  <a:pos x="T2" y="T3"/>
                </a:cxn>
                <a:cxn ang="T8">
                  <a:pos x="T4" y="T5"/>
                </a:cxn>
              </a:cxnLst>
              <a:rect l="T9" t="T10" r="T11" b="T12"/>
              <a:pathLst>
                <a:path w="698" h="340">
                  <a:moveTo>
                    <a:pt x="0" y="0"/>
                  </a:moveTo>
                  <a:lnTo>
                    <a:pt x="601" y="340"/>
                  </a:lnTo>
                  <a:lnTo>
                    <a:pt x="698" y="293"/>
                  </a:lnTo>
                </a:path>
              </a:pathLst>
            </a:custGeom>
            <a:noFill/>
            <a:ln w="15875">
              <a:solidFill>
                <a:srgbClr val="333333"/>
              </a:solidFill>
              <a:miter lim="800000"/>
              <a:headEnd/>
              <a:tailEnd/>
            </a:ln>
          </p:spPr>
          <p:txBody>
            <a:bodyPr/>
            <a:lstStyle/>
            <a:p>
              <a:pPr algn="ctr"/>
              <a:endParaRPr lang="en-US"/>
            </a:p>
          </p:txBody>
        </p:sp>
        <p:sp>
          <p:nvSpPr>
            <p:cNvPr id="1679408" name="Freeform 16"/>
            <p:cNvSpPr>
              <a:spLocks/>
            </p:cNvSpPr>
            <p:nvPr/>
          </p:nvSpPr>
          <p:spPr bwMode="auto">
            <a:xfrm>
              <a:off x="1642" y="2010"/>
              <a:ext cx="700" cy="340"/>
            </a:xfrm>
            <a:custGeom>
              <a:avLst/>
              <a:gdLst>
                <a:gd name="T0" fmla="*/ 0 w 700"/>
                <a:gd name="T1" fmla="*/ 0 h 340"/>
                <a:gd name="T2" fmla="*/ 603 w 700"/>
                <a:gd name="T3" fmla="*/ 340 h 340"/>
                <a:gd name="T4" fmla="*/ 700 w 700"/>
                <a:gd name="T5" fmla="*/ 292 h 340"/>
                <a:gd name="T6" fmla="*/ 0 60000 65536"/>
                <a:gd name="T7" fmla="*/ 0 60000 65536"/>
                <a:gd name="T8" fmla="*/ 0 60000 65536"/>
                <a:gd name="T9" fmla="*/ 0 w 700"/>
                <a:gd name="T10" fmla="*/ 0 h 340"/>
                <a:gd name="T11" fmla="*/ 700 w 700"/>
                <a:gd name="T12" fmla="*/ 340 h 340"/>
              </a:gdLst>
              <a:ahLst/>
              <a:cxnLst>
                <a:cxn ang="T6">
                  <a:pos x="T0" y="T1"/>
                </a:cxn>
                <a:cxn ang="T7">
                  <a:pos x="T2" y="T3"/>
                </a:cxn>
                <a:cxn ang="T8">
                  <a:pos x="T4" y="T5"/>
                </a:cxn>
              </a:cxnLst>
              <a:rect l="T9" t="T10" r="T11" b="T12"/>
              <a:pathLst>
                <a:path w="700" h="340">
                  <a:moveTo>
                    <a:pt x="0" y="0"/>
                  </a:moveTo>
                  <a:lnTo>
                    <a:pt x="603" y="340"/>
                  </a:lnTo>
                  <a:lnTo>
                    <a:pt x="700" y="292"/>
                  </a:lnTo>
                </a:path>
              </a:pathLst>
            </a:custGeom>
            <a:noFill/>
            <a:ln w="15875">
              <a:solidFill>
                <a:srgbClr val="333333"/>
              </a:solidFill>
              <a:miter lim="800000"/>
              <a:headEnd/>
              <a:tailEnd/>
            </a:ln>
          </p:spPr>
          <p:txBody>
            <a:bodyPr/>
            <a:lstStyle/>
            <a:p>
              <a:pPr algn="ctr"/>
              <a:endParaRPr lang="en-US"/>
            </a:p>
          </p:txBody>
        </p:sp>
        <p:sp>
          <p:nvSpPr>
            <p:cNvPr id="1679409" name="Line 17"/>
            <p:cNvSpPr>
              <a:spLocks noChangeShapeType="1"/>
            </p:cNvSpPr>
            <p:nvPr/>
          </p:nvSpPr>
          <p:spPr bwMode="auto">
            <a:xfrm>
              <a:off x="1777" y="1965"/>
              <a:ext cx="1" cy="123"/>
            </a:xfrm>
            <a:prstGeom prst="line">
              <a:avLst/>
            </a:prstGeom>
            <a:noFill/>
            <a:ln w="15875">
              <a:solidFill>
                <a:srgbClr val="333333"/>
              </a:solidFill>
              <a:miter lim="800000"/>
              <a:headEnd/>
              <a:tailEnd/>
            </a:ln>
          </p:spPr>
          <p:txBody>
            <a:bodyPr/>
            <a:lstStyle/>
            <a:p>
              <a:endParaRPr lang="en-US"/>
            </a:p>
          </p:txBody>
        </p:sp>
        <p:sp>
          <p:nvSpPr>
            <p:cNvPr id="1679410" name="Line 18"/>
            <p:cNvSpPr>
              <a:spLocks noChangeShapeType="1"/>
            </p:cNvSpPr>
            <p:nvPr/>
          </p:nvSpPr>
          <p:spPr bwMode="auto">
            <a:xfrm>
              <a:off x="1928" y="2052"/>
              <a:ext cx="1" cy="123"/>
            </a:xfrm>
            <a:prstGeom prst="line">
              <a:avLst/>
            </a:prstGeom>
            <a:noFill/>
            <a:ln w="15875">
              <a:solidFill>
                <a:srgbClr val="333333"/>
              </a:solidFill>
              <a:miter lim="800000"/>
              <a:headEnd/>
              <a:tailEnd/>
            </a:ln>
          </p:spPr>
          <p:txBody>
            <a:bodyPr/>
            <a:lstStyle/>
            <a:p>
              <a:endParaRPr lang="en-US"/>
            </a:p>
          </p:txBody>
        </p:sp>
        <p:sp>
          <p:nvSpPr>
            <p:cNvPr id="1679411" name="Line 19"/>
            <p:cNvSpPr>
              <a:spLocks noChangeShapeType="1"/>
            </p:cNvSpPr>
            <p:nvPr/>
          </p:nvSpPr>
          <p:spPr bwMode="auto">
            <a:xfrm>
              <a:off x="2105" y="2151"/>
              <a:ext cx="1" cy="118"/>
            </a:xfrm>
            <a:prstGeom prst="line">
              <a:avLst/>
            </a:prstGeom>
            <a:noFill/>
            <a:ln w="15875">
              <a:solidFill>
                <a:srgbClr val="333333"/>
              </a:solidFill>
              <a:miter lim="800000"/>
              <a:headEnd/>
              <a:tailEnd/>
            </a:ln>
          </p:spPr>
          <p:txBody>
            <a:bodyPr/>
            <a:lstStyle/>
            <a:p>
              <a:endParaRPr lang="en-US"/>
            </a:p>
          </p:txBody>
        </p:sp>
        <p:sp>
          <p:nvSpPr>
            <p:cNvPr id="1679412" name="Line 20"/>
            <p:cNvSpPr>
              <a:spLocks noChangeShapeType="1"/>
            </p:cNvSpPr>
            <p:nvPr/>
          </p:nvSpPr>
          <p:spPr bwMode="auto">
            <a:xfrm>
              <a:off x="1689" y="1797"/>
              <a:ext cx="1" cy="121"/>
            </a:xfrm>
            <a:prstGeom prst="line">
              <a:avLst/>
            </a:prstGeom>
            <a:noFill/>
            <a:ln w="15875">
              <a:solidFill>
                <a:srgbClr val="333333"/>
              </a:solidFill>
              <a:miter lim="800000"/>
              <a:headEnd/>
              <a:tailEnd/>
            </a:ln>
          </p:spPr>
          <p:txBody>
            <a:bodyPr/>
            <a:lstStyle/>
            <a:p>
              <a:endParaRPr lang="en-US"/>
            </a:p>
          </p:txBody>
        </p:sp>
        <p:sp>
          <p:nvSpPr>
            <p:cNvPr id="1679413" name="Line 21"/>
            <p:cNvSpPr>
              <a:spLocks noChangeShapeType="1"/>
            </p:cNvSpPr>
            <p:nvPr/>
          </p:nvSpPr>
          <p:spPr bwMode="auto">
            <a:xfrm>
              <a:off x="1841" y="1884"/>
              <a:ext cx="1" cy="119"/>
            </a:xfrm>
            <a:prstGeom prst="line">
              <a:avLst/>
            </a:prstGeom>
            <a:noFill/>
            <a:ln w="15875">
              <a:solidFill>
                <a:srgbClr val="333333"/>
              </a:solidFill>
              <a:miter lim="800000"/>
              <a:headEnd/>
              <a:tailEnd/>
            </a:ln>
          </p:spPr>
          <p:txBody>
            <a:bodyPr/>
            <a:lstStyle/>
            <a:p>
              <a:endParaRPr lang="en-US"/>
            </a:p>
          </p:txBody>
        </p:sp>
        <p:sp>
          <p:nvSpPr>
            <p:cNvPr id="1679414" name="Line 22"/>
            <p:cNvSpPr>
              <a:spLocks noChangeShapeType="1"/>
            </p:cNvSpPr>
            <p:nvPr/>
          </p:nvSpPr>
          <p:spPr bwMode="auto">
            <a:xfrm>
              <a:off x="2018" y="1984"/>
              <a:ext cx="1" cy="118"/>
            </a:xfrm>
            <a:prstGeom prst="line">
              <a:avLst/>
            </a:prstGeom>
            <a:noFill/>
            <a:ln w="15875">
              <a:solidFill>
                <a:srgbClr val="333333"/>
              </a:solidFill>
              <a:miter lim="800000"/>
              <a:headEnd/>
              <a:tailEnd/>
            </a:ln>
          </p:spPr>
          <p:txBody>
            <a:bodyPr/>
            <a:lstStyle/>
            <a:p>
              <a:endParaRPr lang="en-US"/>
            </a:p>
          </p:txBody>
        </p:sp>
        <p:sp>
          <p:nvSpPr>
            <p:cNvPr id="1679415" name="Line 23"/>
            <p:cNvSpPr>
              <a:spLocks noChangeShapeType="1"/>
            </p:cNvSpPr>
            <p:nvPr/>
          </p:nvSpPr>
          <p:spPr bwMode="auto">
            <a:xfrm>
              <a:off x="2179" y="2071"/>
              <a:ext cx="1" cy="118"/>
            </a:xfrm>
            <a:prstGeom prst="line">
              <a:avLst/>
            </a:prstGeom>
            <a:noFill/>
            <a:ln w="15875">
              <a:solidFill>
                <a:srgbClr val="333333"/>
              </a:solidFill>
              <a:miter lim="800000"/>
              <a:headEnd/>
              <a:tailEnd/>
            </a:ln>
          </p:spPr>
          <p:txBody>
            <a:bodyPr/>
            <a:lstStyle/>
            <a:p>
              <a:endParaRPr lang="en-US"/>
            </a:p>
          </p:txBody>
        </p:sp>
        <p:sp>
          <p:nvSpPr>
            <p:cNvPr id="1679416" name="Line 24"/>
            <p:cNvSpPr>
              <a:spLocks noChangeShapeType="1"/>
            </p:cNvSpPr>
            <p:nvPr/>
          </p:nvSpPr>
          <p:spPr bwMode="auto">
            <a:xfrm>
              <a:off x="1689" y="2038"/>
              <a:ext cx="1" cy="106"/>
            </a:xfrm>
            <a:prstGeom prst="line">
              <a:avLst/>
            </a:prstGeom>
            <a:noFill/>
            <a:ln w="15875">
              <a:solidFill>
                <a:srgbClr val="333333"/>
              </a:solidFill>
              <a:miter lim="800000"/>
              <a:headEnd/>
              <a:tailEnd/>
            </a:ln>
          </p:spPr>
          <p:txBody>
            <a:bodyPr/>
            <a:lstStyle/>
            <a:p>
              <a:endParaRPr lang="en-US"/>
            </a:p>
          </p:txBody>
        </p:sp>
        <p:sp>
          <p:nvSpPr>
            <p:cNvPr id="1679417" name="Line 25"/>
            <p:cNvSpPr>
              <a:spLocks noChangeShapeType="1"/>
            </p:cNvSpPr>
            <p:nvPr/>
          </p:nvSpPr>
          <p:spPr bwMode="auto">
            <a:xfrm>
              <a:off x="1841" y="2123"/>
              <a:ext cx="1" cy="109"/>
            </a:xfrm>
            <a:prstGeom prst="line">
              <a:avLst/>
            </a:prstGeom>
            <a:noFill/>
            <a:ln w="15875">
              <a:solidFill>
                <a:srgbClr val="333333"/>
              </a:solidFill>
              <a:miter lim="800000"/>
              <a:headEnd/>
              <a:tailEnd/>
            </a:ln>
          </p:spPr>
          <p:txBody>
            <a:bodyPr/>
            <a:lstStyle/>
            <a:p>
              <a:endParaRPr lang="en-US"/>
            </a:p>
          </p:txBody>
        </p:sp>
        <p:sp>
          <p:nvSpPr>
            <p:cNvPr id="1679418" name="Line 26"/>
            <p:cNvSpPr>
              <a:spLocks noChangeShapeType="1"/>
            </p:cNvSpPr>
            <p:nvPr/>
          </p:nvSpPr>
          <p:spPr bwMode="auto">
            <a:xfrm>
              <a:off x="2018" y="2222"/>
              <a:ext cx="1" cy="111"/>
            </a:xfrm>
            <a:prstGeom prst="line">
              <a:avLst/>
            </a:prstGeom>
            <a:noFill/>
            <a:ln w="15875">
              <a:solidFill>
                <a:srgbClr val="333333"/>
              </a:solidFill>
              <a:miter lim="800000"/>
              <a:headEnd/>
              <a:tailEnd/>
            </a:ln>
          </p:spPr>
          <p:txBody>
            <a:bodyPr/>
            <a:lstStyle/>
            <a:p>
              <a:endParaRPr lang="en-US"/>
            </a:p>
          </p:txBody>
        </p:sp>
        <p:sp>
          <p:nvSpPr>
            <p:cNvPr id="1679419" name="Line 27"/>
            <p:cNvSpPr>
              <a:spLocks noChangeShapeType="1"/>
            </p:cNvSpPr>
            <p:nvPr/>
          </p:nvSpPr>
          <p:spPr bwMode="auto">
            <a:xfrm>
              <a:off x="2179" y="2314"/>
              <a:ext cx="1" cy="111"/>
            </a:xfrm>
            <a:prstGeom prst="line">
              <a:avLst/>
            </a:prstGeom>
            <a:noFill/>
            <a:ln w="15875">
              <a:solidFill>
                <a:srgbClr val="333333"/>
              </a:solidFill>
              <a:miter lim="800000"/>
              <a:headEnd/>
              <a:tailEnd/>
            </a:ln>
          </p:spPr>
          <p:txBody>
            <a:bodyPr/>
            <a:lstStyle/>
            <a:p>
              <a:endParaRPr lang="en-US"/>
            </a:p>
          </p:txBody>
        </p:sp>
        <p:sp>
          <p:nvSpPr>
            <p:cNvPr id="1679420" name="Freeform 28"/>
            <p:cNvSpPr>
              <a:spLocks/>
            </p:cNvSpPr>
            <p:nvPr/>
          </p:nvSpPr>
          <p:spPr bwMode="auto">
            <a:xfrm>
              <a:off x="1777" y="1700"/>
              <a:ext cx="94" cy="147"/>
            </a:xfrm>
            <a:custGeom>
              <a:avLst/>
              <a:gdLst>
                <a:gd name="T0" fmla="*/ 94 w 94"/>
                <a:gd name="T1" fmla="*/ 0 h 147"/>
                <a:gd name="T2" fmla="*/ 0 w 94"/>
                <a:gd name="T3" fmla="*/ 47 h 147"/>
                <a:gd name="T4" fmla="*/ 0 w 94"/>
                <a:gd name="T5" fmla="*/ 147 h 147"/>
                <a:gd name="T6" fmla="*/ 0 60000 65536"/>
                <a:gd name="T7" fmla="*/ 0 60000 65536"/>
                <a:gd name="T8" fmla="*/ 0 60000 65536"/>
                <a:gd name="T9" fmla="*/ 0 w 94"/>
                <a:gd name="T10" fmla="*/ 0 h 147"/>
                <a:gd name="T11" fmla="*/ 94 w 94"/>
                <a:gd name="T12" fmla="*/ 147 h 147"/>
              </a:gdLst>
              <a:ahLst/>
              <a:cxnLst>
                <a:cxn ang="T6">
                  <a:pos x="T0" y="T1"/>
                </a:cxn>
                <a:cxn ang="T7">
                  <a:pos x="T2" y="T3"/>
                </a:cxn>
                <a:cxn ang="T8">
                  <a:pos x="T4" y="T5"/>
                </a:cxn>
              </a:cxnLst>
              <a:rect l="T9" t="T10" r="T11" b="T12"/>
              <a:pathLst>
                <a:path w="94" h="147">
                  <a:moveTo>
                    <a:pt x="94" y="0"/>
                  </a:moveTo>
                  <a:lnTo>
                    <a:pt x="0" y="47"/>
                  </a:lnTo>
                  <a:lnTo>
                    <a:pt x="0" y="147"/>
                  </a:lnTo>
                </a:path>
              </a:pathLst>
            </a:custGeom>
            <a:noFill/>
            <a:ln w="4763">
              <a:solidFill>
                <a:srgbClr val="9E9E9E"/>
              </a:solidFill>
              <a:miter lim="800000"/>
              <a:headEnd/>
              <a:tailEnd/>
            </a:ln>
          </p:spPr>
          <p:txBody>
            <a:bodyPr/>
            <a:lstStyle/>
            <a:p>
              <a:pPr algn="ctr"/>
              <a:endParaRPr lang="en-US"/>
            </a:p>
          </p:txBody>
        </p:sp>
        <p:sp>
          <p:nvSpPr>
            <p:cNvPr id="1679421" name="Freeform 29"/>
            <p:cNvSpPr>
              <a:spLocks/>
            </p:cNvSpPr>
            <p:nvPr/>
          </p:nvSpPr>
          <p:spPr bwMode="auto">
            <a:xfrm>
              <a:off x="1930" y="1788"/>
              <a:ext cx="95" cy="146"/>
            </a:xfrm>
            <a:custGeom>
              <a:avLst/>
              <a:gdLst>
                <a:gd name="T0" fmla="*/ 95 w 95"/>
                <a:gd name="T1" fmla="*/ 0 h 146"/>
                <a:gd name="T2" fmla="*/ 0 w 95"/>
                <a:gd name="T3" fmla="*/ 49 h 146"/>
                <a:gd name="T4" fmla="*/ 0 w 95"/>
                <a:gd name="T5" fmla="*/ 146 h 146"/>
                <a:gd name="T6" fmla="*/ 0 60000 65536"/>
                <a:gd name="T7" fmla="*/ 0 60000 65536"/>
                <a:gd name="T8" fmla="*/ 0 60000 65536"/>
                <a:gd name="T9" fmla="*/ 0 w 95"/>
                <a:gd name="T10" fmla="*/ 0 h 146"/>
                <a:gd name="T11" fmla="*/ 95 w 95"/>
                <a:gd name="T12" fmla="*/ 146 h 146"/>
              </a:gdLst>
              <a:ahLst/>
              <a:cxnLst>
                <a:cxn ang="T6">
                  <a:pos x="T0" y="T1"/>
                </a:cxn>
                <a:cxn ang="T7">
                  <a:pos x="T2" y="T3"/>
                </a:cxn>
                <a:cxn ang="T8">
                  <a:pos x="T4" y="T5"/>
                </a:cxn>
              </a:cxnLst>
              <a:rect l="T9" t="T10" r="T11" b="T12"/>
              <a:pathLst>
                <a:path w="95" h="146">
                  <a:moveTo>
                    <a:pt x="95" y="0"/>
                  </a:moveTo>
                  <a:lnTo>
                    <a:pt x="0" y="49"/>
                  </a:lnTo>
                  <a:lnTo>
                    <a:pt x="0" y="146"/>
                  </a:lnTo>
                </a:path>
              </a:pathLst>
            </a:custGeom>
            <a:noFill/>
            <a:ln w="4763">
              <a:solidFill>
                <a:srgbClr val="9E9E9E"/>
              </a:solidFill>
              <a:miter lim="800000"/>
              <a:headEnd/>
              <a:tailEnd/>
            </a:ln>
          </p:spPr>
          <p:txBody>
            <a:bodyPr/>
            <a:lstStyle/>
            <a:p>
              <a:pPr algn="ctr"/>
              <a:endParaRPr lang="en-US"/>
            </a:p>
          </p:txBody>
        </p:sp>
        <p:sp>
          <p:nvSpPr>
            <p:cNvPr id="1679422" name="Freeform 30"/>
            <p:cNvSpPr>
              <a:spLocks/>
            </p:cNvSpPr>
            <p:nvPr/>
          </p:nvSpPr>
          <p:spPr bwMode="auto">
            <a:xfrm>
              <a:off x="2105" y="1889"/>
              <a:ext cx="95" cy="142"/>
            </a:xfrm>
            <a:custGeom>
              <a:avLst/>
              <a:gdLst>
                <a:gd name="T0" fmla="*/ 95 w 95"/>
                <a:gd name="T1" fmla="*/ 0 h 142"/>
                <a:gd name="T2" fmla="*/ 0 w 95"/>
                <a:gd name="T3" fmla="*/ 45 h 142"/>
                <a:gd name="T4" fmla="*/ 0 w 95"/>
                <a:gd name="T5" fmla="*/ 142 h 142"/>
                <a:gd name="T6" fmla="*/ 0 60000 65536"/>
                <a:gd name="T7" fmla="*/ 0 60000 65536"/>
                <a:gd name="T8" fmla="*/ 0 60000 65536"/>
                <a:gd name="T9" fmla="*/ 0 w 95"/>
                <a:gd name="T10" fmla="*/ 0 h 142"/>
                <a:gd name="T11" fmla="*/ 95 w 95"/>
                <a:gd name="T12" fmla="*/ 142 h 142"/>
              </a:gdLst>
              <a:ahLst/>
              <a:cxnLst>
                <a:cxn ang="T6">
                  <a:pos x="T0" y="T1"/>
                </a:cxn>
                <a:cxn ang="T7">
                  <a:pos x="T2" y="T3"/>
                </a:cxn>
                <a:cxn ang="T8">
                  <a:pos x="T4" y="T5"/>
                </a:cxn>
              </a:cxnLst>
              <a:rect l="T9" t="T10" r="T11" b="T12"/>
              <a:pathLst>
                <a:path w="95" h="142">
                  <a:moveTo>
                    <a:pt x="95" y="0"/>
                  </a:moveTo>
                  <a:lnTo>
                    <a:pt x="0" y="45"/>
                  </a:lnTo>
                  <a:lnTo>
                    <a:pt x="0" y="142"/>
                  </a:lnTo>
                </a:path>
              </a:pathLst>
            </a:custGeom>
            <a:noFill/>
            <a:ln w="4763">
              <a:solidFill>
                <a:srgbClr val="9E9E9E"/>
              </a:solidFill>
              <a:miter lim="800000"/>
              <a:headEnd/>
              <a:tailEnd/>
            </a:ln>
          </p:spPr>
          <p:txBody>
            <a:bodyPr/>
            <a:lstStyle/>
            <a:p>
              <a:pPr algn="ctr"/>
              <a:endParaRPr lang="en-US"/>
            </a:p>
          </p:txBody>
        </p:sp>
        <p:sp>
          <p:nvSpPr>
            <p:cNvPr id="1679423" name="Freeform 31"/>
            <p:cNvSpPr>
              <a:spLocks/>
            </p:cNvSpPr>
            <p:nvPr/>
          </p:nvSpPr>
          <p:spPr bwMode="auto">
            <a:xfrm>
              <a:off x="1647" y="1771"/>
              <a:ext cx="695" cy="338"/>
            </a:xfrm>
            <a:custGeom>
              <a:avLst/>
              <a:gdLst>
                <a:gd name="T0" fmla="*/ 0 w 695"/>
                <a:gd name="T1" fmla="*/ 0 h 338"/>
                <a:gd name="T2" fmla="*/ 598 w 695"/>
                <a:gd name="T3" fmla="*/ 338 h 338"/>
                <a:gd name="T4" fmla="*/ 695 w 695"/>
                <a:gd name="T5" fmla="*/ 288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88"/>
                  </a:lnTo>
                </a:path>
              </a:pathLst>
            </a:custGeom>
            <a:noFill/>
            <a:ln w="4763">
              <a:solidFill>
                <a:srgbClr val="9E9E9E"/>
              </a:solidFill>
              <a:miter lim="800000"/>
              <a:headEnd/>
              <a:tailEnd/>
            </a:ln>
          </p:spPr>
          <p:txBody>
            <a:bodyPr/>
            <a:lstStyle/>
            <a:p>
              <a:pPr algn="ctr"/>
              <a:endParaRPr lang="en-US"/>
            </a:p>
          </p:txBody>
        </p:sp>
        <p:sp>
          <p:nvSpPr>
            <p:cNvPr id="1679424" name="Freeform 32"/>
            <p:cNvSpPr>
              <a:spLocks/>
            </p:cNvSpPr>
            <p:nvPr/>
          </p:nvSpPr>
          <p:spPr bwMode="auto">
            <a:xfrm>
              <a:off x="1647" y="1892"/>
              <a:ext cx="695" cy="337"/>
            </a:xfrm>
            <a:custGeom>
              <a:avLst/>
              <a:gdLst>
                <a:gd name="T0" fmla="*/ 0 w 695"/>
                <a:gd name="T1" fmla="*/ 0 h 337"/>
                <a:gd name="T2" fmla="*/ 598 w 695"/>
                <a:gd name="T3" fmla="*/ 337 h 337"/>
                <a:gd name="T4" fmla="*/ 695 w 695"/>
                <a:gd name="T5" fmla="*/ 288 h 337"/>
                <a:gd name="T6" fmla="*/ 0 60000 65536"/>
                <a:gd name="T7" fmla="*/ 0 60000 65536"/>
                <a:gd name="T8" fmla="*/ 0 60000 65536"/>
                <a:gd name="T9" fmla="*/ 0 w 695"/>
                <a:gd name="T10" fmla="*/ 0 h 337"/>
                <a:gd name="T11" fmla="*/ 695 w 695"/>
                <a:gd name="T12" fmla="*/ 337 h 337"/>
              </a:gdLst>
              <a:ahLst/>
              <a:cxnLst>
                <a:cxn ang="T6">
                  <a:pos x="T0" y="T1"/>
                </a:cxn>
                <a:cxn ang="T7">
                  <a:pos x="T2" y="T3"/>
                </a:cxn>
                <a:cxn ang="T8">
                  <a:pos x="T4" y="T5"/>
                </a:cxn>
              </a:cxnLst>
              <a:rect l="T9" t="T10" r="T11" b="T12"/>
              <a:pathLst>
                <a:path w="695" h="337">
                  <a:moveTo>
                    <a:pt x="0" y="0"/>
                  </a:moveTo>
                  <a:lnTo>
                    <a:pt x="598" y="337"/>
                  </a:lnTo>
                  <a:lnTo>
                    <a:pt x="695" y="288"/>
                  </a:lnTo>
                </a:path>
              </a:pathLst>
            </a:custGeom>
            <a:noFill/>
            <a:ln w="4763">
              <a:solidFill>
                <a:srgbClr val="9E9E9E"/>
              </a:solidFill>
              <a:miter lim="800000"/>
              <a:headEnd/>
              <a:tailEnd/>
            </a:ln>
          </p:spPr>
          <p:txBody>
            <a:bodyPr/>
            <a:lstStyle/>
            <a:p>
              <a:pPr algn="ctr"/>
              <a:endParaRPr lang="en-US"/>
            </a:p>
          </p:txBody>
        </p:sp>
        <p:sp>
          <p:nvSpPr>
            <p:cNvPr id="1679425" name="Freeform 33"/>
            <p:cNvSpPr>
              <a:spLocks/>
            </p:cNvSpPr>
            <p:nvPr/>
          </p:nvSpPr>
          <p:spPr bwMode="auto">
            <a:xfrm>
              <a:off x="1647" y="2012"/>
              <a:ext cx="695" cy="338"/>
            </a:xfrm>
            <a:custGeom>
              <a:avLst/>
              <a:gdLst>
                <a:gd name="T0" fmla="*/ 0 w 695"/>
                <a:gd name="T1" fmla="*/ 0 h 338"/>
                <a:gd name="T2" fmla="*/ 598 w 695"/>
                <a:gd name="T3" fmla="*/ 338 h 338"/>
                <a:gd name="T4" fmla="*/ 695 w 695"/>
                <a:gd name="T5" fmla="*/ 290 h 338"/>
                <a:gd name="T6" fmla="*/ 0 60000 65536"/>
                <a:gd name="T7" fmla="*/ 0 60000 65536"/>
                <a:gd name="T8" fmla="*/ 0 60000 65536"/>
                <a:gd name="T9" fmla="*/ 0 w 695"/>
                <a:gd name="T10" fmla="*/ 0 h 338"/>
                <a:gd name="T11" fmla="*/ 695 w 695"/>
                <a:gd name="T12" fmla="*/ 338 h 338"/>
              </a:gdLst>
              <a:ahLst/>
              <a:cxnLst>
                <a:cxn ang="T6">
                  <a:pos x="T0" y="T1"/>
                </a:cxn>
                <a:cxn ang="T7">
                  <a:pos x="T2" y="T3"/>
                </a:cxn>
                <a:cxn ang="T8">
                  <a:pos x="T4" y="T5"/>
                </a:cxn>
              </a:cxnLst>
              <a:rect l="T9" t="T10" r="T11" b="T12"/>
              <a:pathLst>
                <a:path w="695" h="338">
                  <a:moveTo>
                    <a:pt x="0" y="0"/>
                  </a:moveTo>
                  <a:lnTo>
                    <a:pt x="598" y="338"/>
                  </a:lnTo>
                  <a:lnTo>
                    <a:pt x="695" y="290"/>
                  </a:lnTo>
                </a:path>
              </a:pathLst>
            </a:custGeom>
            <a:noFill/>
            <a:ln w="4763">
              <a:solidFill>
                <a:srgbClr val="9E9E9E"/>
              </a:solidFill>
              <a:miter lim="800000"/>
              <a:headEnd/>
              <a:tailEnd/>
            </a:ln>
          </p:spPr>
          <p:txBody>
            <a:bodyPr/>
            <a:lstStyle/>
            <a:p>
              <a:pPr algn="ctr"/>
              <a:endParaRPr lang="en-US"/>
            </a:p>
          </p:txBody>
        </p:sp>
        <p:sp>
          <p:nvSpPr>
            <p:cNvPr id="1679426" name="Line 34"/>
            <p:cNvSpPr>
              <a:spLocks noChangeShapeType="1"/>
            </p:cNvSpPr>
            <p:nvPr/>
          </p:nvSpPr>
          <p:spPr bwMode="auto">
            <a:xfrm>
              <a:off x="1777" y="1965"/>
              <a:ext cx="1" cy="120"/>
            </a:xfrm>
            <a:prstGeom prst="line">
              <a:avLst/>
            </a:prstGeom>
            <a:noFill/>
            <a:ln w="4763">
              <a:solidFill>
                <a:srgbClr val="9E9E9E"/>
              </a:solidFill>
              <a:miter lim="800000"/>
              <a:headEnd/>
              <a:tailEnd/>
            </a:ln>
          </p:spPr>
          <p:txBody>
            <a:bodyPr/>
            <a:lstStyle/>
            <a:p>
              <a:endParaRPr lang="en-US"/>
            </a:p>
          </p:txBody>
        </p:sp>
        <p:sp>
          <p:nvSpPr>
            <p:cNvPr id="1679427" name="Line 35"/>
            <p:cNvSpPr>
              <a:spLocks noChangeShapeType="1"/>
            </p:cNvSpPr>
            <p:nvPr/>
          </p:nvSpPr>
          <p:spPr bwMode="auto">
            <a:xfrm>
              <a:off x="1928" y="2050"/>
              <a:ext cx="1" cy="120"/>
            </a:xfrm>
            <a:prstGeom prst="line">
              <a:avLst/>
            </a:prstGeom>
            <a:noFill/>
            <a:ln w="4763">
              <a:solidFill>
                <a:srgbClr val="9E9E9E"/>
              </a:solidFill>
              <a:miter lim="800000"/>
              <a:headEnd/>
              <a:tailEnd/>
            </a:ln>
          </p:spPr>
          <p:txBody>
            <a:bodyPr/>
            <a:lstStyle/>
            <a:p>
              <a:endParaRPr lang="en-US"/>
            </a:p>
          </p:txBody>
        </p:sp>
        <p:sp>
          <p:nvSpPr>
            <p:cNvPr id="1679428" name="Line 36"/>
            <p:cNvSpPr>
              <a:spLocks noChangeShapeType="1"/>
            </p:cNvSpPr>
            <p:nvPr/>
          </p:nvSpPr>
          <p:spPr bwMode="auto">
            <a:xfrm>
              <a:off x="2105" y="2151"/>
              <a:ext cx="1" cy="121"/>
            </a:xfrm>
            <a:prstGeom prst="line">
              <a:avLst/>
            </a:prstGeom>
            <a:noFill/>
            <a:ln w="4763">
              <a:solidFill>
                <a:srgbClr val="9E9E9E"/>
              </a:solidFill>
              <a:miter lim="800000"/>
              <a:headEnd/>
              <a:tailEnd/>
            </a:ln>
          </p:spPr>
          <p:txBody>
            <a:bodyPr/>
            <a:lstStyle/>
            <a:p>
              <a:endParaRPr lang="en-US"/>
            </a:p>
          </p:txBody>
        </p:sp>
        <p:sp>
          <p:nvSpPr>
            <p:cNvPr id="1679429" name="Line 37"/>
            <p:cNvSpPr>
              <a:spLocks noChangeShapeType="1"/>
            </p:cNvSpPr>
            <p:nvPr/>
          </p:nvSpPr>
          <p:spPr bwMode="auto">
            <a:xfrm>
              <a:off x="1689" y="1797"/>
              <a:ext cx="1" cy="118"/>
            </a:xfrm>
            <a:prstGeom prst="line">
              <a:avLst/>
            </a:prstGeom>
            <a:noFill/>
            <a:ln w="4763">
              <a:solidFill>
                <a:srgbClr val="9E9E9E"/>
              </a:solidFill>
              <a:miter lim="800000"/>
              <a:headEnd/>
              <a:tailEnd/>
            </a:ln>
          </p:spPr>
          <p:txBody>
            <a:bodyPr/>
            <a:lstStyle/>
            <a:p>
              <a:endParaRPr lang="en-US"/>
            </a:p>
          </p:txBody>
        </p:sp>
        <p:sp>
          <p:nvSpPr>
            <p:cNvPr id="1679430" name="Line 38"/>
            <p:cNvSpPr>
              <a:spLocks noChangeShapeType="1"/>
            </p:cNvSpPr>
            <p:nvPr/>
          </p:nvSpPr>
          <p:spPr bwMode="auto">
            <a:xfrm>
              <a:off x="1841" y="1882"/>
              <a:ext cx="1" cy="121"/>
            </a:xfrm>
            <a:prstGeom prst="line">
              <a:avLst/>
            </a:prstGeom>
            <a:noFill/>
            <a:ln w="4763">
              <a:solidFill>
                <a:srgbClr val="9E9E9E"/>
              </a:solidFill>
              <a:miter lim="800000"/>
              <a:headEnd/>
              <a:tailEnd/>
            </a:ln>
          </p:spPr>
          <p:txBody>
            <a:bodyPr/>
            <a:lstStyle/>
            <a:p>
              <a:endParaRPr lang="en-US"/>
            </a:p>
          </p:txBody>
        </p:sp>
        <p:sp>
          <p:nvSpPr>
            <p:cNvPr id="1679431" name="Line 39"/>
            <p:cNvSpPr>
              <a:spLocks noChangeShapeType="1"/>
            </p:cNvSpPr>
            <p:nvPr/>
          </p:nvSpPr>
          <p:spPr bwMode="auto">
            <a:xfrm>
              <a:off x="2018" y="1981"/>
              <a:ext cx="1" cy="121"/>
            </a:xfrm>
            <a:prstGeom prst="line">
              <a:avLst/>
            </a:prstGeom>
            <a:noFill/>
            <a:ln w="4763">
              <a:solidFill>
                <a:srgbClr val="9E9E9E"/>
              </a:solidFill>
              <a:miter lim="800000"/>
              <a:headEnd/>
              <a:tailEnd/>
            </a:ln>
          </p:spPr>
          <p:txBody>
            <a:bodyPr/>
            <a:lstStyle/>
            <a:p>
              <a:endParaRPr lang="en-US"/>
            </a:p>
          </p:txBody>
        </p:sp>
        <p:sp>
          <p:nvSpPr>
            <p:cNvPr id="1679432" name="Line 40"/>
            <p:cNvSpPr>
              <a:spLocks noChangeShapeType="1"/>
            </p:cNvSpPr>
            <p:nvPr/>
          </p:nvSpPr>
          <p:spPr bwMode="auto">
            <a:xfrm>
              <a:off x="2179" y="2073"/>
              <a:ext cx="1" cy="118"/>
            </a:xfrm>
            <a:prstGeom prst="line">
              <a:avLst/>
            </a:prstGeom>
            <a:noFill/>
            <a:ln w="4763">
              <a:solidFill>
                <a:srgbClr val="9E9E9E"/>
              </a:solidFill>
              <a:miter lim="800000"/>
              <a:headEnd/>
              <a:tailEnd/>
            </a:ln>
          </p:spPr>
          <p:txBody>
            <a:bodyPr/>
            <a:lstStyle/>
            <a:p>
              <a:endParaRPr lang="en-US"/>
            </a:p>
          </p:txBody>
        </p:sp>
        <p:sp>
          <p:nvSpPr>
            <p:cNvPr id="1679433" name="Line 41"/>
            <p:cNvSpPr>
              <a:spLocks noChangeShapeType="1"/>
            </p:cNvSpPr>
            <p:nvPr/>
          </p:nvSpPr>
          <p:spPr bwMode="auto">
            <a:xfrm>
              <a:off x="1689" y="2036"/>
              <a:ext cx="1" cy="101"/>
            </a:xfrm>
            <a:prstGeom prst="line">
              <a:avLst/>
            </a:prstGeom>
            <a:noFill/>
            <a:ln w="4763">
              <a:solidFill>
                <a:srgbClr val="9E9E9E"/>
              </a:solidFill>
              <a:miter lim="800000"/>
              <a:headEnd/>
              <a:tailEnd/>
            </a:ln>
          </p:spPr>
          <p:txBody>
            <a:bodyPr/>
            <a:lstStyle/>
            <a:p>
              <a:endParaRPr lang="en-US"/>
            </a:p>
          </p:txBody>
        </p:sp>
        <p:sp>
          <p:nvSpPr>
            <p:cNvPr id="1679434" name="Line 42"/>
            <p:cNvSpPr>
              <a:spLocks noChangeShapeType="1"/>
            </p:cNvSpPr>
            <p:nvPr/>
          </p:nvSpPr>
          <p:spPr bwMode="auto">
            <a:xfrm>
              <a:off x="1841" y="2123"/>
              <a:ext cx="1" cy="104"/>
            </a:xfrm>
            <a:prstGeom prst="line">
              <a:avLst/>
            </a:prstGeom>
            <a:noFill/>
            <a:ln w="4763">
              <a:solidFill>
                <a:srgbClr val="9E9E9E"/>
              </a:solidFill>
              <a:miter lim="800000"/>
              <a:headEnd/>
              <a:tailEnd/>
            </a:ln>
          </p:spPr>
          <p:txBody>
            <a:bodyPr/>
            <a:lstStyle/>
            <a:p>
              <a:endParaRPr lang="en-US"/>
            </a:p>
          </p:txBody>
        </p:sp>
        <p:sp>
          <p:nvSpPr>
            <p:cNvPr id="1679435" name="Line 43"/>
            <p:cNvSpPr>
              <a:spLocks noChangeShapeType="1"/>
            </p:cNvSpPr>
            <p:nvPr/>
          </p:nvSpPr>
          <p:spPr bwMode="auto">
            <a:xfrm>
              <a:off x="2018" y="2222"/>
              <a:ext cx="1" cy="106"/>
            </a:xfrm>
            <a:prstGeom prst="line">
              <a:avLst/>
            </a:prstGeom>
            <a:noFill/>
            <a:ln w="4763">
              <a:solidFill>
                <a:srgbClr val="9E9E9E"/>
              </a:solidFill>
              <a:miter lim="800000"/>
              <a:headEnd/>
              <a:tailEnd/>
            </a:ln>
          </p:spPr>
          <p:txBody>
            <a:bodyPr/>
            <a:lstStyle/>
            <a:p>
              <a:endParaRPr lang="en-US"/>
            </a:p>
          </p:txBody>
        </p:sp>
        <p:sp>
          <p:nvSpPr>
            <p:cNvPr id="1679436" name="Line 44"/>
            <p:cNvSpPr>
              <a:spLocks noChangeShapeType="1"/>
            </p:cNvSpPr>
            <p:nvPr/>
          </p:nvSpPr>
          <p:spPr bwMode="auto">
            <a:xfrm>
              <a:off x="2179" y="2312"/>
              <a:ext cx="1" cy="109"/>
            </a:xfrm>
            <a:prstGeom prst="line">
              <a:avLst/>
            </a:prstGeom>
            <a:noFill/>
            <a:ln w="4763">
              <a:solidFill>
                <a:srgbClr val="9E9E9E"/>
              </a:solidFill>
              <a:miter lim="800000"/>
              <a:headEnd/>
              <a:tailEnd/>
            </a:ln>
          </p:spPr>
          <p:txBody>
            <a:bodyPr/>
            <a:lstStyle/>
            <a:p>
              <a:endParaRPr lang="en-US"/>
            </a:p>
          </p:txBody>
        </p:sp>
      </p:grpSp>
      <p:grpSp>
        <p:nvGrpSpPr>
          <p:cNvPr id="5" name="Group 68"/>
          <p:cNvGrpSpPr>
            <a:grpSpLocks noChangeAspect="1"/>
          </p:cNvGrpSpPr>
          <p:nvPr/>
        </p:nvGrpSpPr>
        <p:grpSpPr bwMode="auto">
          <a:xfrm>
            <a:off x="1687059" y="5040315"/>
            <a:ext cx="730250" cy="450850"/>
            <a:chOff x="411" y="1928"/>
            <a:chExt cx="680" cy="418"/>
          </a:xfrm>
        </p:grpSpPr>
        <p:sp>
          <p:nvSpPr>
            <p:cNvPr id="1679395" name="AutoShape 69"/>
            <p:cNvSpPr>
              <a:spLocks noChangeAspect="1" noChangeArrowheads="1" noTextEdit="1"/>
            </p:cNvSpPr>
            <p:nvPr/>
          </p:nvSpPr>
          <p:spPr bwMode="auto">
            <a:xfrm>
              <a:off x="411" y="1928"/>
              <a:ext cx="680" cy="418"/>
            </a:xfrm>
            <a:prstGeom prst="rect">
              <a:avLst/>
            </a:prstGeom>
            <a:noFill/>
            <a:ln w="9525">
              <a:noFill/>
              <a:miter lim="800000"/>
              <a:headEnd/>
              <a:tailEnd/>
            </a:ln>
          </p:spPr>
          <p:txBody>
            <a:bodyPr/>
            <a:lstStyle/>
            <a:p>
              <a:endParaRPr lang="en-US"/>
            </a:p>
          </p:txBody>
        </p:sp>
        <p:sp>
          <p:nvSpPr>
            <p:cNvPr id="1679396" name="Freeform 70"/>
            <p:cNvSpPr>
              <a:spLocks noEditPoints="1"/>
            </p:cNvSpPr>
            <p:nvPr/>
          </p:nvSpPr>
          <p:spPr bwMode="auto">
            <a:xfrm>
              <a:off x="411" y="1928"/>
              <a:ext cx="680" cy="418"/>
            </a:xfrm>
            <a:custGeom>
              <a:avLst/>
              <a:gdLst>
                <a:gd name="T0" fmla="*/ 2147483647 w 288"/>
                <a:gd name="T1" fmla="*/ 2147483647 h 177"/>
                <a:gd name="T2" fmla="*/ 2147483647 w 288"/>
                <a:gd name="T3" fmla="*/ 2147483647 h 177"/>
                <a:gd name="T4" fmla="*/ 2147483647 w 288"/>
                <a:gd name="T5" fmla="*/ 2147483647 h 177"/>
                <a:gd name="T6" fmla="*/ 2147483647 w 288"/>
                <a:gd name="T7" fmla="*/ 2147483647 h 177"/>
                <a:gd name="T8" fmla="*/ 2147483647 w 288"/>
                <a:gd name="T9" fmla="*/ 0 h 177"/>
                <a:gd name="T10" fmla="*/ 2147483647 w 288"/>
                <a:gd name="T11" fmla="*/ 2147483647 h 177"/>
                <a:gd name="T12" fmla="*/ 2147483647 w 288"/>
                <a:gd name="T13" fmla="*/ 2147483647 h 177"/>
                <a:gd name="T14" fmla="*/ 2147483647 w 288"/>
                <a:gd name="T15" fmla="*/ 2147483647 h 177"/>
                <a:gd name="T16" fmla="*/ 0 w 288"/>
                <a:gd name="T17" fmla="*/ 2147483647 h 177"/>
                <a:gd name="T18" fmla="*/ 2147483647 w 288"/>
                <a:gd name="T19" fmla="*/ 2147483647 h 177"/>
                <a:gd name="T20" fmla="*/ 2147483647 w 288"/>
                <a:gd name="T21" fmla="*/ 2147483647 h 177"/>
                <a:gd name="T22" fmla="*/ 2147483647 w 288"/>
                <a:gd name="T23" fmla="*/ 2147483647 h 177"/>
                <a:gd name="T24" fmla="*/ 2147483647 w 288"/>
                <a:gd name="T25" fmla="*/ 2147483647 h 177"/>
                <a:gd name="T26" fmla="*/ 2147483647 w 288"/>
                <a:gd name="T27" fmla="*/ 2147483647 h 177"/>
                <a:gd name="T28" fmla="*/ 2147483647 w 288"/>
                <a:gd name="T29" fmla="*/ 2147483647 h 177"/>
                <a:gd name="T30" fmla="*/ 2147483647 w 288"/>
                <a:gd name="T31" fmla="*/ 2147483647 h 177"/>
                <a:gd name="T32" fmla="*/ 2147483647 w 288"/>
                <a:gd name="T33" fmla="*/ 2147483647 h 177"/>
                <a:gd name="T34" fmla="*/ 2147483647 w 288"/>
                <a:gd name="T35" fmla="*/ 2147483647 h 177"/>
                <a:gd name="T36" fmla="*/ 2147483647 w 288"/>
                <a:gd name="T37" fmla="*/ 2147483647 h 177"/>
                <a:gd name="T38" fmla="*/ 2147483647 w 288"/>
                <a:gd name="T39" fmla="*/ 2147483647 h 177"/>
                <a:gd name="T40" fmla="*/ 2147483647 w 288"/>
                <a:gd name="T41" fmla="*/ 2147483647 h 177"/>
                <a:gd name="T42" fmla="*/ 2147483647 w 288"/>
                <a:gd name="T43" fmla="*/ 2147483647 h 177"/>
                <a:gd name="T44" fmla="*/ 2147483647 w 288"/>
                <a:gd name="T45" fmla="*/ 2147483647 h 177"/>
                <a:gd name="T46" fmla="*/ 2147483647 w 288"/>
                <a:gd name="T47" fmla="*/ 2147483647 h 177"/>
                <a:gd name="T48" fmla="*/ 2147483647 w 288"/>
                <a:gd name="T49" fmla="*/ 2147483647 h 177"/>
                <a:gd name="T50" fmla="*/ 2147483647 w 288"/>
                <a:gd name="T51" fmla="*/ 2147483647 h 177"/>
                <a:gd name="T52" fmla="*/ 2147483647 w 288"/>
                <a:gd name="T53" fmla="*/ 2147483647 h 177"/>
                <a:gd name="T54" fmla="*/ 2147483647 w 288"/>
                <a:gd name="T55" fmla="*/ 2147483647 h 177"/>
                <a:gd name="T56" fmla="*/ 2147483647 w 288"/>
                <a:gd name="T57" fmla="*/ 2147483647 h 177"/>
                <a:gd name="T58" fmla="*/ 2147483647 w 288"/>
                <a:gd name="T59" fmla="*/ 2147483647 h 177"/>
                <a:gd name="T60" fmla="*/ 2147483647 w 288"/>
                <a:gd name="T61" fmla="*/ 2147483647 h 177"/>
                <a:gd name="T62" fmla="*/ 2147483647 w 288"/>
                <a:gd name="T63" fmla="*/ 2147483647 h 177"/>
                <a:gd name="T64" fmla="*/ 2147483647 w 288"/>
                <a:gd name="T65" fmla="*/ 2147483647 h 177"/>
                <a:gd name="T66" fmla="*/ 2147483647 w 288"/>
                <a:gd name="T67" fmla="*/ 2147483647 h 177"/>
                <a:gd name="T68" fmla="*/ 2147483647 w 288"/>
                <a:gd name="T69" fmla="*/ 2147483647 h 177"/>
                <a:gd name="T70" fmla="*/ 2147483647 w 288"/>
                <a:gd name="T71" fmla="*/ 2147483647 h 177"/>
                <a:gd name="T72" fmla="*/ 2147483647 w 288"/>
                <a:gd name="T73" fmla="*/ 2147483647 h 177"/>
                <a:gd name="T74" fmla="*/ 2147483647 w 288"/>
                <a:gd name="T75" fmla="*/ 2147483647 h 177"/>
                <a:gd name="T76" fmla="*/ 2147483647 w 288"/>
                <a:gd name="T77" fmla="*/ 2147483647 h 177"/>
                <a:gd name="T78" fmla="*/ 2147483647 w 288"/>
                <a:gd name="T79" fmla="*/ 2147483647 h 177"/>
                <a:gd name="T80" fmla="*/ 2147483647 w 288"/>
                <a:gd name="T81" fmla="*/ 2147483647 h 177"/>
                <a:gd name="T82" fmla="*/ 2147483647 w 288"/>
                <a:gd name="T83" fmla="*/ 2147483647 h 177"/>
                <a:gd name="T84" fmla="*/ 2147483647 w 288"/>
                <a:gd name="T85" fmla="*/ 2147483647 h 177"/>
                <a:gd name="T86" fmla="*/ 2147483647 w 288"/>
                <a:gd name="T87" fmla="*/ 2147483647 h 177"/>
                <a:gd name="T88" fmla="*/ 2147483647 w 288"/>
                <a:gd name="T89" fmla="*/ 2147483647 h 177"/>
                <a:gd name="T90" fmla="*/ 2147483647 w 288"/>
                <a:gd name="T91" fmla="*/ 2147483647 h 177"/>
                <a:gd name="T92" fmla="*/ 2147483647 w 288"/>
                <a:gd name="T93" fmla="*/ 2147483647 h 177"/>
                <a:gd name="T94" fmla="*/ 2147483647 w 288"/>
                <a:gd name="T95" fmla="*/ 2147483647 h 177"/>
                <a:gd name="T96" fmla="*/ 2147483647 w 288"/>
                <a:gd name="T97" fmla="*/ 214748364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rgbClr val="333333"/>
            </a:solidFill>
            <a:ln w="9525">
              <a:noFill/>
              <a:round/>
              <a:headEnd/>
              <a:tailEnd/>
            </a:ln>
          </p:spPr>
          <p:txBody>
            <a:bodyPr/>
            <a:lstStyle/>
            <a:p>
              <a:pPr algn="ctr"/>
              <a:endParaRPr lang="en-US"/>
            </a:p>
          </p:txBody>
        </p:sp>
        <p:sp>
          <p:nvSpPr>
            <p:cNvPr id="1679397" name="Freeform 71"/>
            <p:cNvSpPr>
              <a:spLocks noEditPoints="1"/>
            </p:cNvSpPr>
            <p:nvPr/>
          </p:nvSpPr>
          <p:spPr bwMode="auto">
            <a:xfrm>
              <a:off x="418" y="1935"/>
              <a:ext cx="666" cy="406"/>
            </a:xfrm>
            <a:custGeom>
              <a:avLst/>
              <a:gdLst>
                <a:gd name="T0" fmla="*/ 2147483647 w 282"/>
                <a:gd name="T1" fmla="*/ 2147483647 h 172"/>
                <a:gd name="T2" fmla="*/ 2147483647 w 282"/>
                <a:gd name="T3" fmla="*/ 2147483647 h 172"/>
                <a:gd name="T4" fmla="*/ 2147483647 w 282"/>
                <a:gd name="T5" fmla="*/ 2147483647 h 172"/>
                <a:gd name="T6" fmla="*/ 2147483647 w 282"/>
                <a:gd name="T7" fmla="*/ 0 h 172"/>
                <a:gd name="T8" fmla="*/ 2147483647 w 282"/>
                <a:gd name="T9" fmla="*/ 2147483647 h 172"/>
                <a:gd name="T10" fmla="*/ 2147483647 w 282"/>
                <a:gd name="T11" fmla="*/ 2147483647 h 172"/>
                <a:gd name="T12" fmla="*/ 0 w 282"/>
                <a:gd name="T13" fmla="*/ 2147483647 h 172"/>
                <a:gd name="T14" fmla="*/ 2147483647 w 282"/>
                <a:gd name="T15" fmla="*/ 2147483647 h 172"/>
                <a:gd name="T16" fmla="*/ 2147483647 w 282"/>
                <a:gd name="T17" fmla="*/ 2147483647 h 172"/>
                <a:gd name="T18" fmla="*/ 2147483647 w 282"/>
                <a:gd name="T19" fmla="*/ 2147483647 h 172"/>
                <a:gd name="T20" fmla="*/ 2147483647 w 282"/>
                <a:gd name="T21" fmla="*/ 2147483647 h 172"/>
                <a:gd name="T22" fmla="*/ 2147483647 w 282"/>
                <a:gd name="T23" fmla="*/ 2147483647 h 172"/>
                <a:gd name="T24" fmla="*/ 2147483647 w 282"/>
                <a:gd name="T25" fmla="*/ 2147483647 h 172"/>
                <a:gd name="T26" fmla="*/ 2147483647 w 282"/>
                <a:gd name="T27" fmla="*/ 2147483647 h 172"/>
                <a:gd name="T28" fmla="*/ 2147483647 w 282"/>
                <a:gd name="T29" fmla="*/ 2147483647 h 172"/>
                <a:gd name="T30" fmla="*/ 2147483647 w 282"/>
                <a:gd name="T31" fmla="*/ 2147483647 h 172"/>
                <a:gd name="T32" fmla="*/ 2147483647 w 282"/>
                <a:gd name="T33" fmla="*/ 2147483647 h 172"/>
                <a:gd name="T34" fmla="*/ 2147483647 w 282"/>
                <a:gd name="T35" fmla="*/ 2147483647 h 172"/>
                <a:gd name="T36" fmla="*/ 2147483647 w 282"/>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rgbClr val="B3B3B3"/>
            </a:solidFill>
            <a:ln w="9525">
              <a:noFill/>
              <a:round/>
              <a:headEnd/>
              <a:tailEnd/>
            </a:ln>
          </p:spPr>
          <p:txBody>
            <a:bodyPr/>
            <a:lstStyle/>
            <a:p>
              <a:pPr algn="ctr"/>
              <a:endParaRPr lang="en-US"/>
            </a:p>
          </p:txBody>
        </p:sp>
      </p:grpSp>
      <p:sp>
        <p:nvSpPr>
          <p:cNvPr id="1679388" name="Freeform 475"/>
          <p:cNvSpPr>
            <a:spLocks/>
          </p:cNvSpPr>
          <p:nvPr/>
        </p:nvSpPr>
        <p:spPr bwMode="auto">
          <a:xfrm>
            <a:off x="1796596" y="4014790"/>
            <a:ext cx="4763" cy="7937"/>
          </a:xfrm>
          <a:custGeom>
            <a:avLst/>
            <a:gdLst>
              <a:gd name="T0" fmla="*/ 2147483647 w 1"/>
              <a:gd name="T1" fmla="*/ 0 h 2"/>
              <a:gd name="T2" fmla="*/ 2147483647 w 1"/>
              <a:gd name="T3" fmla="*/ 0 h 2"/>
              <a:gd name="T4" fmla="*/ 2147483647 w 1"/>
              <a:gd name="T5" fmla="*/ 0 h 2"/>
              <a:gd name="T6" fmla="*/ 0 w 1"/>
              <a:gd name="T7" fmla="*/ 2147483647 h 2"/>
              <a:gd name="T8" fmla="*/ 0 w 1"/>
              <a:gd name="T9" fmla="*/ 2147483647 h 2"/>
              <a:gd name="T10" fmla="*/ 0 w 1"/>
              <a:gd name="T11" fmla="*/ 2147483647 h 2"/>
              <a:gd name="T12" fmla="*/ 2147483647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lgn="ctr"/>
            <a:endParaRPr lang="en-US"/>
          </a:p>
        </p:txBody>
      </p:sp>
      <p:sp>
        <p:nvSpPr>
          <p:cNvPr id="1679389" name="Freeform 476"/>
          <p:cNvSpPr>
            <a:spLocks/>
          </p:cNvSpPr>
          <p:nvPr/>
        </p:nvSpPr>
        <p:spPr bwMode="auto">
          <a:xfrm>
            <a:off x="1796596" y="4014790"/>
            <a:ext cx="4763" cy="7937"/>
          </a:xfrm>
          <a:custGeom>
            <a:avLst/>
            <a:gdLst>
              <a:gd name="T0" fmla="*/ 2147483647 w 1"/>
              <a:gd name="T1" fmla="*/ 0 h 2"/>
              <a:gd name="T2" fmla="*/ 2147483647 w 1"/>
              <a:gd name="T3" fmla="*/ 0 h 2"/>
              <a:gd name="T4" fmla="*/ 2147483647 w 1"/>
              <a:gd name="T5" fmla="*/ 0 h 2"/>
              <a:gd name="T6" fmla="*/ 0 w 1"/>
              <a:gd name="T7" fmla="*/ 2147483647 h 2"/>
              <a:gd name="T8" fmla="*/ 0 w 1"/>
              <a:gd name="T9" fmla="*/ 2147483647 h 2"/>
              <a:gd name="T10" fmla="*/ 0 w 1"/>
              <a:gd name="T11" fmla="*/ 2147483647 h 2"/>
              <a:gd name="T12" fmla="*/ 2147483647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0"/>
                </a:moveTo>
                <a:cubicBezTo>
                  <a:pt x="1" y="0"/>
                  <a:pt x="1" y="0"/>
                  <a:pt x="1" y="0"/>
                </a:cubicBezTo>
                <a:cubicBezTo>
                  <a:pt x="1" y="0"/>
                  <a:pt x="1" y="0"/>
                  <a:pt x="1" y="0"/>
                </a:cubicBezTo>
                <a:cubicBezTo>
                  <a:pt x="0" y="2"/>
                  <a:pt x="0" y="2"/>
                  <a:pt x="0" y="2"/>
                </a:cubicBezTo>
                <a:cubicBezTo>
                  <a:pt x="0" y="2"/>
                  <a:pt x="0" y="2"/>
                  <a:pt x="0" y="2"/>
                </a:cubicBezTo>
                <a:cubicBezTo>
                  <a:pt x="0" y="2"/>
                  <a:pt x="0" y="2"/>
                  <a:pt x="0" y="2"/>
                </a:cubicBezTo>
                <a:lnTo>
                  <a:pt x="1" y="0"/>
                </a:lnTo>
                <a:close/>
              </a:path>
            </a:pathLst>
          </a:custGeom>
          <a:solidFill>
            <a:srgbClr val="748FA5"/>
          </a:solidFill>
          <a:ln w="9525">
            <a:noFill/>
            <a:round/>
            <a:headEnd/>
            <a:tailEnd/>
          </a:ln>
        </p:spPr>
        <p:txBody>
          <a:bodyPr/>
          <a:lstStyle/>
          <a:p>
            <a:pPr algn="ctr"/>
            <a:endParaRPr lang="en-US"/>
          </a:p>
        </p:txBody>
      </p:sp>
      <p:sp>
        <p:nvSpPr>
          <p:cNvPr id="1679390" name="Freeform 477"/>
          <p:cNvSpPr>
            <a:spLocks/>
          </p:cNvSpPr>
          <p:nvPr/>
        </p:nvSpPr>
        <p:spPr bwMode="auto">
          <a:xfrm>
            <a:off x="1804534" y="4019552"/>
            <a:ext cx="3175" cy="6350"/>
          </a:xfrm>
          <a:custGeom>
            <a:avLst/>
            <a:gdLst>
              <a:gd name="T0" fmla="*/ 2147483647 w 1"/>
              <a:gd name="T1" fmla="*/ 0 h 2"/>
              <a:gd name="T2" fmla="*/ 2147483647 w 1"/>
              <a:gd name="T3" fmla="*/ 0 h 2"/>
              <a:gd name="T4" fmla="*/ 0 w 1"/>
              <a:gd name="T5" fmla="*/ 2147483647 h 2"/>
              <a:gd name="T6" fmla="*/ 2147483647 w 1"/>
              <a:gd name="T7" fmla="*/ 2147483647 h 2"/>
              <a:gd name="T8" fmla="*/ 2147483647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cubicBezTo>
                  <a:pt x="1" y="0"/>
                  <a:pt x="1" y="0"/>
                  <a:pt x="1" y="0"/>
                </a:cubicBezTo>
                <a:cubicBezTo>
                  <a:pt x="0" y="2"/>
                  <a:pt x="0" y="2"/>
                  <a:pt x="0" y="2"/>
                </a:cubicBezTo>
                <a:cubicBezTo>
                  <a:pt x="0" y="2"/>
                  <a:pt x="1" y="2"/>
                  <a:pt x="1" y="2"/>
                </a:cubicBezTo>
                <a:lnTo>
                  <a:pt x="1" y="0"/>
                </a:lnTo>
                <a:close/>
              </a:path>
            </a:pathLst>
          </a:custGeom>
          <a:solidFill>
            <a:srgbClr val="748FA5"/>
          </a:solidFill>
          <a:ln w="9525">
            <a:noFill/>
            <a:round/>
            <a:headEnd/>
            <a:tailEnd/>
          </a:ln>
        </p:spPr>
        <p:txBody>
          <a:bodyPr/>
          <a:lstStyle/>
          <a:p>
            <a:pPr algn="ctr"/>
            <a:endParaRPr lang="en-US"/>
          </a:p>
        </p:txBody>
      </p:sp>
      <p:sp>
        <p:nvSpPr>
          <p:cNvPr id="1679391" name="Freeform 479"/>
          <p:cNvSpPr>
            <a:spLocks/>
          </p:cNvSpPr>
          <p:nvPr/>
        </p:nvSpPr>
        <p:spPr bwMode="auto">
          <a:xfrm>
            <a:off x="1961696" y="3230565"/>
            <a:ext cx="4763" cy="7937"/>
          </a:xfrm>
          <a:custGeom>
            <a:avLst/>
            <a:gdLst>
              <a:gd name="T0" fmla="*/ 0 w 1"/>
              <a:gd name="T1" fmla="*/ 2147483647 h 2"/>
              <a:gd name="T2" fmla="*/ 2147483647 w 1"/>
              <a:gd name="T3" fmla="*/ 2147483647 h 2"/>
              <a:gd name="T4" fmla="*/ 2147483647 w 1"/>
              <a:gd name="T5" fmla="*/ 0 h 2"/>
              <a:gd name="T6" fmla="*/ 0 w 1"/>
              <a:gd name="T7" fmla="*/ 0 h 2"/>
              <a:gd name="T8" fmla="*/ 0 w 1"/>
              <a:gd name="T9" fmla="*/ 2147483647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0" y="2"/>
                </a:moveTo>
                <a:cubicBezTo>
                  <a:pt x="1" y="2"/>
                  <a:pt x="1" y="2"/>
                  <a:pt x="1" y="2"/>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lgn="ctr"/>
            <a:endParaRPr lang="en-US"/>
          </a:p>
        </p:txBody>
      </p:sp>
      <p:sp>
        <p:nvSpPr>
          <p:cNvPr id="1679392" name="Freeform 480"/>
          <p:cNvSpPr>
            <a:spLocks/>
          </p:cNvSpPr>
          <p:nvPr/>
        </p:nvSpPr>
        <p:spPr bwMode="auto">
          <a:xfrm>
            <a:off x="1966459" y="4056065"/>
            <a:ext cx="3175" cy="7937"/>
          </a:xfrm>
          <a:custGeom>
            <a:avLst/>
            <a:gdLst>
              <a:gd name="T0" fmla="*/ 0 w 1"/>
              <a:gd name="T1" fmla="*/ 2147483647 h 2"/>
              <a:gd name="T2" fmla="*/ 2147483647 w 1"/>
              <a:gd name="T3" fmla="*/ 2147483647 h 2"/>
              <a:gd name="T4" fmla="*/ 2147483647 w 1"/>
              <a:gd name="T5" fmla="*/ 2147483647 h 2"/>
              <a:gd name="T6" fmla="*/ 2147483647 w 1"/>
              <a:gd name="T7" fmla="*/ 0 h 2"/>
              <a:gd name="T8" fmla="*/ 2147483647 w 1"/>
              <a:gd name="T9" fmla="*/ 0 h 2"/>
              <a:gd name="T10" fmla="*/ 0 w 1"/>
              <a:gd name="T11" fmla="*/ 0 h 2"/>
              <a:gd name="T12" fmla="*/ 0 w 1"/>
              <a:gd name="T13" fmla="*/ 2147483647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cubicBezTo>
                  <a:pt x="0" y="2"/>
                  <a:pt x="1" y="2"/>
                  <a:pt x="1" y="2"/>
                </a:cubicBezTo>
                <a:cubicBezTo>
                  <a:pt x="1" y="2"/>
                  <a:pt x="1" y="2"/>
                  <a:pt x="1" y="2"/>
                </a:cubicBezTo>
                <a:cubicBezTo>
                  <a:pt x="1" y="0"/>
                  <a:pt x="1" y="0"/>
                  <a:pt x="1" y="0"/>
                </a:cubicBezTo>
                <a:cubicBezTo>
                  <a:pt x="1" y="0"/>
                  <a:pt x="1" y="0"/>
                  <a:pt x="1" y="0"/>
                </a:cubicBezTo>
                <a:cubicBezTo>
                  <a:pt x="1" y="0"/>
                  <a:pt x="0" y="0"/>
                  <a:pt x="0" y="0"/>
                </a:cubicBezTo>
                <a:lnTo>
                  <a:pt x="0" y="2"/>
                </a:lnTo>
                <a:close/>
              </a:path>
            </a:pathLst>
          </a:custGeom>
          <a:solidFill>
            <a:srgbClr val="748FA5"/>
          </a:solidFill>
          <a:ln w="9525">
            <a:noFill/>
            <a:round/>
            <a:headEnd/>
            <a:tailEnd/>
          </a:ln>
        </p:spPr>
        <p:txBody>
          <a:bodyPr/>
          <a:lstStyle/>
          <a:p>
            <a:pPr algn="ctr"/>
            <a:endParaRPr lang="en-US"/>
          </a:p>
        </p:txBody>
      </p:sp>
      <p:sp>
        <p:nvSpPr>
          <p:cNvPr id="1679393" name="Rectangle 116"/>
          <p:cNvSpPr>
            <a:spLocks noGrp="1" noChangeArrowheads="1"/>
          </p:cNvSpPr>
          <p:nvPr>
            <p:ph type="title" idx="4294967295"/>
          </p:nvPr>
        </p:nvSpPr>
        <p:spPr>
          <a:xfrm>
            <a:off x="0" y="0"/>
            <a:ext cx="8229600" cy="1143000"/>
          </a:xfrm>
        </p:spPr>
        <p:txBody>
          <a:bodyPr/>
          <a:lstStyle/>
          <a:p>
            <a:pPr eaLnBrk="1" hangingPunct="1"/>
            <a:r>
              <a:rPr lang="en-US" smtClean="0"/>
              <a:t>Mobile Management and Security </a:t>
            </a:r>
            <a:br>
              <a:rPr lang="en-US" smtClean="0"/>
            </a:br>
            <a:r>
              <a:rPr lang="en-US" smtClean="0"/>
              <a:t>Deployment Architecture</a:t>
            </a:r>
          </a:p>
        </p:txBody>
      </p:sp>
      <p:sp>
        <p:nvSpPr>
          <p:cNvPr id="6" name="AutoShape 68"/>
          <p:cNvSpPr>
            <a:spLocks noChangeArrowheads="1"/>
          </p:cNvSpPr>
          <p:nvPr/>
        </p:nvSpPr>
        <p:spPr bwMode="auto">
          <a:xfrm>
            <a:off x="5282746" y="4454527"/>
            <a:ext cx="1281113" cy="142875"/>
          </a:xfrm>
          <a:prstGeom prst="roundRect">
            <a:avLst>
              <a:gd name="adj" fmla="val 16667"/>
            </a:avLst>
          </a:prstGeom>
          <a:gradFill rotWithShape="1">
            <a:gsLst>
              <a:gs pos="0">
                <a:schemeClr val="bg1"/>
              </a:gs>
              <a:gs pos="100000">
                <a:schemeClr val="accent2"/>
              </a:gs>
            </a:gsLst>
            <a:lin ang="0" scaled="1"/>
          </a:gradFill>
          <a:ln w="12700" algn="ctr">
            <a:noFill/>
            <a:round/>
            <a:headEnd/>
            <a:tailEnd/>
          </a:ln>
        </p:spPr>
        <p:txBody>
          <a:bodyPr wrap="none" anchor="ctr"/>
          <a:lstStyle/>
          <a:p>
            <a:pPr algn="ctr"/>
            <a:r>
              <a:rPr lang="en-US" sz="800" b="1">
                <a:latin typeface="Calibri" pitchFamily="34" charset="0"/>
              </a:rPr>
              <a:t>NS w/ Mobile Security Solution</a:t>
            </a:r>
          </a:p>
        </p:txBody>
      </p:sp>
      <p:pic>
        <p:nvPicPr>
          <p:cNvPr id="43" name="Picture 42" descr="cmdb.png"/>
          <p:cNvPicPr>
            <a:picLocks noChangeAspect="1"/>
          </p:cNvPicPr>
          <p:nvPr/>
        </p:nvPicPr>
        <p:blipFill>
          <a:blip r:embed="rId9" cstate="print"/>
          <a:srcRect/>
          <a:stretch>
            <a:fillRect/>
          </a:stretch>
        </p:blipFill>
        <p:spPr bwMode="auto">
          <a:xfrm>
            <a:off x="3427252" y="1462255"/>
            <a:ext cx="1161192" cy="713173"/>
          </a:xfrm>
          <a:prstGeom prst="rect">
            <a:avLst/>
          </a:prstGeom>
          <a:noFill/>
          <a:ln w="9525">
            <a:noFill/>
            <a:miter lim="800000"/>
            <a:headEnd/>
            <a:tailEnd/>
          </a:ln>
        </p:spPr>
      </p:pic>
      <p:pic>
        <p:nvPicPr>
          <p:cNvPr id="119" name="Picture 59"/>
          <p:cNvPicPr>
            <a:picLocks noChangeAspect="1" noChangeArrowheads="1"/>
          </p:cNvPicPr>
          <p:nvPr/>
        </p:nvPicPr>
        <p:blipFill>
          <a:blip r:embed="rId8" cstate="print"/>
          <a:srcRect/>
          <a:stretch>
            <a:fillRect/>
          </a:stretch>
        </p:blipFill>
        <p:spPr bwMode="auto">
          <a:xfrm>
            <a:off x="2861349" y="2298276"/>
            <a:ext cx="305923" cy="678351"/>
          </a:xfrm>
          <a:prstGeom prst="rect">
            <a:avLst/>
          </a:prstGeom>
          <a:noFill/>
          <a:ln w="9525">
            <a:noFill/>
            <a:miter lim="800000"/>
            <a:headEnd/>
            <a:tailEnd/>
          </a:ln>
        </p:spPr>
      </p:pic>
      <p:sp>
        <p:nvSpPr>
          <p:cNvPr id="120" name="Text Box 61"/>
          <p:cNvSpPr txBox="1">
            <a:spLocks noChangeArrowheads="1"/>
          </p:cNvSpPr>
          <p:nvPr/>
        </p:nvSpPr>
        <p:spPr bwMode="auto">
          <a:xfrm>
            <a:off x="2566353" y="2949300"/>
            <a:ext cx="970137" cy="230832"/>
          </a:xfrm>
          <a:prstGeom prst="rect">
            <a:avLst/>
          </a:prstGeom>
          <a:noFill/>
          <a:ln w="12700" algn="ctr">
            <a:noFill/>
            <a:miter lim="800000"/>
            <a:headEnd/>
            <a:tailEnd/>
          </a:ln>
        </p:spPr>
        <p:txBody>
          <a:bodyPr wrap="none">
            <a:spAutoFit/>
          </a:bodyPr>
          <a:lstStyle/>
          <a:p>
            <a:pPr algn="r"/>
            <a:r>
              <a:rPr lang="en-US" sz="900" b="1" dirty="0" smtClean="0">
                <a:solidFill>
                  <a:srgbClr val="333333"/>
                </a:solidFill>
                <a:latin typeface="Calibri" pitchFamily="34" charset="0"/>
              </a:rPr>
              <a:t>Exchange Server</a:t>
            </a:r>
            <a:endParaRPr lang="en-US" sz="900" b="1" dirty="0">
              <a:solidFill>
                <a:srgbClr val="333333"/>
              </a:solidFill>
              <a:latin typeface="Calibri" pitchFamily="34" charset="0"/>
            </a:endParaRPr>
          </a:p>
        </p:txBody>
      </p:sp>
      <p:cxnSp>
        <p:nvCxnSpPr>
          <p:cNvPr id="124" name="Straight Connector 123"/>
          <p:cNvCxnSpPr>
            <a:endCxn id="119" idx="1"/>
          </p:cNvCxnSpPr>
          <p:nvPr/>
        </p:nvCxnSpPr>
        <p:spPr bwMode="auto">
          <a:xfrm>
            <a:off x="1590261" y="1948070"/>
            <a:ext cx="1271088" cy="689382"/>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51" name="Picture 59"/>
          <p:cNvPicPr>
            <a:picLocks noChangeAspect="1" noChangeArrowheads="1"/>
          </p:cNvPicPr>
          <p:nvPr/>
        </p:nvPicPr>
        <p:blipFill>
          <a:blip r:embed="rId8" cstate="print"/>
          <a:srcRect/>
          <a:stretch>
            <a:fillRect/>
          </a:stretch>
        </p:blipFill>
        <p:spPr bwMode="auto">
          <a:xfrm>
            <a:off x="2889538" y="4164670"/>
            <a:ext cx="305923" cy="678351"/>
          </a:xfrm>
          <a:prstGeom prst="rect">
            <a:avLst/>
          </a:prstGeom>
          <a:noFill/>
          <a:ln w="9525">
            <a:noFill/>
            <a:miter lim="800000"/>
            <a:headEnd/>
            <a:tailEnd/>
          </a:ln>
        </p:spPr>
      </p:pic>
      <p:sp>
        <p:nvSpPr>
          <p:cNvPr id="122" name="Text Box 61"/>
          <p:cNvSpPr txBox="1">
            <a:spLocks noChangeArrowheads="1"/>
          </p:cNvSpPr>
          <p:nvPr/>
        </p:nvSpPr>
        <p:spPr bwMode="auto">
          <a:xfrm>
            <a:off x="5431892" y="5637084"/>
            <a:ext cx="1035860" cy="507831"/>
          </a:xfrm>
          <a:prstGeom prst="rect">
            <a:avLst/>
          </a:prstGeom>
          <a:noFill/>
          <a:ln w="12700" algn="ctr">
            <a:noFill/>
            <a:miter lim="800000"/>
            <a:headEnd/>
            <a:tailEnd/>
          </a:ln>
        </p:spPr>
        <p:txBody>
          <a:bodyPr wrap="none">
            <a:spAutoFit/>
          </a:bodyPr>
          <a:lstStyle/>
          <a:p>
            <a:pPr algn="l"/>
            <a:r>
              <a:rPr lang="en-US" sz="900" b="1" dirty="0" smtClean="0">
                <a:solidFill>
                  <a:srgbClr val="333333"/>
                </a:solidFill>
                <a:latin typeface="Calibri" pitchFamily="34" charset="0"/>
              </a:rPr>
              <a:t>iOS, </a:t>
            </a:r>
          </a:p>
          <a:p>
            <a:pPr algn="l"/>
            <a:r>
              <a:rPr lang="en-US" sz="900" b="1" dirty="0" smtClean="0">
                <a:solidFill>
                  <a:srgbClr val="333333"/>
                </a:solidFill>
                <a:latin typeface="Calibri" pitchFamily="34" charset="0"/>
              </a:rPr>
              <a:t>Windows Mobile,</a:t>
            </a:r>
          </a:p>
          <a:p>
            <a:pPr algn="l"/>
            <a:r>
              <a:rPr lang="en-US" sz="900" b="1" dirty="0" smtClean="0">
                <a:solidFill>
                  <a:srgbClr val="333333"/>
                </a:solidFill>
                <a:latin typeface="Calibri" pitchFamily="34" charset="0"/>
              </a:rPr>
              <a:t>BlackBerry</a:t>
            </a:r>
            <a:endParaRPr lang="en-US" sz="900" b="1" dirty="0">
              <a:solidFill>
                <a:srgbClr val="333333"/>
              </a:solidFill>
              <a:latin typeface="Calibri" pitchFamily="34" charset="0"/>
            </a:endParaRPr>
          </a:p>
        </p:txBody>
      </p:sp>
      <p:sp>
        <p:nvSpPr>
          <p:cNvPr id="123" name="Text Box 61"/>
          <p:cNvSpPr txBox="1">
            <a:spLocks noChangeArrowheads="1"/>
          </p:cNvSpPr>
          <p:nvPr/>
        </p:nvSpPr>
        <p:spPr bwMode="auto">
          <a:xfrm>
            <a:off x="413461" y="1948596"/>
            <a:ext cx="1043876" cy="646331"/>
          </a:xfrm>
          <a:prstGeom prst="rect">
            <a:avLst/>
          </a:prstGeom>
          <a:noFill/>
          <a:ln w="12700" algn="ctr">
            <a:noFill/>
            <a:miter lim="800000"/>
            <a:headEnd/>
            <a:tailEnd/>
          </a:ln>
        </p:spPr>
        <p:txBody>
          <a:bodyPr wrap="none">
            <a:spAutoFit/>
          </a:bodyPr>
          <a:lstStyle/>
          <a:p>
            <a:pPr algn="l"/>
            <a:r>
              <a:rPr lang="en-US" sz="900" b="1" dirty="0" smtClean="0">
                <a:solidFill>
                  <a:srgbClr val="333333"/>
                </a:solidFill>
                <a:latin typeface="Calibri" pitchFamily="34" charset="0"/>
              </a:rPr>
              <a:t>Android, iOS,</a:t>
            </a:r>
          </a:p>
          <a:p>
            <a:pPr algn="l"/>
            <a:r>
              <a:rPr lang="en-US" sz="900" b="1" dirty="0" err="1" smtClean="0">
                <a:solidFill>
                  <a:srgbClr val="333333"/>
                </a:solidFill>
                <a:latin typeface="Calibri" pitchFamily="34" charset="0"/>
              </a:rPr>
              <a:t>WebOS</a:t>
            </a:r>
            <a:r>
              <a:rPr lang="en-US" sz="900" b="1" dirty="0" smtClean="0">
                <a:solidFill>
                  <a:srgbClr val="333333"/>
                </a:solidFill>
                <a:latin typeface="Calibri" pitchFamily="34" charset="0"/>
              </a:rPr>
              <a:t>, Phone 7, </a:t>
            </a:r>
          </a:p>
          <a:p>
            <a:pPr algn="l"/>
            <a:r>
              <a:rPr lang="en-US" sz="900" b="1" dirty="0" smtClean="0">
                <a:solidFill>
                  <a:srgbClr val="333333"/>
                </a:solidFill>
                <a:latin typeface="Calibri" pitchFamily="34" charset="0"/>
              </a:rPr>
              <a:t>Symbian, </a:t>
            </a:r>
          </a:p>
          <a:p>
            <a:pPr algn="l"/>
            <a:r>
              <a:rPr lang="en-US" sz="900" b="1" dirty="0" smtClean="0">
                <a:solidFill>
                  <a:srgbClr val="333333"/>
                </a:solidFill>
                <a:latin typeface="Calibri" pitchFamily="34" charset="0"/>
              </a:rPr>
              <a:t>Windows Mobile</a:t>
            </a:r>
            <a:endParaRPr lang="en-US" sz="900" b="1" dirty="0">
              <a:solidFill>
                <a:srgbClr val="333333"/>
              </a:solidFill>
              <a:latin typeface="Calibri" pitchFamily="34" charset="0"/>
            </a:endParaRPr>
          </a:p>
        </p:txBody>
      </p:sp>
      <p:cxnSp>
        <p:nvCxnSpPr>
          <p:cNvPr id="125" name="Straight Connector 124"/>
          <p:cNvCxnSpPr>
            <a:stCxn id="119" idx="3"/>
            <a:endCxn id="131" idx="1"/>
          </p:cNvCxnSpPr>
          <p:nvPr/>
        </p:nvCxnSpPr>
        <p:spPr bwMode="auto">
          <a:xfrm>
            <a:off x="3167272" y="2637452"/>
            <a:ext cx="1149227" cy="623272"/>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129" name="Text Box 61"/>
          <p:cNvSpPr txBox="1">
            <a:spLocks noChangeArrowheads="1"/>
          </p:cNvSpPr>
          <p:nvPr/>
        </p:nvSpPr>
        <p:spPr bwMode="auto">
          <a:xfrm>
            <a:off x="3582649" y="1939551"/>
            <a:ext cx="681597" cy="246221"/>
          </a:xfrm>
          <a:prstGeom prst="rect">
            <a:avLst/>
          </a:prstGeom>
          <a:noFill/>
          <a:ln w="12700" algn="ctr">
            <a:noFill/>
            <a:miter lim="800000"/>
            <a:headEnd/>
            <a:tailEnd/>
          </a:ln>
        </p:spPr>
        <p:txBody>
          <a:bodyPr wrap="none">
            <a:spAutoFit/>
          </a:bodyPr>
          <a:lstStyle/>
          <a:p>
            <a:pPr algn="ctr"/>
            <a:r>
              <a:rPr lang="en-US" sz="1000" b="1" dirty="0" smtClean="0">
                <a:solidFill>
                  <a:srgbClr val="333333"/>
                </a:solidFill>
                <a:latin typeface="Calibri" pitchFamily="34" charset="0"/>
              </a:rPr>
              <a:t>Database</a:t>
            </a:r>
            <a:endParaRPr lang="en-US" sz="1000" b="1" dirty="0">
              <a:solidFill>
                <a:srgbClr val="333333"/>
              </a:solidFill>
              <a:latin typeface="Calibri" pitchFamily="34" charset="0"/>
            </a:endParaRPr>
          </a:p>
        </p:txBody>
      </p:sp>
      <p:pic>
        <p:nvPicPr>
          <p:cNvPr id="131" name="Picture 59"/>
          <p:cNvPicPr>
            <a:picLocks noChangeAspect="1" noChangeArrowheads="1"/>
          </p:cNvPicPr>
          <p:nvPr/>
        </p:nvPicPr>
        <p:blipFill>
          <a:blip r:embed="rId8" cstate="print"/>
          <a:srcRect/>
          <a:stretch>
            <a:fillRect/>
          </a:stretch>
        </p:blipFill>
        <p:spPr bwMode="auto">
          <a:xfrm>
            <a:off x="4316499" y="2921548"/>
            <a:ext cx="305923" cy="678351"/>
          </a:xfrm>
          <a:prstGeom prst="rect">
            <a:avLst/>
          </a:prstGeom>
          <a:noFill/>
          <a:ln w="9525">
            <a:noFill/>
            <a:miter lim="800000"/>
            <a:headEnd/>
            <a:tailEnd/>
          </a:ln>
        </p:spPr>
      </p:pic>
      <p:sp>
        <p:nvSpPr>
          <p:cNvPr id="134" name="Text Box 61"/>
          <p:cNvSpPr txBox="1">
            <a:spLocks noChangeArrowheads="1"/>
          </p:cNvSpPr>
          <p:nvPr/>
        </p:nvSpPr>
        <p:spPr bwMode="auto">
          <a:xfrm>
            <a:off x="1930943" y="5784866"/>
            <a:ext cx="1005403" cy="369332"/>
          </a:xfrm>
          <a:prstGeom prst="rect">
            <a:avLst/>
          </a:prstGeom>
          <a:noFill/>
          <a:ln w="12700" algn="ctr">
            <a:noFill/>
            <a:miter lim="800000"/>
            <a:headEnd/>
            <a:tailEnd/>
          </a:ln>
        </p:spPr>
        <p:txBody>
          <a:bodyPr wrap="none">
            <a:spAutoFit/>
          </a:bodyPr>
          <a:lstStyle/>
          <a:p>
            <a:pPr algn="ctr"/>
            <a:r>
              <a:rPr lang="en-US" sz="900" b="1" dirty="0" smtClean="0">
                <a:solidFill>
                  <a:srgbClr val="333333"/>
                </a:solidFill>
                <a:latin typeface="Calibri" pitchFamily="34" charset="0"/>
              </a:rPr>
              <a:t>Windows Mobile</a:t>
            </a:r>
          </a:p>
          <a:p>
            <a:pPr algn="ctr"/>
            <a:r>
              <a:rPr lang="en-US" sz="900" b="1" dirty="0" smtClean="0">
                <a:solidFill>
                  <a:srgbClr val="333333"/>
                </a:solidFill>
                <a:latin typeface="Calibri" pitchFamily="34" charset="0"/>
              </a:rPr>
              <a:t>BlackBerry</a:t>
            </a:r>
            <a:endParaRPr lang="en-US" sz="900" b="1" dirty="0">
              <a:solidFill>
                <a:srgbClr val="333333"/>
              </a:solidFill>
              <a:latin typeface="Calibri" pitchFamily="34" charset="0"/>
            </a:endParaRPr>
          </a:p>
        </p:txBody>
      </p:sp>
      <p:sp>
        <p:nvSpPr>
          <p:cNvPr id="142" name="Text Box 61"/>
          <p:cNvSpPr txBox="1">
            <a:spLocks noChangeArrowheads="1"/>
          </p:cNvSpPr>
          <p:nvPr/>
        </p:nvSpPr>
        <p:spPr bwMode="auto">
          <a:xfrm>
            <a:off x="3743436" y="3004459"/>
            <a:ext cx="526106" cy="507831"/>
          </a:xfrm>
          <a:prstGeom prst="rect">
            <a:avLst/>
          </a:prstGeom>
          <a:noFill/>
          <a:ln w="12700" algn="ctr">
            <a:noFill/>
            <a:miter lim="800000"/>
            <a:headEnd/>
            <a:tailEnd/>
          </a:ln>
        </p:spPr>
        <p:txBody>
          <a:bodyPr wrap="none">
            <a:spAutoFit/>
          </a:bodyPr>
          <a:lstStyle/>
          <a:p>
            <a:pPr algn="ctr"/>
            <a:r>
              <a:rPr lang="en-US" sz="900" b="1" dirty="0" smtClean="0">
                <a:solidFill>
                  <a:srgbClr val="333333"/>
                </a:solidFill>
                <a:latin typeface="Calibri" pitchFamily="34" charset="0"/>
              </a:rPr>
              <a:t>Mobile</a:t>
            </a:r>
            <a:br>
              <a:rPr lang="en-US" sz="900" b="1" dirty="0" smtClean="0">
                <a:solidFill>
                  <a:srgbClr val="333333"/>
                </a:solidFill>
                <a:latin typeface="Calibri" pitchFamily="34" charset="0"/>
              </a:rPr>
            </a:br>
            <a:r>
              <a:rPr lang="en-US" sz="900" b="1" dirty="0" smtClean="0">
                <a:solidFill>
                  <a:srgbClr val="333333"/>
                </a:solidFill>
                <a:latin typeface="Calibri" pitchFamily="34" charset="0"/>
              </a:rPr>
              <a:t>Mgmt</a:t>
            </a:r>
            <a:br>
              <a:rPr lang="en-US" sz="900" b="1" dirty="0" smtClean="0">
                <a:solidFill>
                  <a:srgbClr val="333333"/>
                </a:solidFill>
                <a:latin typeface="Calibri" pitchFamily="34" charset="0"/>
              </a:rPr>
            </a:br>
            <a:r>
              <a:rPr lang="en-US" sz="900" b="1" dirty="0" smtClean="0">
                <a:solidFill>
                  <a:srgbClr val="333333"/>
                </a:solidFill>
                <a:latin typeface="Calibri" pitchFamily="34" charset="0"/>
              </a:rPr>
              <a:t>Server</a:t>
            </a:r>
            <a:endParaRPr lang="en-US" sz="900" b="1" dirty="0">
              <a:solidFill>
                <a:srgbClr val="333333"/>
              </a:solidFill>
              <a:latin typeface="Calibri" pitchFamily="34" charset="0"/>
            </a:endParaRPr>
          </a:p>
        </p:txBody>
      </p:sp>
      <p:sp>
        <p:nvSpPr>
          <p:cNvPr id="132" name="TextBox 131"/>
          <p:cNvSpPr txBox="1"/>
          <p:nvPr/>
        </p:nvSpPr>
        <p:spPr bwMode="ltGray">
          <a:xfrm>
            <a:off x="5484018" y="2675957"/>
            <a:ext cx="76200" cy="423863"/>
          </a:xfrm>
          <a:prstGeom prst="rect">
            <a:avLst/>
          </a:prstGeom>
          <a:solidFill>
            <a:srgbClr val="777777"/>
          </a:solidFill>
          <a:ln w="9525">
            <a:noFill/>
            <a:miter lim="800000"/>
            <a:headEnd/>
            <a:tailEnd/>
          </a:ln>
        </p:spPr>
        <p:txBody>
          <a:bodyPr vert="vert270" wrap="none" lIns="91419" tIns="45710" rIns="91419" bIns="45710" rtlCol="0" anchor="ctr" anchorCtr="0">
            <a:noAutofit/>
          </a:bodyPr>
          <a:lstStyle/>
          <a:p>
            <a:pPr>
              <a:lnSpc>
                <a:spcPct val="90000"/>
              </a:lnSpc>
              <a:spcBef>
                <a:spcPts val="0"/>
              </a:spcBef>
              <a:spcAft>
                <a:spcPts val="800"/>
              </a:spcAft>
            </a:pPr>
            <a:r>
              <a:rPr lang="en-US" sz="700" dirty="0" smtClean="0">
                <a:solidFill>
                  <a:schemeClr val="bg1"/>
                </a:solidFill>
                <a:latin typeface="Calibri" pitchFamily="34" charset="0"/>
              </a:rPr>
              <a:t>SMP SDK</a:t>
            </a:r>
          </a:p>
        </p:txBody>
      </p:sp>
      <p:sp>
        <p:nvSpPr>
          <p:cNvPr id="138" name="Text Box 61"/>
          <p:cNvSpPr txBox="1">
            <a:spLocks noChangeArrowheads="1"/>
          </p:cNvSpPr>
          <p:nvPr/>
        </p:nvSpPr>
        <p:spPr bwMode="auto">
          <a:xfrm>
            <a:off x="1658592" y="5151709"/>
            <a:ext cx="764953" cy="230832"/>
          </a:xfrm>
          <a:prstGeom prst="rect">
            <a:avLst/>
          </a:prstGeom>
          <a:noFill/>
          <a:ln w="12700" algn="ctr">
            <a:noFill/>
            <a:miter lim="800000"/>
            <a:headEnd/>
            <a:tailEnd/>
          </a:ln>
        </p:spPr>
        <p:txBody>
          <a:bodyPr wrap="none">
            <a:spAutoFit/>
          </a:bodyPr>
          <a:lstStyle/>
          <a:p>
            <a:pPr algn="ctr"/>
            <a:r>
              <a:rPr lang="en-US" sz="900" b="1" dirty="0" smtClean="0">
                <a:solidFill>
                  <a:srgbClr val="333333"/>
                </a:solidFill>
                <a:latin typeface="Calibri" pitchFamily="34" charset="0"/>
              </a:rPr>
              <a:t>3G, Internet</a:t>
            </a:r>
            <a:endParaRPr lang="en-US" sz="900" b="1" dirty="0">
              <a:solidFill>
                <a:srgbClr val="333333"/>
              </a:solidFill>
              <a:latin typeface="Calibri" pitchFamily="34" charset="0"/>
            </a:endParaRPr>
          </a:p>
        </p:txBody>
      </p:sp>
      <p:sp>
        <p:nvSpPr>
          <p:cNvPr id="139" name="Text Box 61"/>
          <p:cNvSpPr txBox="1">
            <a:spLocks noChangeArrowheads="1"/>
          </p:cNvSpPr>
          <p:nvPr/>
        </p:nvSpPr>
        <p:spPr bwMode="auto">
          <a:xfrm>
            <a:off x="5027218" y="4752567"/>
            <a:ext cx="399468" cy="230832"/>
          </a:xfrm>
          <a:prstGeom prst="rect">
            <a:avLst/>
          </a:prstGeom>
          <a:noFill/>
          <a:ln w="12700" algn="ctr">
            <a:noFill/>
            <a:miter lim="800000"/>
            <a:headEnd/>
            <a:tailEnd/>
          </a:ln>
        </p:spPr>
        <p:txBody>
          <a:bodyPr wrap="none">
            <a:spAutoFit/>
          </a:bodyPr>
          <a:lstStyle/>
          <a:p>
            <a:pPr algn="ctr"/>
            <a:r>
              <a:rPr lang="en-US" sz="900" b="1" dirty="0" err="1" smtClean="0">
                <a:solidFill>
                  <a:srgbClr val="333333"/>
                </a:solidFill>
                <a:latin typeface="Calibri" pitchFamily="34" charset="0"/>
              </a:rPr>
              <a:t>WiFi</a:t>
            </a:r>
            <a:endParaRPr lang="en-US" sz="900" b="1" dirty="0">
              <a:solidFill>
                <a:srgbClr val="333333"/>
              </a:solidFill>
              <a:latin typeface="Calibri" pitchFamily="34" charset="0"/>
            </a:endParaRPr>
          </a:p>
        </p:txBody>
      </p:sp>
      <p:sp>
        <p:nvSpPr>
          <p:cNvPr id="140" name="Text Box 61"/>
          <p:cNvSpPr txBox="1">
            <a:spLocks noChangeArrowheads="1"/>
          </p:cNvSpPr>
          <p:nvPr/>
        </p:nvSpPr>
        <p:spPr bwMode="auto">
          <a:xfrm>
            <a:off x="2150047" y="1910804"/>
            <a:ext cx="644728" cy="338554"/>
          </a:xfrm>
          <a:prstGeom prst="rect">
            <a:avLst/>
          </a:prstGeom>
          <a:noFill/>
          <a:ln w="12700" algn="ctr">
            <a:noFill/>
            <a:miter lim="800000"/>
            <a:headEnd/>
            <a:tailEnd/>
          </a:ln>
        </p:spPr>
        <p:txBody>
          <a:bodyPr wrap="none">
            <a:spAutoFit/>
          </a:bodyPr>
          <a:lstStyle/>
          <a:p>
            <a:pPr algn="ctr"/>
            <a:r>
              <a:rPr lang="en-US" sz="800" b="1" dirty="0" smtClean="0">
                <a:solidFill>
                  <a:srgbClr val="333333"/>
                </a:solidFill>
                <a:latin typeface="Calibri" pitchFamily="34" charset="0"/>
              </a:rPr>
              <a:t>Exchange</a:t>
            </a:r>
            <a:br>
              <a:rPr lang="en-US" sz="800" b="1" dirty="0" smtClean="0">
                <a:solidFill>
                  <a:srgbClr val="333333"/>
                </a:solidFill>
                <a:latin typeface="Calibri" pitchFamily="34" charset="0"/>
              </a:rPr>
            </a:br>
            <a:r>
              <a:rPr lang="en-US" sz="800" b="1" dirty="0" smtClean="0">
                <a:solidFill>
                  <a:srgbClr val="333333"/>
                </a:solidFill>
                <a:latin typeface="Calibri" pitchFamily="34" charset="0"/>
              </a:rPr>
              <a:t>ActiveSync</a:t>
            </a:r>
            <a:endParaRPr lang="en-US" sz="800" b="1" dirty="0">
              <a:solidFill>
                <a:srgbClr val="333333"/>
              </a:solidFill>
              <a:latin typeface="Calibri" pitchFamily="34" charset="0"/>
            </a:endParaRPr>
          </a:p>
        </p:txBody>
      </p:sp>
      <p:sp>
        <p:nvSpPr>
          <p:cNvPr id="143" name="Text Box 61"/>
          <p:cNvSpPr txBox="1">
            <a:spLocks noChangeArrowheads="1"/>
          </p:cNvSpPr>
          <p:nvPr/>
        </p:nvSpPr>
        <p:spPr bwMode="auto">
          <a:xfrm>
            <a:off x="1880743" y="1336606"/>
            <a:ext cx="1107996" cy="307777"/>
          </a:xfrm>
          <a:prstGeom prst="rect">
            <a:avLst/>
          </a:prstGeom>
          <a:noFill/>
          <a:ln w="12700" algn="ctr">
            <a:noFill/>
            <a:miter lim="800000"/>
            <a:headEnd/>
            <a:tailEnd/>
          </a:ln>
        </p:spPr>
        <p:txBody>
          <a:bodyPr wrap="none">
            <a:spAutoFit/>
          </a:bodyPr>
          <a:lstStyle/>
          <a:p>
            <a:pPr algn="ctr"/>
            <a:r>
              <a:rPr lang="en-US" sz="700" b="1" dirty="0" smtClean="0">
                <a:solidFill>
                  <a:srgbClr val="002060"/>
                </a:solidFill>
                <a:latin typeface="Calibri" pitchFamily="34" charset="0"/>
              </a:rPr>
              <a:t>Exchange</a:t>
            </a:r>
            <a:br>
              <a:rPr lang="en-US" sz="700" b="1" dirty="0" smtClean="0">
                <a:solidFill>
                  <a:srgbClr val="002060"/>
                </a:solidFill>
                <a:latin typeface="Calibri" pitchFamily="34" charset="0"/>
              </a:rPr>
            </a:br>
            <a:r>
              <a:rPr lang="en-US" sz="700" b="1" dirty="0" smtClean="0">
                <a:solidFill>
                  <a:srgbClr val="002060"/>
                </a:solidFill>
                <a:latin typeface="Calibri" pitchFamily="34" charset="0"/>
              </a:rPr>
              <a:t>ActiveSync configuration</a:t>
            </a:r>
            <a:endParaRPr lang="en-US" sz="700" b="1" dirty="0">
              <a:solidFill>
                <a:srgbClr val="002060"/>
              </a:solidFill>
              <a:latin typeface="Calibri" pitchFamily="34" charset="0"/>
            </a:endParaRPr>
          </a:p>
        </p:txBody>
      </p:sp>
      <p:sp>
        <p:nvSpPr>
          <p:cNvPr id="146" name="Text Box 61"/>
          <p:cNvSpPr txBox="1">
            <a:spLocks noChangeArrowheads="1"/>
          </p:cNvSpPr>
          <p:nvPr/>
        </p:nvSpPr>
        <p:spPr bwMode="auto">
          <a:xfrm>
            <a:off x="2835831" y="5245302"/>
            <a:ext cx="966931" cy="338554"/>
          </a:xfrm>
          <a:prstGeom prst="rect">
            <a:avLst/>
          </a:prstGeom>
          <a:noFill/>
          <a:ln w="12700" algn="ctr">
            <a:noFill/>
            <a:miter lim="800000"/>
            <a:headEnd/>
            <a:tailEnd/>
          </a:ln>
        </p:spPr>
        <p:txBody>
          <a:bodyPr wrap="none">
            <a:spAutoFit/>
          </a:bodyPr>
          <a:lstStyle/>
          <a:p>
            <a:pPr algn="ctr"/>
            <a:r>
              <a:rPr lang="en-US" sz="800" b="1" dirty="0" smtClean="0">
                <a:solidFill>
                  <a:srgbClr val="00B050"/>
                </a:solidFill>
                <a:latin typeface="Calibri" pitchFamily="34" charset="0"/>
              </a:rPr>
              <a:t>3G/Internet</a:t>
            </a:r>
            <a:br>
              <a:rPr lang="en-US" sz="800" b="1" dirty="0" smtClean="0">
                <a:solidFill>
                  <a:srgbClr val="00B050"/>
                </a:solidFill>
                <a:latin typeface="Calibri" pitchFamily="34" charset="0"/>
              </a:rPr>
            </a:br>
            <a:r>
              <a:rPr lang="en-US" sz="800" b="1" dirty="0" smtClean="0">
                <a:solidFill>
                  <a:srgbClr val="00B050"/>
                </a:solidFill>
                <a:latin typeface="Calibri" pitchFamily="34" charset="0"/>
              </a:rPr>
              <a:t>agent architecture</a:t>
            </a:r>
            <a:endParaRPr lang="en-US" sz="800" b="1" dirty="0">
              <a:solidFill>
                <a:srgbClr val="00B050"/>
              </a:solidFill>
              <a:latin typeface="Calibri" pitchFamily="34" charset="0"/>
            </a:endParaRPr>
          </a:p>
        </p:txBody>
      </p:sp>
      <p:sp>
        <p:nvSpPr>
          <p:cNvPr id="151" name="Text Box 61"/>
          <p:cNvSpPr txBox="1">
            <a:spLocks noChangeArrowheads="1"/>
          </p:cNvSpPr>
          <p:nvPr/>
        </p:nvSpPr>
        <p:spPr bwMode="auto">
          <a:xfrm>
            <a:off x="5544805" y="4737311"/>
            <a:ext cx="898003" cy="707886"/>
          </a:xfrm>
          <a:prstGeom prst="rect">
            <a:avLst/>
          </a:prstGeom>
          <a:noFill/>
          <a:ln w="12700" algn="ctr">
            <a:noFill/>
            <a:miter lim="800000"/>
            <a:headEnd/>
            <a:tailEnd/>
          </a:ln>
        </p:spPr>
        <p:txBody>
          <a:bodyPr wrap="none">
            <a:spAutoFit/>
          </a:bodyPr>
          <a:lstStyle/>
          <a:p>
            <a:pPr algn="ctr"/>
            <a:r>
              <a:rPr lang="en-US" sz="800" b="1" dirty="0" smtClean="0">
                <a:solidFill>
                  <a:srgbClr val="C00000"/>
                </a:solidFill>
                <a:latin typeface="Calibri" pitchFamily="34" charset="0"/>
              </a:rPr>
              <a:t>Internal </a:t>
            </a:r>
            <a:r>
              <a:rPr lang="en-US" sz="800" b="1" dirty="0" err="1" smtClean="0">
                <a:solidFill>
                  <a:srgbClr val="C00000"/>
                </a:solidFill>
                <a:latin typeface="Calibri" pitchFamily="34" charset="0"/>
              </a:rPr>
              <a:t>WiFi</a:t>
            </a:r>
            <a:r>
              <a:rPr lang="en-US" sz="800" b="1" dirty="0" smtClean="0">
                <a:solidFill>
                  <a:srgbClr val="C00000"/>
                </a:solidFill>
                <a:latin typeface="Calibri" pitchFamily="34" charset="0"/>
              </a:rPr>
              <a:t/>
            </a:r>
            <a:br>
              <a:rPr lang="en-US" sz="800" b="1" dirty="0" smtClean="0">
                <a:solidFill>
                  <a:srgbClr val="C00000"/>
                </a:solidFill>
                <a:latin typeface="Calibri" pitchFamily="34" charset="0"/>
              </a:rPr>
            </a:br>
            <a:r>
              <a:rPr lang="en-US" sz="800" b="1" dirty="0" smtClean="0">
                <a:solidFill>
                  <a:srgbClr val="C00000"/>
                </a:solidFill>
                <a:latin typeface="Calibri" pitchFamily="34" charset="0"/>
              </a:rPr>
              <a:t>architecture </a:t>
            </a:r>
            <a:br>
              <a:rPr lang="en-US" sz="800" b="1" dirty="0" smtClean="0">
                <a:solidFill>
                  <a:srgbClr val="C00000"/>
                </a:solidFill>
                <a:latin typeface="Calibri" pitchFamily="34" charset="0"/>
              </a:rPr>
            </a:br>
            <a:r>
              <a:rPr lang="en-US" sz="800" b="1" dirty="0" smtClean="0">
                <a:solidFill>
                  <a:srgbClr val="C00000"/>
                </a:solidFill>
                <a:latin typeface="Calibri" pitchFamily="34" charset="0"/>
              </a:rPr>
              <a:t>(example incl. </a:t>
            </a:r>
            <a:br>
              <a:rPr lang="en-US" sz="800" b="1" dirty="0" smtClean="0">
                <a:solidFill>
                  <a:srgbClr val="C00000"/>
                </a:solidFill>
                <a:latin typeface="Calibri" pitchFamily="34" charset="0"/>
              </a:rPr>
            </a:br>
            <a:r>
              <a:rPr lang="en-US" sz="800" b="1" dirty="0" smtClean="0">
                <a:solidFill>
                  <a:srgbClr val="C00000"/>
                </a:solidFill>
                <a:latin typeface="Calibri" pitchFamily="34" charset="0"/>
              </a:rPr>
              <a:t>optional remote </a:t>
            </a:r>
            <a:br>
              <a:rPr lang="en-US" sz="800" b="1" dirty="0" smtClean="0">
                <a:solidFill>
                  <a:srgbClr val="C00000"/>
                </a:solidFill>
                <a:latin typeface="Calibri" pitchFamily="34" charset="0"/>
              </a:rPr>
            </a:br>
            <a:r>
              <a:rPr lang="en-US" sz="800" b="1" dirty="0" smtClean="0">
                <a:solidFill>
                  <a:srgbClr val="C00000"/>
                </a:solidFill>
                <a:latin typeface="Calibri" pitchFamily="34" charset="0"/>
              </a:rPr>
              <a:t>site server)</a:t>
            </a:r>
          </a:p>
        </p:txBody>
      </p:sp>
      <p:sp>
        <p:nvSpPr>
          <p:cNvPr id="137" name="Footer Placeholder 3"/>
          <p:cNvSpPr>
            <a:spLocks noGrp="1"/>
          </p:cNvSpPr>
          <p:nvPr>
            <p:ph type="ftr" sz="quarter" idx="10"/>
          </p:nvPr>
        </p:nvSpPr>
        <p:spPr>
          <a:xfrm>
            <a:off x="381000" y="6358518"/>
            <a:ext cx="4183380" cy="232782"/>
          </a:xfrm>
        </p:spPr>
        <p:txBody>
          <a:bodyPr/>
          <a:lstStyle/>
          <a:p>
            <a:r>
              <a:rPr lang="en-US" dirty="0" smtClean="0"/>
              <a:t>Symantec Mobile Management and Security</a:t>
            </a:r>
            <a:endParaRPr lang="en-US" dirty="0"/>
          </a:p>
        </p:txBody>
      </p:sp>
      <p:sp>
        <p:nvSpPr>
          <p:cNvPr id="145" name="Slide Number Placeholder 4"/>
          <p:cNvSpPr>
            <a:spLocks noGrp="1"/>
          </p:cNvSpPr>
          <p:nvPr>
            <p:ph type="sldNum" sz="quarter" idx="11"/>
          </p:nvPr>
        </p:nvSpPr>
        <p:spPr>
          <a:xfrm>
            <a:off x="8548896" y="6397965"/>
            <a:ext cx="153888" cy="153888"/>
          </a:xfr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p>
            <a:pPr algn="ctr"/>
            <a:fld id="{1ED601F0-B6C9-416C-8904-216F952B0161}" type="slidenum">
              <a:rPr lang="en-US" sz="1000" b="1" smtClean="0">
                <a:solidFill>
                  <a:schemeClr val="bg1"/>
                </a:solidFill>
              </a:rPr>
              <a:pPr algn="ctr"/>
              <a:t>39</a:t>
            </a:fld>
            <a:endParaRPr lang="en-US" sz="1000" b="1" dirty="0">
              <a:solidFill>
                <a:schemeClr val="bg1"/>
              </a:solidFill>
            </a:endParaRPr>
          </a:p>
        </p:txBody>
      </p:sp>
      <p:pic>
        <p:nvPicPr>
          <p:cNvPr id="1762308" name="Picture 4" descr="C:\Users\john_engels\AppData\Local\Microsoft\Windows\Temporary Internet Files\Content.IE5\37XYYGG9\MC900439836[1].png"/>
          <p:cNvPicPr>
            <a:picLocks noChangeAspect="1" noChangeArrowheads="1"/>
          </p:cNvPicPr>
          <p:nvPr/>
        </p:nvPicPr>
        <p:blipFill>
          <a:blip r:embed="rId10" cstate="print"/>
          <a:srcRect/>
          <a:stretch>
            <a:fillRect/>
          </a:stretch>
        </p:blipFill>
        <p:spPr bwMode="auto">
          <a:xfrm>
            <a:off x="1202302" y="1588896"/>
            <a:ext cx="701628" cy="701628"/>
          </a:xfrm>
          <a:prstGeom prst="rect">
            <a:avLst/>
          </a:prstGeom>
          <a:noFill/>
        </p:spPr>
      </p:pic>
      <p:cxnSp>
        <p:nvCxnSpPr>
          <p:cNvPr id="162" name="Straight Connector 161"/>
          <p:cNvCxnSpPr>
            <a:endCxn id="51" idx="1"/>
          </p:cNvCxnSpPr>
          <p:nvPr/>
        </p:nvCxnSpPr>
        <p:spPr bwMode="auto">
          <a:xfrm>
            <a:off x="1932167" y="4039263"/>
            <a:ext cx="957371" cy="464583"/>
          </a:xfrm>
          <a:prstGeom prst="line">
            <a:avLst/>
          </a:prstGeom>
          <a:ln>
            <a:solidFill>
              <a:schemeClr val="bg1">
                <a:lumMod val="65000"/>
              </a:schemeClr>
            </a:solidFill>
            <a:prstDash val="sysDash"/>
            <a:headEnd type="none" w="med" len="med"/>
            <a:tailEnd type="none" w="med" len="med"/>
          </a:ln>
        </p:spPr>
        <p:style>
          <a:lnRef idx="1">
            <a:schemeClr val="accent5"/>
          </a:lnRef>
          <a:fillRef idx="0">
            <a:schemeClr val="accent5"/>
          </a:fillRef>
          <a:effectRef idx="0">
            <a:schemeClr val="accent5"/>
          </a:effectRef>
          <a:fontRef idx="minor">
            <a:schemeClr val="tx1"/>
          </a:fontRef>
        </p:style>
      </p:cxnSp>
      <p:grpSp>
        <p:nvGrpSpPr>
          <p:cNvPr id="159" name="Group 158"/>
          <p:cNvGrpSpPr/>
          <p:nvPr/>
        </p:nvGrpSpPr>
        <p:grpSpPr>
          <a:xfrm>
            <a:off x="1081379" y="3450864"/>
            <a:ext cx="1075750" cy="811033"/>
            <a:chOff x="1399430" y="1272207"/>
            <a:chExt cx="1075750" cy="811033"/>
          </a:xfrm>
        </p:grpSpPr>
        <p:grpSp>
          <p:nvGrpSpPr>
            <p:cNvPr id="154" name="Group 68"/>
            <p:cNvGrpSpPr>
              <a:grpSpLocks noChangeAspect="1"/>
            </p:cNvGrpSpPr>
            <p:nvPr/>
          </p:nvGrpSpPr>
          <p:grpSpPr bwMode="auto">
            <a:xfrm>
              <a:off x="1399430" y="1272207"/>
              <a:ext cx="1075750" cy="811033"/>
              <a:chOff x="411" y="1928"/>
              <a:chExt cx="680" cy="418"/>
            </a:xfrm>
          </p:grpSpPr>
          <p:sp>
            <p:nvSpPr>
              <p:cNvPr id="155" name="AutoShape 69"/>
              <p:cNvSpPr>
                <a:spLocks noChangeAspect="1" noChangeArrowheads="1" noTextEdit="1"/>
              </p:cNvSpPr>
              <p:nvPr/>
            </p:nvSpPr>
            <p:spPr bwMode="auto">
              <a:xfrm>
                <a:off x="411" y="1928"/>
                <a:ext cx="680" cy="418"/>
              </a:xfrm>
              <a:prstGeom prst="rect">
                <a:avLst/>
              </a:prstGeom>
              <a:noFill/>
              <a:ln w="9525">
                <a:noFill/>
                <a:miter lim="800000"/>
                <a:headEnd/>
                <a:tailEnd/>
              </a:ln>
            </p:spPr>
            <p:txBody>
              <a:bodyPr/>
              <a:lstStyle/>
              <a:p>
                <a:endParaRPr lang="en-US"/>
              </a:p>
            </p:txBody>
          </p:sp>
          <p:sp>
            <p:nvSpPr>
              <p:cNvPr id="157" name="Freeform 71"/>
              <p:cNvSpPr>
                <a:spLocks noEditPoints="1"/>
              </p:cNvSpPr>
              <p:nvPr/>
            </p:nvSpPr>
            <p:spPr bwMode="auto">
              <a:xfrm>
                <a:off x="418" y="1935"/>
                <a:ext cx="666" cy="406"/>
              </a:xfrm>
              <a:custGeom>
                <a:avLst/>
                <a:gdLst>
                  <a:gd name="T0" fmla="*/ 2147483647 w 282"/>
                  <a:gd name="T1" fmla="*/ 2147483647 h 172"/>
                  <a:gd name="T2" fmla="*/ 2147483647 w 282"/>
                  <a:gd name="T3" fmla="*/ 2147483647 h 172"/>
                  <a:gd name="T4" fmla="*/ 2147483647 w 282"/>
                  <a:gd name="T5" fmla="*/ 2147483647 h 172"/>
                  <a:gd name="T6" fmla="*/ 2147483647 w 282"/>
                  <a:gd name="T7" fmla="*/ 0 h 172"/>
                  <a:gd name="T8" fmla="*/ 2147483647 w 282"/>
                  <a:gd name="T9" fmla="*/ 2147483647 h 172"/>
                  <a:gd name="T10" fmla="*/ 2147483647 w 282"/>
                  <a:gd name="T11" fmla="*/ 2147483647 h 172"/>
                  <a:gd name="T12" fmla="*/ 0 w 282"/>
                  <a:gd name="T13" fmla="*/ 2147483647 h 172"/>
                  <a:gd name="T14" fmla="*/ 2147483647 w 282"/>
                  <a:gd name="T15" fmla="*/ 2147483647 h 172"/>
                  <a:gd name="T16" fmla="*/ 2147483647 w 282"/>
                  <a:gd name="T17" fmla="*/ 2147483647 h 172"/>
                  <a:gd name="T18" fmla="*/ 2147483647 w 282"/>
                  <a:gd name="T19" fmla="*/ 2147483647 h 172"/>
                  <a:gd name="T20" fmla="*/ 2147483647 w 282"/>
                  <a:gd name="T21" fmla="*/ 2147483647 h 172"/>
                  <a:gd name="T22" fmla="*/ 2147483647 w 282"/>
                  <a:gd name="T23" fmla="*/ 2147483647 h 172"/>
                  <a:gd name="T24" fmla="*/ 2147483647 w 282"/>
                  <a:gd name="T25" fmla="*/ 2147483647 h 172"/>
                  <a:gd name="T26" fmla="*/ 2147483647 w 282"/>
                  <a:gd name="T27" fmla="*/ 2147483647 h 172"/>
                  <a:gd name="T28" fmla="*/ 2147483647 w 282"/>
                  <a:gd name="T29" fmla="*/ 2147483647 h 172"/>
                  <a:gd name="T30" fmla="*/ 2147483647 w 282"/>
                  <a:gd name="T31" fmla="*/ 2147483647 h 172"/>
                  <a:gd name="T32" fmla="*/ 2147483647 w 282"/>
                  <a:gd name="T33" fmla="*/ 2147483647 h 172"/>
                  <a:gd name="T34" fmla="*/ 2147483647 w 282"/>
                  <a:gd name="T35" fmla="*/ 2147483647 h 172"/>
                  <a:gd name="T36" fmla="*/ 2147483647 w 282"/>
                  <a:gd name="T37" fmla="*/ 2147483647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2"/>
                  <a:gd name="T58" fmla="*/ 0 h 172"/>
                  <a:gd name="T59" fmla="*/ 282 w 282"/>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2" h="172">
                    <a:moveTo>
                      <a:pt x="239" y="54"/>
                    </a:moveTo>
                    <a:cubicBezTo>
                      <a:pt x="234" y="34"/>
                      <a:pt x="214" y="19"/>
                      <a:pt x="189" y="19"/>
                    </a:cubicBezTo>
                    <a:cubicBezTo>
                      <a:pt x="180" y="19"/>
                      <a:pt x="171" y="21"/>
                      <a:pt x="163" y="25"/>
                    </a:cubicBezTo>
                    <a:cubicBezTo>
                      <a:pt x="155" y="10"/>
                      <a:pt x="138" y="0"/>
                      <a:pt x="118" y="0"/>
                    </a:cubicBezTo>
                    <a:cubicBezTo>
                      <a:pt x="97" y="0"/>
                      <a:pt x="80" y="10"/>
                      <a:pt x="72" y="25"/>
                    </a:cubicBezTo>
                    <a:cubicBezTo>
                      <a:pt x="66" y="23"/>
                      <a:pt x="60" y="22"/>
                      <a:pt x="53" y="22"/>
                    </a:cubicBezTo>
                    <a:cubicBezTo>
                      <a:pt x="24" y="22"/>
                      <a:pt x="0" y="43"/>
                      <a:pt x="0" y="69"/>
                    </a:cubicBezTo>
                    <a:cubicBezTo>
                      <a:pt x="0" y="92"/>
                      <a:pt x="21" y="112"/>
                      <a:pt x="48" y="115"/>
                    </a:cubicBezTo>
                    <a:cubicBezTo>
                      <a:pt x="50" y="137"/>
                      <a:pt x="72" y="154"/>
                      <a:pt x="98" y="154"/>
                    </a:cubicBezTo>
                    <a:cubicBezTo>
                      <a:pt x="109" y="154"/>
                      <a:pt x="119" y="151"/>
                      <a:pt x="128" y="145"/>
                    </a:cubicBezTo>
                    <a:cubicBezTo>
                      <a:pt x="135" y="161"/>
                      <a:pt x="153" y="172"/>
                      <a:pt x="174" y="172"/>
                    </a:cubicBezTo>
                    <a:cubicBezTo>
                      <a:pt x="197" y="172"/>
                      <a:pt x="217" y="158"/>
                      <a:pt x="222" y="139"/>
                    </a:cubicBezTo>
                    <a:cubicBezTo>
                      <a:pt x="225" y="140"/>
                      <a:pt x="229" y="140"/>
                      <a:pt x="232" y="140"/>
                    </a:cubicBezTo>
                    <a:cubicBezTo>
                      <a:pt x="260" y="140"/>
                      <a:pt x="282" y="121"/>
                      <a:pt x="282" y="97"/>
                    </a:cubicBezTo>
                    <a:cubicBezTo>
                      <a:pt x="282" y="75"/>
                      <a:pt x="263" y="57"/>
                      <a:pt x="239" y="54"/>
                    </a:cubicBezTo>
                    <a:close/>
                    <a:moveTo>
                      <a:pt x="150" y="90"/>
                    </a:moveTo>
                    <a:cubicBezTo>
                      <a:pt x="150" y="90"/>
                      <a:pt x="150" y="90"/>
                      <a:pt x="150" y="90"/>
                    </a:cubicBezTo>
                    <a:cubicBezTo>
                      <a:pt x="150" y="90"/>
                      <a:pt x="150" y="90"/>
                      <a:pt x="150" y="90"/>
                    </a:cubicBezTo>
                    <a:cubicBezTo>
                      <a:pt x="150" y="90"/>
                      <a:pt x="150" y="90"/>
                      <a:pt x="150" y="90"/>
                    </a:cubicBezTo>
                    <a:close/>
                  </a:path>
                </a:pathLst>
              </a:custGeom>
              <a:solidFill>
                <a:schemeClr val="bg1"/>
              </a:solidFill>
              <a:ln w="9525">
                <a:noFill/>
                <a:round/>
                <a:headEnd/>
                <a:tailEnd/>
              </a:ln>
            </p:spPr>
            <p:txBody>
              <a:bodyPr/>
              <a:lstStyle/>
              <a:p>
                <a:pPr algn="ctr"/>
                <a:endParaRPr lang="en-US"/>
              </a:p>
            </p:txBody>
          </p:sp>
          <p:sp>
            <p:nvSpPr>
              <p:cNvPr id="156" name="Freeform 70"/>
              <p:cNvSpPr>
                <a:spLocks noEditPoints="1"/>
              </p:cNvSpPr>
              <p:nvPr/>
            </p:nvSpPr>
            <p:spPr bwMode="auto">
              <a:xfrm>
                <a:off x="411" y="1928"/>
                <a:ext cx="680" cy="418"/>
              </a:xfrm>
              <a:custGeom>
                <a:avLst/>
                <a:gdLst>
                  <a:gd name="T0" fmla="*/ 2147483647 w 288"/>
                  <a:gd name="T1" fmla="*/ 2147483647 h 177"/>
                  <a:gd name="T2" fmla="*/ 2147483647 w 288"/>
                  <a:gd name="T3" fmla="*/ 2147483647 h 177"/>
                  <a:gd name="T4" fmla="*/ 2147483647 w 288"/>
                  <a:gd name="T5" fmla="*/ 2147483647 h 177"/>
                  <a:gd name="T6" fmla="*/ 2147483647 w 288"/>
                  <a:gd name="T7" fmla="*/ 2147483647 h 177"/>
                  <a:gd name="T8" fmla="*/ 2147483647 w 288"/>
                  <a:gd name="T9" fmla="*/ 0 h 177"/>
                  <a:gd name="T10" fmla="*/ 2147483647 w 288"/>
                  <a:gd name="T11" fmla="*/ 2147483647 h 177"/>
                  <a:gd name="T12" fmla="*/ 2147483647 w 288"/>
                  <a:gd name="T13" fmla="*/ 2147483647 h 177"/>
                  <a:gd name="T14" fmla="*/ 2147483647 w 288"/>
                  <a:gd name="T15" fmla="*/ 2147483647 h 177"/>
                  <a:gd name="T16" fmla="*/ 0 w 288"/>
                  <a:gd name="T17" fmla="*/ 2147483647 h 177"/>
                  <a:gd name="T18" fmla="*/ 2147483647 w 288"/>
                  <a:gd name="T19" fmla="*/ 2147483647 h 177"/>
                  <a:gd name="T20" fmla="*/ 2147483647 w 288"/>
                  <a:gd name="T21" fmla="*/ 2147483647 h 177"/>
                  <a:gd name="T22" fmla="*/ 2147483647 w 288"/>
                  <a:gd name="T23" fmla="*/ 2147483647 h 177"/>
                  <a:gd name="T24" fmla="*/ 2147483647 w 288"/>
                  <a:gd name="T25" fmla="*/ 2147483647 h 177"/>
                  <a:gd name="T26" fmla="*/ 2147483647 w 288"/>
                  <a:gd name="T27" fmla="*/ 2147483647 h 177"/>
                  <a:gd name="T28" fmla="*/ 2147483647 w 288"/>
                  <a:gd name="T29" fmla="*/ 2147483647 h 177"/>
                  <a:gd name="T30" fmla="*/ 2147483647 w 288"/>
                  <a:gd name="T31" fmla="*/ 2147483647 h 177"/>
                  <a:gd name="T32" fmla="*/ 2147483647 w 288"/>
                  <a:gd name="T33" fmla="*/ 2147483647 h 177"/>
                  <a:gd name="T34" fmla="*/ 2147483647 w 288"/>
                  <a:gd name="T35" fmla="*/ 2147483647 h 177"/>
                  <a:gd name="T36" fmla="*/ 2147483647 w 288"/>
                  <a:gd name="T37" fmla="*/ 2147483647 h 177"/>
                  <a:gd name="T38" fmla="*/ 2147483647 w 288"/>
                  <a:gd name="T39" fmla="*/ 2147483647 h 177"/>
                  <a:gd name="T40" fmla="*/ 2147483647 w 288"/>
                  <a:gd name="T41" fmla="*/ 2147483647 h 177"/>
                  <a:gd name="T42" fmla="*/ 2147483647 w 288"/>
                  <a:gd name="T43" fmla="*/ 2147483647 h 177"/>
                  <a:gd name="T44" fmla="*/ 2147483647 w 288"/>
                  <a:gd name="T45" fmla="*/ 2147483647 h 177"/>
                  <a:gd name="T46" fmla="*/ 2147483647 w 288"/>
                  <a:gd name="T47" fmla="*/ 2147483647 h 177"/>
                  <a:gd name="T48" fmla="*/ 2147483647 w 288"/>
                  <a:gd name="T49" fmla="*/ 2147483647 h 177"/>
                  <a:gd name="T50" fmla="*/ 2147483647 w 288"/>
                  <a:gd name="T51" fmla="*/ 2147483647 h 177"/>
                  <a:gd name="T52" fmla="*/ 2147483647 w 288"/>
                  <a:gd name="T53" fmla="*/ 2147483647 h 177"/>
                  <a:gd name="T54" fmla="*/ 2147483647 w 288"/>
                  <a:gd name="T55" fmla="*/ 2147483647 h 177"/>
                  <a:gd name="T56" fmla="*/ 2147483647 w 288"/>
                  <a:gd name="T57" fmla="*/ 2147483647 h 177"/>
                  <a:gd name="T58" fmla="*/ 2147483647 w 288"/>
                  <a:gd name="T59" fmla="*/ 2147483647 h 177"/>
                  <a:gd name="T60" fmla="*/ 2147483647 w 288"/>
                  <a:gd name="T61" fmla="*/ 2147483647 h 177"/>
                  <a:gd name="T62" fmla="*/ 2147483647 w 288"/>
                  <a:gd name="T63" fmla="*/ 2147483647 h 177"/>
                  <a:gd name="T64" fmla="*/ 2147483647 w 288"/>
                  <a:gd name="T65" fmla="*/ 2147483647 h 177"/>
                  <a:gd name="T66" fmla="*/ 2147483647 w 288"/>
                  <a:gd name="T67" fmla="*/ 2147483647 h 177"/>
                  <a:gd name="T68" fmla="*/ 2147483647 w 288"/>
                  <a:gd name="T69" fmla="*/ 2147483647 h 177"/>
                  <a:gd name="T70" fmla="*/ 2147483647 w 288"/>
                  <a:gd name="T71" fmla="*/ 2147483647 h 177"/>
                  <a:gd name="T72" fmla="*/ 2147483647 w 288"/>
                  <a:gd name="T73" fmla="*/ 2147483647 h 177"/>
                  <a:gd name="T74" fmla="*/ 2147483647 w 288"/>
                  <a:gd name="T75" fmla="*/ 2147483647 h 177"/>
                  <a:gd name="T76" fmla="*/ 2147483647 w 288"/>
                  <a:gd name="T77" fmla="*/ 2147483647 h 177"/>
                  <a:gd name="T78" fmla="*/ 2147483647 w 288"/>
                  <a:gd name="T79" fmla="*/ 2147483647 h 177"/>
                  <a:gd name="T80" fmla="*/ 2147483647 w 288"/>
                  <a:gd name="T81" fmla="*/ 2147483647 h 177"/>
                  <a:gd name="T82" fmla="*/ 2147483647 w 288"/>
                  <a:gd name="T83" fmla="*/ 2147483647 h 177"/>
                  <a:gd name="T84" fmla="*/ 2147483647 w 288"/>
                  <a:gd name="T85" fmla="*/ 2147483647 h 177"/>
                  <a:gd name="T86" fmla="*/ 2147483647 w 288"/>
                  <a:gd name="T87" fmla="*/ 2147483647 h 177"/>
                  <a:gd name="T88" fmla="*/ 2147483647 w 288"/>
                  <a:gd name="T89" fmla="*/ 2147483647 h 177"/>
                  <a:gd name="T90" fmla="*/ 2147483647 w 288"/>
                  <a:gd name="T91" fmla="*/ 2147483647 h 177"/>
                  <a:gd name="T92" fmla="*/ 2147483647 w 288"/>
                  <a:gd name="T93" fmla="*/ 2147483647 h 177"/>
                  <a:gd name="T94" fmla="*/ 2147483647 w 288"/>
                  <a:gd name="T95" fmla="*/ 2147483647 h 177"/>
                  <a:gd name="T96" fmla="*/ 2147483647 w 288"/>
                  <a:gd name="T97" fmla="*/ 2147483647 h 1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177"/>
                  <a:gd name="T149" fmla="*/ 288 w 288"/>
                  <a:gd name="T150" fmla="*/ 177 h 1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177">
                    <a:moveTo>
                      <a:pt x="244" y="55"/>
                    </a:moveTo>
                    <a:cubicBezTo>
                      <a:pt x="239" y="33"/>
                      <a:pt x="218" y="19"/>
                      <a:pt x="192" y="19"/>
                    </a:cubicBezTo>
                    <a:cubicBezTo>
                      <a:pt x="183" y="19"/>
                      <a:pt x="175" y="20"/>
                      <a:pt x="167" y="24"/>
                    </a:cubicBezTo>
                    <a:cubicBezTo>
                      <a:pt x="167" y="24"/>
                      <a:pt x="167" y="24"/>
                      <a:pt x="167" y="24"/>
                    </a:cubicBezTo>
                    <a:cubicBezTo>
                      <a:pt x="158" y="8"/>
                      <a:pt x="141" y="0"/>
                      <a:pt x="121" y="0"/>
                    </a:cubicBezTo>
                    <a:cubicBezTo>
                      <a:pt x="100" y="0"/>
                      <a:pt x="82" y="8"/>
                      <a:pt x="74" y="25"/>
                    </a:cubicBezTo>
                    <a:cubicBezTo>
                      <a:pt x="74" y="25"/>
                      <a:pt x="74" y="25"/>
                      <a:pt x="74" y="25"/>
                    </a:cubicBezTo>
                    <a:cubicBezTo>
                      <a:pt x="68" y="23"/>
                      <a:pt x="63" y="22"/>
                      <a:pt x="56" y="22"/>
                    </a:cubicBezTo>
                    <a:cubicBezTo>
                      <a:pt x="25" y="22"/>
                      <a:pt x="0" y="44"/>
                      <a:pt x="0" y="72"/>
                    </a:cubicBezTo>
                    <a:cubicBezTo>
                      <a:pt x="0" y="97"/>
                      <a:pt x="20" y="117"/>
                      <a:pt x="48" y="120"/>
                    </a:cubicBezTo>
                    <a:cubicBezTo>
                      <a:pt x="48" y="120"/>
                      <a:pt x="48" y="120"/>
                      <a:pt x="48" y="120"/>
                    </a:cubicBezTo>
                    <a:cubicBezTo>
                      <a:pt x="51" y="144"/>
                      <a:pt x="74" y="159"/>
                      <a:pt x="101" y="159"/>
                    </a:cubicBezTo>
                    <a:cubicBezTo>
                      <a:pt x="112" y="159"/>
                      <a:pt x="121" y="158"/>
                      <a:pt x="130" y="152"/>
                    </a:cubicBezTo>
                    <a:cubicBezTo>
                      <a:pt x="130" y="152"/>
                      <a:pt x="130" y="152"/>
                      <a:pt x="130" y="152"/>
                    </a:cubicBezTo>
                    <a:cubicBezTo>
                      <a:pt x="138" y="169"/>
                      <a:pt x="156" y="177"/>
                      <a:pt x="177" y="177"/>
                    </a:cubicBezTo>
                    <a:cubicBezTo>
                      <a:pt x="201" y="177"/>
                      <a:pt x="221" y="165"/>
                      <a:pt x="227" y="145"/>
                    </a:cubicBezTo>
                    <a:cubicBezTo>
                      <a:pt x="227" y="145"/>
                      <a:pt x="227" y="145"/>
                      <a:pt x="227" y="145"/>
                    </a:cubicBezTo>
                    <a:cubicBezTo>
                      <a:pt x="230" y="146"/>
                      <a:pt x="231" y="146"/>
                      <a:pt x="235" y="146"/>
                    </a:cubicBezTo>
                    <a:cubicBezTo>
                      <a:pt x="249" y="146"/>
                      <a:pt x="262" y="141"/>
                      <a:pt x="272" y="133"/>
                    </a:cubicBezTo>
                    <a:cubicBezTo>
                      <a:pt x="282" y="124"/>
                      <a:pt x="288" y="112"/>
                      <a:pt x="288" y="100"/>
                    </a:cubicBezTo>
                    <a:cubicBezTo>
                      <a:pt x="288" y="77"/>
                      <a:pt x="270" y="58"/>
                      <a:pt x="244" y="55"/>
                    </a:cubicBezTo>
                    <a:close/>
                    <a:moveTo>
                      <a:pt x="282" y="100"/>
                    </a:moveTo>
                    <a:cubicBezTo>
                      <a:pt x="282" y="111"/>
                      <a:pt x="277" y="121"/>
                      <a:pt x="269" y="128"/>
                    </a:cubicBezTo>
                    <a:cubicBezTo>
                      <a:pt x="260" y="136"/>
                      <a:pt x="248" y="141"/>
                      <a:pt x="235" y="141"/>
                    </a:cubicBezTo>
                    <a:cubicBezTo>
                      <a:pt x="232" y="141"/>
                      <a:pt x="229" y="140"/>
                      <a:pt x="226" y="140"/>
                    </a:cubicBezTo>
                    <a:cubicBezTo>
                      <a:pt x="223" y="139"/>
                      <a:pt x="223" y="139"/>
                      <a:pt x="223" y="139"/>
                    </a:cubicBezTo>
                    <a:cubicBezTo>
                      <a:pt x="223" y="142"/>
                      <a:pt x="223" y="142"/>
                      <a:pt x="223" y="142"/>
                    </a:cubicBezTo>
                    <a:cubicBezTo>
                      <a:pt x="217" y="159"/>
                      <a:pt x="198" y="172"/>
                      <a:pt x="177" y="172"/>
                    </a:cubicBezTo>
                    <a:cubicBezTo>
                      <a:pt x="158" y="172"/>
                      <a:pt x="141" y="162"/>
                      <a:pt x="133" y="147"/>
                    </a:cubicBezTo>
                    <a:cubicBezTo>
                      <a:pt x="132" y="145"/>
                      <a:pt x="132" y="145"/>
                      <a:pt x="132" y="145"/>
                    </a:cubicBezTo>
                    <a:cubicBezTo>
                      <a:pt x="129" y="146"/>
                      <a:pt x="129" y="146"/>
                      <a:pt x="129" y="146"/>
                    </a:cubicBezTo>
                    <a:cubicBezTo>
                      <a:pt x="121" y="151"/>
                      <a:pt x="111" y="154"/>
                      <a:pt x="101" y="154"/>
                    </a:cubicBezTo>
                    <a:cubicBezTo>
                      <a:pt x="76" y="154"/>
                      <a:pt x="56" y="138"/>
                      <a:pt x="53" y="117"/>
                    </a:cubicBezTo>
                    <a:cubicBezTo>
                      <a:pt x="53" y="115"/>
                      <a:pt x="53" y="115"/>
                      <a:pt x="53" y="115"/>
                    </a:cubicBezTo>
                    <a:cubicBezTo>
                      <a:pt x="51" y="115"/>
                      <a:pt x="51" y="115"/>
                      <a:pt x="51" y="115"/>
                    </a:cubicBezTo>
                    <a:cubicBezTo>
                      <a:pt x="25" y="113"/>
                      <a:pt x="6" y="94"/>
                      <a:pt x="6" y="72"/>
                    </a:cubicBezTo>
                    <a:cubicBezTo>
                      <a:pt x="6" y="47"/>
                      <a:pt x="28" y="28"/>
                      <a:pt x="56" y="28"/>
                    </a:cubicBezTo>
                    <a:cubicBezTo>
                      <a:pt x="62" y="28"/>
                      <a:pt x="68" y="29"/>
                      <a:pt x="74" y="31"/>
                    </a:cubicBezTo>
                    <a:cubicBezTo>
                      <a:pt x="76" y="31"/>
                      <a:pt x="76" y="31"/>
                      <a:pt x="76" y="31"/>
                    </a:cubicBezTo>
                    <a:cubicBezTo>
                      <a:pt x="77" y="29"/>
                      <a:pt x="77" y="29"/>
                      <a:pt x="77" y="29"/>
                    </a:cubicBezTo>
                    <a:cubicBezTo>
                      <a:pt x="85" y="15"/>
                      <a:pt x="102" y="5"/>
                      <a:pt x="121" y="5"/>
                    </a:cubicBezTo>
                    <a:cubicBezTo>
                      <a:pt x="139" y="5"/>
                      <a:pt x="156" y="15"/>
                      <a:pt x="164" y="29"/>
                    </a:cubicBezTo>
                    <a:cubicBezTo>
                      <a:pt x="165" y="31"/>
                      <a:pt x="165" y="31"/>
                      <a:pt x="165" y="31"/>
                    </a:cubicBezTo>
                    <a:cubicBezTo>
                      <a:pt x="167" y="30"/>
                      <a:pt x="167" y="30"/>
                      <a:pt x="167" y="30"/>
                    </a:cubicBezTo>
                    <a:cubicBezTo>
                      <a:pt x="175" y="26"/>
                      <a:pt x="183" y="24"/>
                      <a:pt x="192" y="24"/>
                    </a:cubicBezTo>
                    <a:cubicBezTo>
                      <a:pt x="215" y="24"/>
                      <a:pt x="235" y="38"/>
                      <a:pt x="239" y="58"/>
                    </a:cubicBezTo>
                    <a:cubicBezTo>
                      <a:pt x="240" y="59"/>
                      <a:pt x="240" y="59"/>
                      <a:pt x="240" y="59"/>
                    </a:cubicBezTo>
                    <a:cubicBezTo>
                      <a:pt x="242" y="60"/>
                      <a:pt x="242" y="60"/>
                      <a:pt x="242" y="60"/>
                    </a:cubicBezTo>
                    <a:cubicBezTo>
                      <a:pt x="265" y="62"/>
                      <a:pt x="282" y="80"/>
                      <a:pt x="282" y="100"/>
                    </a:cubicBezTo>
                    <a:close/>
                  </a:path>
                </a:pathLst>
              </a:custGeom>
              <a:solidFill>
                <a:schemeClr val="bg1">
                  <a:lumMod val="75000"/>
                </a:schemeClr>
              </a:solidFill>
              <a:ln w="9525">
                <a:noFill/>
                <a:round/>
                <a:headEnd/>
                <a:tailEnd/>
              </a:ln>
            </p:spPr>
            <p:txBody>
              <a:bodyPr/>
              <a:lstStyle/>
              <a:p>
                <a:pPr algn="ctr"/>
                <a:endParaRPr lang="en-US"/>
              </a:p>
            </p:txBody>
          </p:sp>
        </p:grpSp>
        <p:sp>
          <p:nvSpPr>
            <p:cNvPr id="158" name="Text Box 61"/>
            <p:cNvSpPr txBox="1">
              <a:spLocks noChangeArrowheads="1"/>
            </p:cNvSpPr>
            <p:nvPr/>
          </p:nvSpPr>
          <p:spPr bwMode="auto">
            <a:xfrm>
              <a:off x="1648020" y="1352317"/>
              <a:ext cx="756938" cy="646331"/>
            </a:xfrm>
            <a:prstGeom prst="rect">
              <a:avLst/>
            </a:prstGeom>
            <a:noFill/>
            <a:ln w="12700" algn="ctr">
              <a:noFill/>
              <a:miter lim="800000"/>
              <a:headEnd/>
              <a:tailEnd/>
            </a:ln>
          </p:spPr>
          <p:txBody>
            <a:bodyPr wrap="none">
              <a:spAutoFit/>
            </a:bodyPr>
            <a:lstStyle/>
            <a:p>
              <a:pPr algn="l"/>
              <a:r>
                <a:rPr lang="en-US" sz="900" b="1" dirty="0" smtClean="0">
                  <a:solidFill>
                    <a:srgbClr val="333333"/>
                  </a:solidFill>
                  <a:latin typeface="Calibri" pitchFamily="34" charset="0"/>
                </a:rPr>
                <a:t>Apple</a:t>
              </a:r>
            </a:p>
            <a:p>
              <a:pPr algn="l"/>
              <a:r>
                <a:rPr lang="en-US" sz="900" b="1" dirty="0" smtClean="0">
                  <a:solidFill>
                    <a:srgbClr val="333333"/>
                  </a:solidFill>
                  <a:latin typeface="Calibri" pitchFamily="34" charset="0"/>
                </a:rPr>
                <a:t>Push</a:t>
              </a:r>
            </a:p>
            <a:p>
              <a:pPr algn="l"/>
              <a:r>
                <a:rPr lang="en-US" sz="900" b="1" dirty="0" smtClean="0">
                  <a:solidFill>
                    <a:srgbClr val="333333"/>
                  </a:solidFill>
                  <a:latin typeface="Calibri" pitchFamily="34" charset="0"/>
                </a:rPr>
                <a:t>Notification</a:t>
              </a:r>
            </a:p>
            <a:p>
              <a:pPr algn="l"/>
              <a:r>
                <a:rPr lang="en-US" sz="900" b="1" dirty="0" smtClean="0">
                  <a:solidFill>
                    <a:srgbClr val="333333"/>
                  </a:solidFill>
                  <a:latin typeface="Calibri" pitchFamily="34" charset="0"/>
                </a:rPr>
                <a:t>Service</a:t>
              </a:r>
              <a:endParaRPr lang="en-US" sz="900" b="1" dirty="0">
                <a:solidFill>
                  <a:srgbClr val="333333"/>
                </a:solidFill>
                <a:latin typeface="Calibri" pitchFamily="34" charset="0"/>
              </a:endParaRPr>
            </a:p>
          </p:txBody>
        </p:sp>
      </p:grpSp>
      <p:pic>
        <p:nvPicPr>
          <p:cNvPr id="168" name="Picture 4" descr="C:\Users\john_engels\AppData\Local\Microsoft\Windows\Temporary Internet Files\Content.IE5\37XYYGG9\MC900439836[1].png"/>
          <p:cNvPicPr>
            <a:picLocks noChangeAspect="1" noChangeArrowheads="1"/>
          </p:cNvPicPr>
          <p:nvPr/>
        </p:nvPicPr>
        <p:blipFill>
          <a:blip r:embed="rId10" cstate="print"/>
          <a:srcRect/>
          <a:stretch>
            <a:fillRect/>
          </a:stretch>
        </p:blipFill>
        <p:spPr bwMode="auto">
          <a:xfrm>
            <a:off x="957138" y="5295529"/>
            <a:ext cx="877035" cy="877035"/>
          </a:xfrm>
          <a:prstGeom prst="rect">
            <a:avLst/>
          </a:prstGeom>
          <a:noFill/>
        </p:spPr>
      </p:pic>
      <p:sp>
        <p:nvSpPr>
          <p:cNvPr id="169" name="Text Box 61"/>
          <p:cNvSpPr txBox="1">
            <a:spLocks noChangeArrowheads="1"/>
          </p:cNvSpPr>
          <p:nvPr/>
        </p:nvSpPr>
        <p:spPr bwMode="auto">
          <a:xfrm>
            <a:off x="859442" y="5022860"/>
            <a:ext cx="654346" cy="230832"/>
          </a:xfrm>
          <a:prstGeom prst="rect">
            <a:avLst/>
          </a:prstGeom>
          <a:noFill/>
          <a:ln w="12700" algn="ctr">
            <a:noFill/>
            <a:miter lim="800000"/>
            <a:headEnd/>
            <a:tailEnd/>
          </a:ln>
        </p:spPr>
        <p:txBody>
          <a:bodyPr wrap="none">
            <a:spAutoFit/>
          </a:bodyPr>
          <a:lstStyle/>
          <a:p>
            <a:pPr algn="ctr"/>
            <a:r>
              <a:rPr lang="en-US" sz="900" b="1" smtClean="0">
                <a:solidFill>
                  <a:srgbClr val="333333"/>
                </a:solidFill>
                <a:latin typeface="Calibri" pitchFamily="34" charset="0"/>
              </a:rPr>
              <a:t>Apple iOS</a:t>
            </a:r>
            <a:endParaRPr lang="en-US" sz="900" b="1" dirty="0">
              <a:solidFill>
                <a:srgbClr val="333333"/>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loud 197"/>
          <p:cNvSpPr/>
          <p:nvPr/>
        </p:nvSpPr>
        <p:spPr bwMode="auto">
          <a:xfrm>
            <a:off x="691379" y="2006862"/>
            <a:ext cx="1775596" cy="1173197"/>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56" name="Rectangle 13"/>
          <p:cNvSpPr>
            <a:spLocks noChangeArrowheads="1"/>
          </p:cNvSpPr>
          <p:nvPr/>
        </p:nvSpPr>
        <p:spPr bwMode="gray">
          <a:xfrm>
            <a:off x="230717" y="1295400"/>
            <a:ext cx="2818871" cy="4992688"/>
          </a:xfrm>
          <a:prstGeom prst="rect">
            <a:avLst/>
          </a:prstGeom>
          <a:gradFill rotWithShape="1">
            <a:gsLst>
              <a:gs pos="2000">
                <a:schemeClr val="bg1">
                  <a:alpha val="0"/>
                </a:schemeClr>
              </a:gs>
              <a:gs pos="100000">
                <a:schemeClr val="accent3">
                  <a:lumMod val="40000"/>
                  <a:lumOff val="60000"/>
                </a:schemeClr>
              </a:gs>
            </a:gsLst>
            <a:lin ang="5400000" scaled="1"/>
          </a:gradFill>
          <a:ln w="9525" algn="ctr">
            <a:noFill/>
            <a:round/>
            <a:headEnd/>
            <a:tailEnd/>
          </a:ln>
          <a:effectLst/>
        </p:spPr>
        <p:txBody>
          <a:bodyPr/>
          <a:lstStyle/>
          <a:p>
            <a:pPr algn="ctr" eaLnBrk="0" hangingPunct="0">
              <a:defRPr/>
            </a:pPr>
            <a:endParaRPr lang="en-US" sz="1600">
              <a:solidFill>
                <a:srgbClr val="000000"/>
              </a:solidFill>
              <a:cs typeface="+mn-cs"/>
            </a:endParaRPr>
          </a:p>
        </p:txBody>
      </p:sp>
      <p:sp>
        <p:nvSpPr>
          <p:cNvPr id="188" name="Rectangle 187"/>
          <p:cNvSpPr/>
          <p:nvPr/>
        </p:nvSpPr>
        <p:spPr bwMode="auto">
          <a:xfrm>
            <a:off x="841207" y="3234661"/>
            <a:ext cx="1485901" cy="361950"/>
          </a:xfrm>
          <a:prstGeom prst="rect">
            <a:avLst/>
          </a:prstGeom>
          <a:solidFill>
            <a:schemeClr val="bg1"/>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
        <p:nvSpPr>
          <p:cNvPr id="153" name="Rectangle 13"/>
          <p:cNvSpPr>
            <a:spLocks noChangeArrowheads="1"/>
          </p:cNvSpPr>
          <p:nvPr/>
        </p:nvSpPr>
        <p:spPr bwMode="gray">
          <a:xfrm>
            <a:off x="3157539" y="1295400"/>
            <a:ext cx="2819399" cy="4992688"/>
          </a:xfrm>
          <a:prstGeom prst="rect">
            <a:avLst/>
          </a:prstGeom>
          <a:gradFill rotWithShape="1">
            <a:gsLst>
              <a:gs pos="2000">
                <a:schemeClr val="bg1">
                  <a:alpha val="0"/>
                </a:schemeClr>
              </a:gs>
              <a:gs pos="100000">
                <a:schemeClr val="accent3">
                  <a:lumMod val="40000"/>
                  <a:lumOff val="60000"/>
                </a:schemeClr>
              </a:gs>
            </a:gsLst>
            <a:lin ang="5400000" scaled="1"/>
          </a:gradFill>
          <a:ln w="9525" algn="ctr">
            <a:noFill/>
            <a:round/>
            <a:headEnd/>
            <a:tailEnd/>
          </a:ln>
          <a:effectLst/>
        </p:spPr>
        <p:txBody>
          <a:bodyPr/>
          <a:lstStyle/>
          <a:p>
            <a:pPr algn="ctr" eaLnBrk="0" hangingPunct="0">
              <a:defRPr/>
            </a:pPr>
            <a:endParaRPr lang="en-US" sz="1600">
              <a:solidFill>
                <a:srgbClr val="000000"/>
              </a:solidFill>
              <a:cs typeface="+mn-cs"/>
            </a:endParaRPr>
          </a:p>
        </p:txBody>
      </p:sp>
      <p:sp>
        <p:nvSpPr>
          <p:cNvPr id="14338" name="Title 1"/>
          <p:cNvSpPr>
            <a:spLocks noGrp="1"/>
          </p:cNvSpPr>
          <p:nvPr>
            <p:ph type="title"/>
          </p:nvPr>
        </p:nvSpPr>
        <p:spPr/>
        <p:txBody>
          <a:bodyPr/>
          <a:lstStyle/>
          <a:p>
            <a:r>
              <a:rPr lang="en-US" dirty="0" smtClean="0">
                <a:ea typeface="ＭＳ Ｐゴシック" pitchFamily="34" charset="-128"/>
              </a:rPr>
              <a:t>Symantec’s Broad Mobile Strategy &amp; Solutions</a:t>
            </a:r>
          </a:p>
        </p:txBody>
      </p:sp>
      <p:sp>
        <p:nvSpPr>
          <p:cNvPr id="150" name="Rectangle 13"/>
          <p:cNvSpPr>
            <a:spLocks noChangeArrowheads="1"/>
          </p:cNvSpPr>
          <p:nvPr/>
        </p:nvSpPr>
        <p:spPr bwMode="gray">
          <a:xfrm>
            <a:off x="6102351" y="1295400"/>
            <a:ext cx="2819399" cy="4992688"/>
          </a:xfrm>
          <a:prstGeom prst="rect">
            <a:avLst/>
          </a:prstGeom>
          <a:gradFill rotWithShape="1">
            <a:gsLst>
              <a:gs pos="2000">
                <a:schemeClr val="bg1">
                  <a:alpha val="0"/>
                </a:schemeClr>
              </a:gs>
              <a:gs pos="100000">
                <a:schemeClr val="accent3">
                  <a:lumMod val="40000"/>
                  <a:lumOff val="60000"/>
                </a:schemeClr>
              </a:gs>
            </a:gsLst>
            <a:lin ang="5400000" scaled="1"/>
          </a:gradFill>
          <a:ln w="9525" algn="ctr">
            <a:noFill/>
            <a:round/>
            <a:headEnd/>
            <a:tailEnd/>
          </a:ln>
          <a:effectLst/>
        </p:spPr>
        <p:txBody>
          <a:bodyPr/>
          <a:lstStyle/>
          <a:p>
            <a:pPr algn="ctr" eaLnBrk="0" hangingPunct="0">
              <a:defRPr/>
            </a:pPr>
            <a:endParaRPr lang="en-US" sz="1600">
              <a:solidFill>
                <a:srgbClr val="000000"/>
              </a:solidFill>
              <a:cs typeface="+mn-cs"/>
            </a:endParaRPr>
          </a:p>
        </p:txBody>
      </p:sp>
      <p:sp>
        <p:nvSpPr>
          <p:cNvPr id="167" name="Rounded Rectangle 166"/>
          <p:cNvSpPr>
            <a:spLocks noChangeArrowheads="1"/>
          </p:cNvSpPr>
          <p:nvPr/>
        </p:nvSpPr>
        <p:spPr bwMode="auto">
          <a:xfrm>
            <a:off x="3323824" y="3731185"/>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tIns="137160" anchor="ctr"/>
          <a:lstStyle/>
          <a:p>
            <a:pPr algn="ctr">
              <a:lnSpc>
                <a:spcPts val="1000"/>
              </a:lnSpc>
              <a:defRPr/>
            </a:pPr>
            <a:r>
              <a:rPr lang="en-US" sz="1500" b="1" dirty="0" smtClean="0">
                <a:solidFill>
                  <a:schemeClr val="tx1">
                    <a:lumMod val="75000"/>
                    <a:lumOff val="25000"/>
                  </a:schemeClr>
                </a:solidFill>
                <a:latin typeface="+mn-lt"/>
                <a:cs typeface="Arial" pitchFamily="-112" charset="0"/>
              </a:rPr>
              <a:t>Email Anti-Malware/SPAM</a:t>
            </a:r>
          </a:p>
          <a:p>
            <a:pPr algn="ctr">
              <a:lnSpc>
                <a:spcPts val="1000"/>
              </a:lnSpc>
              <a:defRPr/>
            </a:pPr>
            <a:r>
              <a:rPr lang="en-US" sz="800" b="1" dirty="0" smtClean="0">
                <a:solidFill>
                  <a:schemeClr val="tx1">
                    <a:lumMod val="75000"/>
                    <a:lumOff val="25000"/>
                  </a:schemeClr>
                </a:solidFill>
                <a:latin typeface="+mn-lt"/>
                <a:cs typeface="Arial" pitchFamily="-112" charset="0"/>
              </a:rPr>
              <a:t>Symantec BrightMail Gateway &amp; Mail Security</a:t>
            </a:r>
            <a:endParaRPr lang="en-US" sz="800" b="1" dirty="0">
              <a:solidFill>
                <a:schemeClr val="tx1">
                  <a:lumMod val="75000"/>
                  <a:lumOff val="25000"/>
                </a:schemeClr>
              </a:solidFill>
              <a:latin typeface="+mn-lt"/>
              <a:cs typeface="Arial" pitchFamily="-112" charset="0"/>
            </a:endParaRPr>
          </a:p>
        </p:txBody>
      </p:sp>
      <p:grpSp>
        <p:nvGrpSpPr>
          <p:cNvPr id="2" name="Group 93"/>
          <p:cNvGrpSpPr>
            <a:grpSpLocks noChangeAspect="1"/>
          </p:cNvGrpSpPr>
          <p:nvPr/>
        </p:nvGrpSpPr>
        <p:grpSpPr bwMode="auto">
          <a:xfrm flipH="1">
            <a:off x="964852" y="2000312"/>
            <a:ext cx="330914" cy="821174"/>
            <a:chOff x="2004" y="1758"/>
            <a:chExt cx="262" cy="638"/>
          </a:xfrm>
        </p:grpSpPr>
        <p:sp>
          <p:nvSpPr>
            <p:cNvPr id="169" name="AutoShape 94"/>
            <p:cNvSpPr>
              <a:spLocks noChangeAspect="1" noChangeArrowheads="1" noTextEdit="1"/>
            </p:cNvSpPr>
            <p:nvPr/>
          </p:nvSpPr>
          <p:spPr bwMode="auto">
            <a:xfrm>
              <a:off x="2004" y="1758"/>
              <a:ext cx="262" cy="638"/>
            </a:xfrm>
            <a:prstGeom prst="rect">
              <a:avLst/>
            </a:prstGeom>
            <a:noFill/>
            <a:ln w="9525">
              <a:noFill/>
              <a:miter lim="800000"/>
              <a:headEnd/>
              <a:tailEnd/>
            </a:ln>
          </p:spPr>
          <p:txBody>
            <a:bodyPr/>
            <a:lstStyle/>
            <a:p>
              <a:endParaRPr lang="en-US"/>
            </a:p>
          </p:txBody>
        </p:sp>
        <p:sp>
          <p:nvSpPr>
            <p:cNvPr id="170" name="Freeform 95"/>
            <p:cNvSpPr>
              <a:spLocks/>
            </p:cNvSpPr>
            <p:nvPr/>
          </p:nvSpPr>
          <p:spPr bwMode="auto">
            <a:xfrm>
              <a:off x="2013" y="1765"/>
              <a:ext cx="248" cy="624"/>
            </a:xfrm>
            <a:custGeom>
              <a:avLst/>
              <a:gdLst>
                <a:gd name="T0" fmla="*/ 581 w 105"/>
                <a:gd name="T1" fmla="*/ 487 h 264"/>
                <a:gd name="T2" fmla="*/ 564 w 105"/>
                <a:gd name="T3" fmla="*/ 470 h 264"/>
                <a:gd name="T4" fmla="*/ 484 w 105"/>
                <a:gd name="T5" fmla="*/ 414 h 264"/>
                <a:gd name="T6" fmla="*/ 328 w 105"/>
                <a:gd name="T7" fmla="*/ 312 h 264"/>
                <a:gd name="T8" fmla="*/ 180 w 105"/>
                <a:gd name="T9" fmla="*/ 234 h 264"/>
                <a:gd name="T10" fmla="*/ 168 w 105"/>
                <a:gd name="T11" fmla="*/ 229 h 264"/>
                <a:gd name="T12" fmla="*/ 156 w 105"/>
                <a:gd name="T13" fmla="*/ 40 h 264"/>
                <a:gd name="T14" fmla="*/ 128 w 105"/>
                <a:gd name="T15" fmla="*/ 5 h 264"/>
                <a:gd name="T16" fmla="*/ 83 w 105"/>
                <a:gd name="T17" fmla="*/ 12 h 264"/>
                <a:gd name="T18" fmla="*/ 78 w 105"/>
                <a:gd name="T19" fmla="*/ 206 h 264"/>
                <a:gd name="T20" fmla="*/ 5 w 105"/>
                <a:gd name="T21" fmla="*/ 246 h 264"/>
                <a:gd name="T22" fmla="*/ 0 w 105"/>
                <a:gd name="T23" fmla="*/ 258 h 264"/>
                <a:gd name="T24" fmla="*/ 0 w 105"/>
                <a:gd name="T25" fmla="*/ 1168 h 264"/>
                <a:gd name="T26" fmla="*/ 5 w 105"/>
                <a:gd name="T27" fmla="*/ 1184 h 264"/>
                <a:gd name="T28" fmla="*/ 21 w 105"/>
                <a:gd name="T29" fmla="*/ 1201 h 264"/>
                <a:gd name="T30" fmla="*/ 83 w 105"/>
                <a:gd name="T31" fmla="*/ 1257 h 264"/>
                <a:gd name="T32" fmla="*/ 257 w 105"/>
                <a:gd name="T33" fmla="*/ 1373 h 264"/>
                <a:gd name="T34" fmla="*/ 430 w 105"/>
                <a:gd name="T35" fmla="*/ 1458 h 264"/>
                <a:gd name="T36" fmla="*/ 491 w 105"/>
                <a:gd name="T37" fmla="*/ 1475 h 264"/>
                <a:gd name="T38" fmla="*/ 503 w 105"/>
                <a:gd name="T39" fmla="*/ 1470 h 264"/>
                <a:gd name="T40" fmla="*/ 581 w 105"/>
                <a:gd name="T41" fmla="*/ 1430 h 264"/>
                <a:gd name="T42" fmla="*/ 586 w 105"/>
                <a:gd name="T43" fmla="*/ 1413 h 264"/>
                <a:gd name="T44" fmla="*/ 586 w 105"/>
                <a:gd name="T45" fmla="*/ 508 h 264"/>
                <a:gd name="T46" fmla="*/ 581 w 105"/>
                <a:gd name="T47" fmla="*/ 487 h 2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
                <a:gd name="T73" fmla="*/ 0 h 264"/>
                <a:gd name="T74" fmla="*/ 105 w 105"/>
                <a:gd name="T75" fmla="*/ 264 h 2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 h="264">
                  <a:moveTo>
                    <a:pt x="104" y="87"/>
                  </a:moveTo>
                  <a:cubicBezTo>
                    <a:pt x="103" y="86"/>
                    <a:pt x="102" y="85"/>
                    <a:pt x="101" y="84"/>
                  </a:cubicBezTo>
                  <a:cubicBezTo>
                    <a:pt x="101" y="84"/>
                    <a:pt x="95" y="80"/>
                    <a:pt x="87" y="74"/>
                  </a:cubicBezTo>
                  <a:cubicBezTo>
                    <a:pt x="78" y="68"/>
                    <a:pt x="68" y="61"/>
                    <a:pt x="59" y="56"/>
                  </a:cubicBezTo>
                  <a:cubicBezTo>
                    <a:pt x="51" y="51"/>
                    <a:pt x="40" y="46"/>
                    <a:pt x="32" y="42"/>
                  </a:cubicBezTo>
                  <a:cubicBezTo>
                    <a:pt x="31" y="42"/>
                    <a:pt x="31" y="42"/>
                    <a:pt x="30" y="41"/>
                  </a:cubicBezTo>
                  <a:cubicBezTo>
                    <a:pt x="30" y="30"/>
                    <a:pt x="28" y="7"/>
                    <a:pt x="28" y="7"/>
                  </a:cubicBezTo>
                  <a:cubicBezTo>
                    <a:pt x="28" y="5"/>
                    <a:pt x="26" y="3"/>
                    <a:pt x="23" y="1"/>
                  </a:cubicBezTo>
                  <a:cubicBezTo>
                    <a:pt x="20" y="0"/>
                    <a:pt x="16" y="0"/>
                    <a:pt x="15" y="2"/>
                  </a:cubicBezTo>
                  <a:cubicBezTo>
                    <a:pt x="15" y="2"/>
                    <a:pt x="14" y="26"/>
                    <a:pt x="14" y="37"/>
                  </a:cubicBezTo>
                  <a:cubicBezTo>
                    <a:pt x="1" y="44"/>
                    <a:pt x="1" y="44"/>
                    <a:pt x="1" y="44"/>
                  </a:cubicBezTo>
                  <a:cubicBezTo>
                    <a:pt x="1" y="44"/>
                    <a:pt x="0" y="45"/>
                    <a:pt x="0" y="46"/>
                  </a:cubicBezTo>
                  <a:cubicBezTo>
                    <a:pt x="0" y="209"/>
                    <a:pt x="0" y="209"/>
                    <a:pt x="0" y="209"/>
                  </a:cubicBezTo>
                  <a:cubicBezTo>
                    <a:pt x="0" y="210"/>
                    <a:pt x="1" y="211"/>
                    <a:pt x="1" y="212"/>
                  </a:cubicBezTo>
                  <a:cubicBezTo>
                    <a:pt x="2" y="213"/>
                    <a:pt x="3" y="214"/>
                    <a:pt x="4" y="215"/>
                  </a:cubicBezTo>
                  <a:cubicBezTo>
                    <a:pt x="4" y="215"/>
                    <a:pt x="8" y="219"/>
                    <a:pt x="15" y="225"/>
                  </a:cubicBezTo>
                  <a:cubicBezTo>
                    <a:pt x="22" y="231"/>
                    <a:pt x="33" y="238"/>
                    <a:pt x="46" y="246"/>
                  </a:cubicBezTo>
                  <a:cubicBezTo>
                    <a:pt x="59" y="253"/>
                    <a:pt x="69" y="258"/>
                    <a:pt x="77" y="261"/>
                  </a:cubicBezTo>
                  <a:cubicBezTo>
                    <a:pt x="84" y="263"/>
                    <a:pt x="88" y="264"/>
                    <a:pt x="88" y="264"/>
                  </a:cubicBezTo>
                  <a:cubicBezTo>
                    <a:pt x="89" y="264"/>
                    <a:pt x="90" y="264"/>
                    <a:pt x="90" y="263"/>
                  </a:cubicBezTo>
                  <a:cubicBezTo>
                    <a:pt x="104" y="256"/>
                    <a:pt x="104" y="256"/>
                    <a:pt x="104" y="256"/>
                  </a:cubicBezTo>
                  <a:cubicBezTo>
                    <a:pt x="105" y="255"/>
                    <a:pt x="105" y="254"/>
                    <a:pt x="105" y="253"/>
                  </a:cubicBezTo>
                  <a:cubicBezTo>
                    <a:pt x="105" y="91"/>
                    <a:pt x="105" y="91"/>
                    <a:pt x="105" y="91"/>
                  </a:cubicBezTo>
                  <a:cubicBezTo>
                    <a:pt x="105" y="90"/>
                    <a:pt x="104" y="88"/>
                    <a:pt x="104" y="87"/>
                  </a:cubicBezTo>
                  <a:close/>
                </a:path>
              </a:pathLst>
            </a:custGeom>
            <a:noFill/>
            <a:ln w="22225">
              <a:solidFill>
                <a:srgbClr val="333333"/>
              </a:solidFill>
              <a:round/>
              <a:headEnd/>
              <a:tailEnd/>
            </a:ln>
          </p:spPr>
          <p:txBody>
            <a:bodyPr/>
            <a:lstStyle/>
            <a:p>
              <a:endParaRPr lang="en-US"/>
            </a:p>
          </p:txBody>
        </p:sp>
        <p:sp>
          <p:nvSpPr>
            <p:cNvPr id="173" name="Freeform 96"/>
            <p:cNvSpPr>
              <a:spLocks/>
            </p:cNvSpPr>
            <p:nvPr/>
          </p:nvSpPr>
          <p:spPr bwMode="auto">
            <a:xfrm>
              <a:off x="2013" y="1867"/>
              <a:ext cx="215" cy="522"/>
            </a:xfrm>
            <a:custGeom>
              <a:avLst/>
              <a:gdLst>
                <a:gd name="T0" fmla="*/ 21 w 91"/>
                <a:gd name="T1" fmla="*/ 5 h 221"/>
                <a:gd name="T2" fmla="*/ 5 w 91"/>
                <a:gd name="T3" fmla="*/ 5 h 221"/>
                <a:gd name="T4" fmla="*/ 0 w 91"/>
                <a:gd name="T5" fmla="*/ 17 h 221"/>
                <a:gd name="T6" fmla="*/ 0 w 91"/>
                <a:gd name="T7" fmla="*/ 234 h 221"/>
                <a:gd name="T8" fmla="*/ 0 w 91"/>
                <a:gd name="T9" fmla="*/ 451 h 221"/>
                <a:gd name="T10" fmla="*/ 0 w 91"/>
                <a:gd name="T11" fmla="*/ 475 h 221"/>
                <a:gd name="T12" fmla="*/ 0 w 91"/>
                <a:gd name="T13" fmla="*/ 491 h 221"/>
                <a:gd name="T14" fmla="*/ 0 w 91"/>
                <a:gd name="T15" fmla="*/ 709 h 221"/>
                <a:gd name="T16" fmla="*/ 0 w 91"/>
                <a:gd name="T17" fmla="*/ 926 h 221"/>
                <a:gd name="T18" fmla="*/ 5 w 91"/>
                <a:gd name="T19" fmla="*/ 942 h 221"/>
                <a:gd name="T20" fmla="*/ 21 w 91"/>
                <a:gd name="T21" fmla="*/ 959 h 221"/>
                <a:gd name="T22" fmla="*/ 83 w 91"/>
                <a:gd name="T23" fmla="*/ 1016 h 221"/>
                <a:gd name="T24" fmla="*/ 258 w 91"/>
                <a:gd name="T25" fmla="*/ 1131 h 221"/>
                <a:gd name="T26" fmla="*/ 430 w 91"/>
                <a:gd name="T27" fmla="*/ 1216 h 221"/>
                <a:gd name="T28" fmla="*/ 491 w 91"/>
                <a:gd name="T29" fmla="*/ 1233 h 221"/>
                <a:gd name="T30" fmla="*/ 503 w 91"/>
                <a:gd name="T31" fmla="*/ 1228 h 221"/>
                <a:gd name="T32" fmla="*/ 508 w 91"/>
                <a:gd name="T33" fmla="*/ 1216 h 221"/>
                <a:gd name="T34" fmla="*/ 508 w 91"/>
                <a:gd name="T35" fmla="*/ 999 h 221"/>
                <a:gd name="T36" fmla="*/ 508 w 91"/>
                <a:gd name="T37" fmla="*/ 787 h 221"/>
                <a:gd name="T38" fmla="*/ 508 w 91"/>
                <a:gd name="T39" fmla="*/ 765 h 221"/>
                <a:gd name="T40" fmla="*/ 508 w 91"/>
                <a:gd name="T41" fmla="*/ 749 h 221"/>
                <a:gd name="T42" fmla="*/ 508 w 91"/>
                <a:gd name="T43" fmla="*/ 529 h 221"/>
                <a:gd name="T44" fmla="*/ 508 w 91"/>
                <a:gd name="T45" fmla="*/ 307 h 221"/>
                <a:gd name="T46" fmla="*/ 503 w 91"/>
                <a:gd name="T47" fmla="*/ 291 h 221"/>
                <a:gd name="T48" fmla="*/ 491 w 91"/>
                <a:gd name="T49" fmla="*/ 274 h 221"/>
                <a:gd name="T50" fmla="*/ 406 w 91"/>
                <a:gd name="T51" fmla="*/ 217 h 221"/>
                <a:gd name="T52" fmla="*/ 258 w 91"/>
                <a:gd name="T53" fmla="*/ 118 h 221"/>
                <a:gd name="T54" fmla="*/ 102 w 91"/>
                <a:gd name="T55" fmla="*/ 40 h 221"/>
                <a:gd name="T56" fmla="*/ 21 w 91"/>
                <a:gd name="T57" fmla="*/ 5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21"/>
                <a:gd name="T89" fmla="*/ 91 w 91"/>
                <a:gd name="T90" fmla="*/ 221 h 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21">
                  <a:moveTo>
                    <a:pt x="4" y="1"/>
                  </a:moveTo>
                  <a:cubicBezTo>
                    <a:pt x="3" y="0"/>
                    <a:pt x="2" y="0"/>
                    <a:pt x="1" y="1"/>
                  </a:cubicBezTo>
                  <a:cubicBezTo>
                    <a:pt x="1" y="1"/>
                    <a:pt x="0" y="2"/>
                    <a:pt x="0" y="3"/>
                  </a:cubicBezTo>
                  <a:cubicBezTo>
                    <a:pt x="0" y="42"/>
                    <a:pt x="0" y="42"/>
                    <a:pt x="0" y="42"/>
                  </a:cubicBezTo>
                  <a:cubicBezTo>
                    <a:pt x="0" y="81"/>
                    <a:pt x="0" y="81"/>
                    <a:pt x="0" y="81"/>
                  </a:cubicBezTo>
                  <a:cubicBezTo>
                    <a:pt x="0" y="82"/>
                    <a:pt x="0" y="83"/>
                    <a:pt x="0" y="85"/>
                  </a:cubicBezTo>
                  <a:cubicBezTo>
                    <a:pt x="0" y="86"/>
                    <a:pt x="0" y="87"/>
                    <a:pt x="0" y="88"/>
                  </a:cubicBezTo>
                  <a:cubicBezTo>
                    <a:pt x="0" y="127"/>
                    <a:pt x="0" y="127"/>
                    <a:pt x="0" y="127"/>
                  </a:cubicBezTo>
                  <a:cubicBezTo>
                    <a:pt x="0" y="166"/>
                    <a:pt x="0" y="166"/>
                    <a:pt x="0" y="166"/>
                  </a:cubicBezTo>
                  <a:cubicBezTo>
                    <a:pt x="0" y="167"/>
                    <a:pt x="1" y="168"/>
                    <a:pt x="1" y="169"/>
                  </a:cubicBezTo>
                  <a:cubicBezTo>
                    <a:pt x="2" y="170"/>
                    <a:pt x="3" y="171"/>
                    <a:pt x="4" y="172"/>
                  </a:cubicBezTo>
                  <a:cubicBezTo>
                    <a:pt x="4" y="172"/>
                    <a:pt x="8" y="176"/>
                    <a:pt x="15" y="182"/>
                  </a:cubicBezTo>
                  <a:cubicBezTo>
                    <a:pt x="22" y="188"/>
                    <a:pt x="33" y="195"/>
                    <a:pt x="46" y="203"/>
                  </a:cubicBezTo>
                  <a:cubicBezTo>
                    <a:pt x="59" y="210"/>
                    <a:pt x="69" y="215"/>
                    <a:pt x="77" y="218"/>
                  </a:cubicBezTo>
                  <a:cubicBezTo>
                    <a:pt x="84" y="220"/>
                    <a:pt x="88" y="221"/>
                    <a:pt x="88" y="221"/>
                  </a:cubicBezTo>
                  <a:cubicBezTo>
                    <a:pt x="89" y="221"/>
                    <a:pt x="90" y="221"/>
                    <a:pt x="90" y="220"/>
                  </a:cubicBezTo>
                  <a:cubicBezTo>
                    <a:pt x="91" y="220"/>
                    <a:pt x="91" y="219"/>
                    <a:pt x="91" y="218"/>
                  </a:cubicBezTo>
                  <a:cubicBezTo>
                    <a:pt x="91" y="179"/>
                    <a:pt x="91" y="179"/>
                    <a:pt x="91" y="179"/>
                  </a:cubicBezTo>
                  <a:cubicBezTo>
                    <a:pt x="91" y="141"/>
                    <a:pt x="91" y="141"/>
                    <a:pt x="91" y="141"/>
                  </a:cubicBezTo>
                  <a:cubicBezTo>
                    <a:pt x="91" y="140"/>
                    <a:pt x="91" y="139"/>
                    <a:pt x="91" y="137"/>
                  </a:cubicBezTo>
                  <a:cubicBezTo>
                    <a:pt x="91" y="136"/>
                    <a:pt x="91" y="135"/>
                    <a:pt x="91" y="134"/>
                  </a:cubicBezTo>
                  <a:cubicBezTo>
                    <a:pt x="91" y="95"/>
                    <a:pt x="91" y="95"/>
                    <a:pt x="91" y="95"/>
                  </a:cubicBezTo>
                  <a:cubicBezTo>
                    <a:pt x="91" y="55"/>
                    <a:pt x="91" y="55"/>
                    <a:pt x="91" y="55"/>
                  </a:cubicBezTo>
                  <a:cubicBezTo>
                    <a:pt x="91" y="54"/>
                    <a:pt x="91" y="53"/>
                    <a:pt x="90" y="52"/>
                  </a:cubicBezTo>
                  <a:cubicBezTo>
                    <a:pt x="90" y="51"/>
                    <a:pt x="89" y="50"/>
                    <a:pt x="88" y="49"/>
                  </a:cubicBezTo>
                  <a:cubicBezTo>
                    <a:pt x="88" y="49"/>
                    <a:pt x="82" y="45"/>
                    <a:pt x="73" y="39"/>
                  </a:cubicBezTo>
                  <a:cubicBezTo>
                    <a:pt x="65" y="33"/>
                    <a:pt x="54" y="26"/>
                    <a:pt x="46" y="21"/>
                  </a:cubicBezTo>
                  <a:cubicBezTo>
                    <a:pt x="37" y="16"/>
                    <a:pt x="27" y="11"/>
                    <a:pt x="18" y="7"/>
                  </a:cubicBezTo>
                  <a:cubicBezTo>
                    <a:pt x="10" y="3"/>
                    <a:pt x="4" y="1"/>
                    <a:pt x="4" y="1"/>
                  </a:cubicBezTo>
                  <a:close/>
                </a:path>
              </a:pathLst>
            </a:custGeom>
            <a:solidFill>
              <a:srgbClr val="CCCCCC"/>
            </a:solidFill>
            <a:ln w="9525">
              <a:noFill/>
              <a:round/>
              <a:headEnd/>
              <a:tailEnd/>
            </a:ln>
          </p:spPr>
          <p:txBody>
            <a:bodyPr/>
            <a:lstStyle/>
            <a:p>
              <a:endParaRPr lang="en-US"/>
            </a:p>
          </p:txBody>
        </p:sp>
        <p:sp>
          <p:nvSpPr>
            <p:cNvPr id="175" name="Freeform 97"/>
            <p:cNvSpPr>
              <a:spLocks/>
            </p:cNvSpPr>
            <p:nvPr/>
          </p:nvSpPr>
          <p:spPr bwMode="auto">
            <a:xfrm>
              <a:off x="2025" y="1895"/>
              <a:ext cx="191" cy="381"/>
            </a:xfrm>
            <a:custGeom>
              <a:avLst/>
              <a:gdLst>
                <a:gd name="T0" fmla="*/ 40 w 81"/>
                <a:gd name="T1" fmla="*/ 5 h 161"/>
                <a:gd name="T2" fmla="*/ 0 w 81"/>
                <a:gd name="T3" fmla="*/ 33 h 161"/>
                <a:gd name="T4" fmla="*/ 0 w 81"/>
                <a:gd name="T5" fmla="*/ 606 h 161"/>
                <a:gd name="T6" fmla="*/ 33 w 81"/>
                <a:gd name="T7" fmla="*/ 672 h 161"/>
                <a:gd name="T8" fmla="*/ 229 w 81"/>
                <a:gd name="T9" fmla="*/ 807 h 161"/>
                <a:gd name="T10" fmla="*/ 417 w 81"/>
                <a:gd name="T11" fmla="*/ 897 h 161"/>
                <a:gd name="T12" fmla="*/ 450 w 81"/>
                <a:gd name="T13" fmla="*/ 868 h 161"/>
                <a:gd name="T14" fmla="*/ 450 w 81"/>
                <a:gd name="T15" fmla="*/ 296 h 161"/>
                <a:gd name="T16" fmla="*/ 417 w 81"/>
                <a:gd name="T17" fmla="*/ 230 h 161"/>
                <a:gd name="T18" fmla="*/ 229 w 81"/>
                <a:gd name="T19" fmla="*/ 95 h 161"/>
                <a:gd name="T20" fmla="*/ 40 w 81"/>
                <a:gd name="T21" fmla="*/ 5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61"/>
                <a:gd name="T35" fmla="*/ 81 w 8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61">
                  <a:moveTo>
                    <a:pt x="7" y="1"/>
                  </a:moveTo>
                  <a:cubicBezTo>
                    <a:pt x="3" y="0"/>
                    <a:pt x="0" y="2"/>
                    <a:pt x="0" y="6"/>
                  </a:cubicBezTo>
                  <a:cubicBezTo>
                    <a:pt x="0" y="108"/>
                    <a:pt x="0" y="108"/>
                    <a:pt x="0" y="108"/>
                  </a:cubicBezTo>
                  <a:cubicBezTo>
                    <a:pt x="0" y="111"/>
                    <a:pt x="3" y="117"/>
                    <a:pt x="6" y="120"/>
                  </a:cubicBezTo>
                  <a:cubicBezTo>
                    <a:pt x="6" y="120"/>
                    <a:pt x="16" y="130"/>
                    <a:pt x="41" y="144"/>
                  </a:cubicBezTo>
                  <a:cubicBezTo>
                    <a:pt x="66" y="158"/>
                    <a:pt x="75" y="160"/>
                    <a:pt x="75" y="160"/>
                  </a:cubicBezTo>
                  <a:cubicBezTo>
                    <a:pt x="79" y="161"/>
                    <a:pt x="81" y="158"/>
                    <a:pt x="81" y="155"/>
                  </a:cubicBezTo>
                  <a:cubicBezTo>
                    <a:pt x="81" y="53"/>
                    <a:pt x="81" y="53"/>
                    <a:pt x="81" y="53"/>
                  </a:cubicBezTo>
                  <a:cubicBezTo>
                    <a:pt x="81" y="49"/>
                    <a:pt x="78" y="44"/>
                    <a:pt x="75" y="41"/>
                  </a:cubicBezTo>
                  <a:cubicBezTo>
                    <a:pt x="75" y="41"/>
                    <a:pt x="65" y="31"/>
                    <a:pt x="41" y="17"/>
                  </a:cubicBezTo>
                  <a:cubicBezTo>
                    <a:pt x="17" y="4"/>
                    <a:pt x="7" y="1"/>
                    <a:pt x="7" y="1"/>
                  </a:cubicBezTo>
                  <a:close/>
                </a:path>
              </a:pathLst>
            </a:custGeom>
            <a:solidFill>
              <a:srgbClr val="E8E7E6"/>
            </a:solidFill>
            <a:ln w="9525">
              <a:noFill/>
              <a:round/>
              <a:headEnd/>
              <a:tailEnd/>
            </a:ln>
          </p:spPr>
          <p:txBody>
            <a:bodyPr/>
            <a:lstStyle/>
            <a:p>
              <a:endParaRPr lang="en-US"/>
            </a:p>
          </p:txBody>
        </p:sp>
        <p:sp>
          <p:nvSpPr>
            <p:cNvPr id="177" name="Freeform 98"/>
            <p:cNvSpPr>
              <a:spLocks/>
            </p:cNvSpPr>
            <p:nvPr/>
          </p:nvSpPr>
          <p:spPr bwMode="auto">
            <a:xfrm>
              <a:off x="2096" y="2172"/>
              <a:ext cx="45" cy="44"/>
            </a:xfrm>
            <a:custGeom>
              <a:avLst/>
              <a:gdLst>
                <a:gd name="T0" fmla="*/ 107 w 19"/>
                <a:gd name="T1" fmla="*/ 81 h 19"/>
                <a:gd name="T2" fmla="*/ 57 w 19"/>
                <a:gd name="T3" fmla="*/ 16 h 19"/>
                <a:gd name="T4" fmla="*/ 0 w 19"/>
                <a:gd name="T5" fmla="*/ 21 h 19"/>
                <a:gd name="T6" fmla="*/ 57 w 19"/>
                <a:gd name="T7" fmla="*/ 86 h 19"/>
                <a:gd name="T8" fmla="*/ 107 w 19"/>
                <a:gd name="T9" fmla="*/ 81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9" y="15"/>
                  </a:moveTo>
                  <a:cubicBezTo>
                    <a:pt x="19" y="11"/>
                    <a:pt x="15" y="6"/>
                    <a:pt x="10" y="3"/>
                  </a:cubicBezTo>
                  <a:cubicBezTo>
                    <a:pt x="4" y="0"/>
                    <a:pt x="0" y="0"/>
                    <a:pt x="0" y="4"/>
                  </a:cubicBezTo>
                  <a:cubicBezTo>
                    <a:pt x="0" y="8"/>
                    <a:pt x="4" y="13"/>
                    <a:pt x="10" y="16"/>
                  </a:cubicBezTo>
                  <a:cubicBezTo>
                    <a:pt x="15" y="19"/>
                    <a:pt x="19" y="19"/>
                    <a:pt x="19" y="15"/>
                  </a:cubicBezTo>
                  <a:close/>
                </a:path>
              </a:pathLst>
            </a:custGeom>
            <a:solidFill>
              <a:srgbClr val="000000"/>
            </a:solidFill>
            <a:ln w="9525">
              <a:noFill/>
              <a:round/>
              <a:headEnd/>
              <a:tailEnd/>
            </a:ln>
          </p:spPr>
          <p:txBody>
            <a:bodyPr/>
            <a:lstStyle/>
            <a:p>
              <a:endParaRPr lang="en-US"/>
            </a:p>
          </p:txBody>
        </p:sp>
        <p:sp>
          <p:nvSpPr>
            <p:cNvPr id="178" name="Line 99"/>
            <p:cNvSpPr>
              <a:spLocks noChangeShapeType="1"/>
            </p:cNvSpPr>
            <p:nvPr/>
          </p:nvSpPr>
          <p:spPr bwMode="auto">
            <a:xfrm>
              <a:off x="2063" y="2238"/>
              <a:ext cx="111" cy="64"/>
            </a:xfrm>
            <a:prstGeom prst="line">
              <a:avLst/>
            </a:prstGeom>
            <a:noFill/>
            <a:ln w="11113" cap="rnd">
              <a:solidFill>
                <a:srgbClr val="000000"/>
              </a:solidFill>
              <a:miter lim="800000"/>
              <a:headEnd/>
              <a:tailEnd/>
            </a:ln>
          </p:spPr>
          <p:txBody>
            <a:bodyPr/>
            <a:lstStyle/>
            <a:p>
              <a:endParaRPr lang="en-US"/>
            </a:p>
          </p:txBody>
        </p:sp>
        <p:sp>
          <p:nvSpPr>
            <p:cNvPr id="179" name="Line 100"/>
            <p:cNvSpPr>
              <a:spLocks noChangeShapeType="1"/>
            </p:cNvSpPr>
            <p:nvPr/>
          </p:nvSpPr>
          <p:spPr bwMode="auto">
            <a:xfrm>
              <a:off x="2063" y="2264"/>
              <a:ext cx="111" cy="64"/>
            </a:xfrm>
            <a:prstGeom prst="line">
              <a:avLst/>
            </a:prstGeom>
            <a:noFill/>
            <a:ln w="11113" cap="rnd">
              <a:solidFill>
                <a:srgbClr val="000000"/>
              </a:solidFill>
              <a:miter lim="800000"/>
              <a:headEnd/>
              <a:tailEnd/>
            </a:ln>
          </p:spPr>
          <p:txBody>
            <a:bodyPr/>
            <a:lstStyle/>
            <a:p>
              <a:endParaRPr lang="en-US"/>
            </a:p>
          </p:txBody>
        </p:sp>
        <p:sp>
          <p:nvSpPr>
            <p:cNvPr id="180" name="Freeform 101"/>
            <p:cNvSpPr>
              <a:spLocks/>
            </p:cNvSpPr>
            <p:nvPr/>
          </p:nvSpPr>
          <p:spPr bwMode="auto">
            <a:xfrm>
              <a:off x="2094" y="1949"/>
              <a:ext cx="59" cy="41"/>
            </a:xfrm>
            <a:custGeom>
              <a:avLst/>
              <a:gdLst>
                <a:gd name="T0" fmla="*/ 139 w 25"/>
                <a:gd name="T1" fmla="*/ 94 h 17"/>
                <a:gd name="T2" fmla="*/ 66 w 25"/>
                <a:gd name="T3" fmla="*/ 29 h 17"/>
                <a:gd name="T4" fmla="*/ 0 w 25"/>
                <a:gd name="T5" fmla="*/ 12 h 17"/>
                <a:gd name="T6" fmla="*/ 0 w 25"/>
                <a:gd name="T7" fmla="*/ 17 h 17"/>
                <a:gd name="T8" fmla="*/ 66 w 25"/>
                <a:gd name="T9" fmla="*/ 75 h 17"/>
                <a:gd name="T10" fmla="*/ 127 w 25"/>
                <a:gd name="T11" fmla="*/ 99 h 17"/>
                <a:gd name="T12" fmla="*/ 139 w 25"/>
                <a:gd name="T13" fmla="*/ 94 h 17"/>
                <a:gd name="T14" fmla="*/ 0 60000 65536"/>
                <a:gd name="T15" fmla="*/ 0 60000 65536"/>
                <a:gd name="T16" fmla="*/ 0 60000 65536"/>
                <a:gd name="T17" fmla="*/ 0 60000 65536"/>
                <a:gd name="T18" fmla="*/ 0 60000 65536"/>
                <a:gd name="T19" fmla="*/ 0 60000 65536"/>
                <a:gd name="T20" fmla="*/ 0 60000 65536"/>
                <a:gd name="T21" fmla="*/ 0 w 25"/>
                <a:gd name="T22" fmla="*/ 0 h 17"/>
                <a:gd name="T23" fmla="*/ 25 w 2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7">
                  <a:moveTo>
                    <a:pt x="25" y="16"/>
                  </a:moveTo>
                  <a:cubicBezTo>
                    <a:pt x="25" y="14"/>
                    <a:pt x="19" y="9"/>
                    <a:pt x="12" y="5"/>
                  </a:cubicBezTo>
                  <a:cubicBezTo>
                    <a:pt x="6" y="1"/>
                    <a:pt x="0" y="0"/>
                    <a:pt x="0" y="2"/>
                  </a:cubicBezTo>
                  <a:cubicBezTo>
                    <a:pt x="0" y="2"/>
                    <a:pt x="0" y="2"/>
                    <a:pt x="0" y="3"/>
                  </a:cubicBezTo>
                  <a:cubicBezTo>
                    <a:pt x="1" y="5"/>
                    <a:pt x="6" y="10"/>
                    <a:pt x="12" y="13"/>
                  </a:cubicBezTo>
                  <a:cubicBezTo>
                    <a:pt x="17" y="16"/>
                    <a:pt x="21" y="17"/>
                    <a:pt x="23" y="17"/>
                  </a:cubicBezTo>
                  <a:cubicBezTo>
                    <a:pt x="24" y="17"/>
                    <a:pt x="25" y="17"/>
                    <a:pt x="25" y="16"/>
                  </a:cubicBezTo>
                  <a:close/>
                </a:path>
              </a:pathLst>
            </a:custGeom>
            <a:solidFill>
              <a:srgbClr val="666666"/>
            </a:solidFill>
            <a:ln w="9525">
              <a:noFill/>
              <a:round/>
              <a:headEnd/>
              <a:tailEnd/>
            </a:ln>
          </p:spPr>
          <p:txBody>
            <a:bodyPr/>
            <a:lstStyle/>
            <a:p>
              <a:endParaRPr lang="en-US"/>
            </a:p>
          </p:txBody>
        </p:sp>
        <p:sp>
          <p:nvSpPr>
            <p:cNvPr id="181" name="Freeform 102"/>
            <p:cNvSpPr>
              <a:spLocks/>
            </p:cNvSpPr>
            <p:nvPr/>
          </p:nvSpPr>
          <p:spPr bwMode="auto">
            <a:xfrm>
              <a:off x="2226" y="1971"/>
              <a:ext cx="35" cy="416"/>
            </a:xfrm>
            <a:custGeom>
              <a:avLst/>
              <a:gdLst>
                <a:gd name="T0" fmla="*/ 77 w 15"/>
                <a:gd name="T1" fmla="*/ 0 h 176"/>
                <a:gd name="T2" fmla="*/ 0 w 15"/>
                <a:gd name="T3" fmla="*/ 45 h 176"/>
                <a:gd name="T4" fmla="*/ 5 w 15"/>
                <a:gd name="T5" fmla="*/ 61 h 176"/>
                <a:gd name="T6" fmla="*/ 5 w 15"/>
                <a:gd name="T7" fmla="*/ 286 h 176"/>
                <a:gd name="T8" fmla="*/ 5 w 15"/>
                <a:gd name="T9" fmla="*/ 503 h 176"/>
                <a:gd name="T10" fmla="*/ 5 w 15"/>
                <a:gd name="T11" fmla="*/ 520 h 176"/>
                <a:gd name="T12" fmla="*/ 5 w 15"/>
                <a:gd name="T13" fmla="*/ 541 h 176"/>
                <a:gd name="T14" fmla="*/ 5 w 15"/>
                <a:gd name="T15" fmla="*/ 754 h 176"/>
                <a:gd name="T16" fmla="*/ 5 w 15"/>
                <a:gd name="T17" fmla="*/ 927 h 176"/>
                <a:gd name="T18" fmla="*/ 5 w 15"/>
                <a:gd name="T19" fmla="*/ 971 h 176"/>
                <a:gd name="T20" fmla="*/ 0 w 15"/>
                <a:gd name="T21" fmla="*/ 983 h 176"/>
                <a:gd name="T22" fmla="*/ 77 w 15"/>
                <a:gd name="T23" fmla="*/ 943 h 176"/>
                <a:gd name="T24" fmla="*/ 82 w 15"/>
                <a:gd name="T25" fmla="*/ 927 h 176"/>
                <a:gd name="T26" fmla="*/ 82 w 15"/>
                <a:gd name="T27" fmla="*/ 716 h 176"/>
                <a:gd name="T28" fmla="*/ 82 w 15"/>
                <a:gd name="T29" fmla="*/ 496 h 176"/>
                <a:gd name="T30" fmla="*/ 82 w 15"/>
                <a:gd name="T31" fmla="*/ 475 h 176"/>
                <a:gd name="T32" fmla="*/ 82 w 15"/>
                <a:gd name="T33" fmla="*/ 459 h 176"/>
                <a:gd name="T34" fmla="*/ 82 w 15"/>
                <a:gd name="T35" fmla="*/ 241 h 176"/>
                <a:gd name="T36" fmla="*/ 82 w 15"/>
                <a:gd name="T37" fmla="*/ 21 h 176"/>
                <a:gd name="T38" fmla="*/ 77 w 15"/>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76"/>
                <a:gd name="T62" fmla="*/ 15 w 15"/>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76">
                  <a:moveTo>
                    <a:pt x="14" y="0"/>
                  </a:moveTo>
                  <a:cubicBezTo>
                    <a:pt x="0" y="8"/>
                    <a:pt x="0" y="8"/>
                    <a:pt x="0" y="8"/>
                  </a:cubicBezTo>
                  <a:cubicBezTo>
                    <a:pt x="1" y="9"/>
                    <a:pt x="1" y="10"/>
                    <a:pt x="1" y="11"/>
                  </a:cubicBezTo>
                  <a:cubicBezTo>
                    <a:pt x="1" y="51"/>
                    <a:pt x="1" y="51"/>
                    <a:pt x="1" y="51"/>
                  </a:cubicBezTo>
                  <a:cubicBezTo>
                    <a:pt x="1" y="90"/>
                    <a:pt x="1" y="90"/>
                    <a:pt x="1" y="90"/>
                  </a:cubicBezTo>
                  <a:cubicBezTo>
                    <a:pt x="1" y="91"/>
                    <a:pt x="1" y="92"/>
                    <a:pt x="1" y="93"/>
                  </a:cubicBezTo>
                  <a:cubicBezTo>
                    <a:pt x="1" y="95"/>
                    <a:pt x="1" y="96"/>
                    <a:pt x="1" y="97"/>
                  </a:cubicBezTo>
                  <a:cubicBezTo>
                    <a:pt x="1" y="135"/>
                    <a:pt x="1" y="135"/>
                    <a:pt x="1" y="135"/>
                  </a:cubicBezTo>
                  <a:cubicBezTo>
                    <a:pt x="1" y="166"/>
                    <a:pt x="1" y="166"/>
                    <a:pt x="1" y="166"/>
                  </a:cubicBezTo>
                  <a:cubicBezTo>
                    <a:pt x="1" y="174"/>
                    <a:pt x="1" y="174"/>
                    <a:pt x="1" y="174"/>
                  </a:cubicBezTo>
                  <a:cubicBezTo>
                    <a:pt x="1" y="175"/>
                    <a:pt x="1" y="176"/>
                    <a:pt x="0" y="176"/>
                  </a:cubicBezTo>
                  <a:cubicBezTo>
                    <a:pt x="14" y="169"/>
                    <a:pt x="14" y="169"/>
                    <a:pt x="14" y="169"/>
                  </a:cubicBezTo>
                  <a:cubicBezTo>
                    <a:pt x="15" y="168"/>
                    <a:pt x="15" y="167"/>
                    <a:pt x="15" y="166"/>
                  </a:cubicBezTo>
                  <a:cubicBezTo>
                    <a:pt x="15" y="128"/>
                    <a:pt x="15" y="128"/>
                    <a:pt x="15" y="128"/>
                  </a:cubicBezTo>
                  <a:cubicBezTo>
                    <a:pt x="15" y="89"/>
                    <a:pt x="15" y="89"/>
                    <a:pt x="15" y="89"/>
                  </a:cubicBezTo>
                  <a:cubicBezTo>
                    <a:pt x="15" y="88"/>
                    <a:pt x="15" y="87"/>
                    <a:pt x="15" y="85"/>
                  </a:cubicBezTo>
                  <a:cubicBezTo>
                    <a:pt x="15" y="84"/>
                    <a:pt x="15" y="83"/>
                    <a:pt x="15" y="82"/>
                  </a:cubicBezTo>
                  <a:cubicBezTo>
                    <a:pt x="15" y="43"/>
                    <a:pt x="15" y="43"/>
                    <a:pt x="15" y="43"/>
                  </a:cubicBezTo>
                  <a:cubicBezTo>
                    <a:pt x="15" y="4"/>
                    <a:pt x="15" y="4"/>
                    <a:pt x="15" y="4"/>
                  </a:cubicBezTo>
                  <a:cubicBezTo>
                    <a:pt x="15" y="3"/>
                    <a:pt x="14" y="1"/>
                    <a:pt x="14" y="0"/>
                  </a:cubicBezTo>
                  <a:close/>
                </a:path>
              </a:pathLst>
            </a:custGeom>
            <a:solidFill>
              <a:srgbClr val="666666"/>
            </a:solidFill>
            <a:ln w="9525">
              <a:noFill/>
              <a:round/>
              <a:headEnd/>
              <a:tailEnd/>
            </a:ln>
          </p:spPr>
          <p:txBody>
            <a:bodyPr/>
            <a:lstStyle/>
            <a:p>
              <a:endParaRPr lang="en-US"/>
            </a:p>
          </p:txBody>
        </p:sp>
        <p:sp>
          <p:nvSpPr>
            <p:cNvPr id="182" name="Freeform 103"/>
            <p:cNvSpPr>
              <a:spLocks/>
            </p:cNvSpPr>
            <p:nvPr/>
          </p:nvSpPr>
          <p:spPr bwMode="auto">
            <a:xfrm>
              <a:off x="2032" y="1956"/>
              <a:ext cx="173" cy="258"/>
            </a:xfrm>
            <a:custGeom>
              <a:avLst/>
              <a:gdLst>
                <a:gd name="T0" fmla="*/ 0 w 173"/>
                <a:gd name="T1" fmla="*/ 0 h 258"/>
                <a:gd name="T2" fmla="*/ 0 w 173"/>
                <a:gd name="T3" fmla="*/ 156 h 258"/>
                <a:gd name="T4" fmla="*/ 173 w 173"/>
                <a:gd name="T5" fmla="*/ 258 h 258"/>
                <a:gd name="T6" fmla="*/ 173 w 173"/>
                <a:gd name="T7" fmla="*/ 100 h 258"/>
                <a:gd name="T8" fmla="*/ 0 w 173"/>
                <a:gd name="T9" fmla="*/ 0 h 258"/>
                <a:gd name="T10" fmla="*/ 0 60000 65536"/>
                <a:gd name="T11" fmla="*/ 0 60000 65536"/>
                <a:gd name="T12" fmla="*/ 0 60000 65536"/>
                <a:gd name="T13" fmla="*/ 0 60000 65536"/>
                <a:gd name="T14" fmla="*/ 0 60000 65536"/>
                <a:gd name="T15" fmla="*/ 0 w 173"/>
                <a:gd name="T16" fmla="*/ 0 h 258"/>
                <a:gd name="T17" fmla="*/ 173 w 173"/>
                <a:gd name="T18" fmla="*/ 258 h 258"/>
              </a:gdLst>
              <a:ahLst/>
              <a:cxnLst>
                <a:cxn ang="T10">
                  <a:pos x="T0" y="T1"/>
                </a:cxn>
                <a:cxn ang="T11">
                  <a:pos x="T2" y="T3"/>
                </a:cxn>
                <a:cxn ang="T12">
                  <a:pos x="T4" y="T5"/>
                </a:cxn>
                <a:cxn ang="T13">
                  <a:pos x="T6" y="T7"/>
                </a:cxn>
                <a:cxn ang="T14">
                  <a:pos x="T8" y="T9"/>
                </a:cxn>
              </a:cxnLst>
              <a:rect l="T15" t="T16" r="T17" b="T18"/>
              <a:pathLst>
                <a:path w="173" h="258">
                  <a:moveTo>
                    <a:pt x="0" y="0"/>
                  </a:moveTo>
                  <a:lnTo>
                    <a:pt x="0" y="156"/>
                  </a:lnTo>
                  <a:lnTo>
                    <a:pt x="173" y="258"/>
                  </a:lnTo>
                  <a:lnTo>
                    <a:pt x="173" y="100"/>
                  </a:lnTo>
                  <a:lnTo>
                    <a:pt x="0" y="0"/>
                  </a:lnTo>
                  <a:close/>
                </a:path>
              </a:pathLst>
            </a:custGeom>
            <a:solidFill>
              <a:srgbClr val="678BA8"/>
            </a:solidFill>
            <a:ln w="9525">
              <a:noFill/>
              <a:round/>
              <a:headEnd/>
              <a:tailEnd/>
            </a:ln>
          </p:spPr>
          <p:txBody>
            <a:bodyPr/>
            <a:lstStyle/>
            <a:p>
              <a:endParaRPr lang="en-US"/>
            </a:p>
          </p:txBody>
        </p:sp>
        <p:sp>
          <p:nvSpPr>
            <p:cNvPr id="183" name="Freeform 104"/>
            <p:cNvSpPr>
              <a:spLocks/>
            </p:cNvSpPr>
            <p:nvPr/>
          </p:nvSpPr>
          <p:spPr bwMode="auto">
            <a:xfrm>
              <a:off x="2016" y="1850"/>
              <a:ext cx="243" cy="140"/>
            </a:xfrm>
            <a:custGeom>
              <a:avLst/>
              <a:gdLst>
                <a:gd name="T0" fmla="*/ 557 w 103"/>
                <a:gd name="T1" fmla="*/ 271 h 59"/>
                <a:gd name="T2" fmla="*/ 479 w 103"/>
                <a:gd name="T3" fmla="*/ 214 h 59"/>
                <a:gd name="T4" fmla="*/ 323 w 103"/>
                <a:gd name="T5" fmla="*/ 112 h 59"/>
                <a:gd name="T6" fmla="*/ 172 w 103"/>
                <a:gd name="T7" fmla="*/ 33 h 59"/>
                <a:gd name="T8" fmla="*/ 90 w 103"/>
                <a:gd name="T9" fmla="*/ 0 h 59"/>
                <a:gd name="T10" fmla="*/ 78 w 103"/>
                <a:gd name="T11" fmla="*/ 0 h 59"/>
                <a:gd name="T12" fmla="*/ 0 w 103"/>
                <a:gd name="T13" fmla="*/ 45 h 59"/>
                <a:gd name="T14" fmla="*/ 17 w 103"/>
                <a:gd name="T15" fmla="*/ 45 h 59"/>
                <a:gd name="T16" fmla="*/ 73 w 103"/>
                <a:gd name="T17" fmla="*/ 66 h 59"/>
                <a:gd name="T18" fmla="*/ 94 w 103"/>
                <a:gd name="T19" fmla="*/ 78 h 59"/>
                <a:gd name="T20" fmla="*/ 250 w 103"/>
                <a:gd name="T21" fmla="*/ 157 h 59"/>
                <a:gd name="T22" fmla="*/ 401 w 103"/>
                <a:gd name="T23" fmla="*/ 259 h 59"/>
                <a:gd name="T24" fmla="*/ 484 w 103"/>
                <a:gd name="T25" fmla="*/ 316 h 59"/>
                <a:gd name="T26" fmla="*/ 495 w 103"/>
                <a:gd name="T27" fmla="*/ 332 h 59"/>
                <a:gd name="T28" fmla="*/ 573 w 103"/>
                <a:gd name="T29" fmla="*/ 287 h 59"/>
                <a:gd name="T30" fmla="*/ 557 w 103"/>
                <a:gd name="T31" fmla="*/ 271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9"/>
                <a:gd name="T50" fmla="*/ 103 w 10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9">
                  <a:moveTo>
                    <a:pt x="100" y="48"/>
                  </a:moveTo>
                  <a:cubicBezTo>
                    <a:pt x="100" y="48"/>
                    <a:pt x="94" y="44"/>
                    <a:pt x="86" y="38"/>
                  </a:cubicBezTo>
                  <a:cubicBezTo>
                    <a:pt x="77" y="32"/>
                    <a:pt x="67" y="25"/>
                    <a:pt x="58" y="20"/>
                  </a:cubicBezTo>
                  <a:cubicBezTo>
                    <a:pt x="50" y="15"/>
                    <a:pt x="39" y="10"/>
                    <a:pt x="31" y="6"/>
                  </a:cubicBezTo>
                  <a:cubicBezTo>
                    <a:pt x="23" y="2"/>
                    <a:pt x="16" y="0"/>
                    <a:pt x="16" y="0"/>
                  </a:cubicBezTo>
                  <a:cubicBezTo>
                    <a:pt x="15" y="0"/>
                    <a:pt x="14" y="0"/>
                    <a:pt x="14" y="0"/>
                  </a:cubicBezTo>
                  <a:cubicBezTo>
                    <a:pt x="0" y="8"/>
                    <a:pt x="0" y="8"/>
                    <a:pt x="0" y="8"/>
                  </a:cubicBezTo>
                  <a:cubicBezTo>
                    <a:pt x="1" y="7"/>
                    <a:pt x="2" y="7"/>
                    <a:pt x="3" y="8"/>
                  </a:cubicBezTo>
                  <a:cubicBezTo>
                    <a:pt x="3" y="8"/>
                    <a:pt x="7" y="9"/>
                    <a:pt x="13" y="12"/>
                  </a:cubicBezTo>
                  <a:cubicBezTo>
                    <a:pt x="14" y="13"/>
                    <a:pt x="16" y="13"/>
                    <a:pt x="17" y="14"/>
                  </a:cubicBezTo>
                  <a:cubicBezTo>
                    <a:pt x="26" y="18"/>
                    <a:pt x="36" y="23"/>
                    <a:pt x="45" y="28"/>
                  </a:cubicBezTo>
                  <a:cubicBezTo>
                    <a:pt x="53" y="33"/>
                    <a:pt x="64" y="40"/>
                    <a:pt x="72" y="46"/>
                  </a:cubicBezTo>
                  <a:cubicBezTo>
                    <a:pt x="81" y="52"/>
                    <a:pt x="87" y="56"/>
                    <a:pt x="87" y="56"/>
                  </a:cubicBezTo>
                  <a:cubicBezTo>
                    <a:pt x="88" y="57"/>
                    <a:pt x="89" y="58"/>
                    <a:pt x="89" y="59"/>
                  </a:cubicBezTo>
                  <a:cubicBezTo>
                    <a:pt x="103" y="51"/>
                    <a:pt x="103" y="51"/>
                    <a:pt x="103" y="51"/>
                  </a:cubicBezTo>
                  <a:cubicBezTo>
                    <a:pt x="102" y="50"/>
                    <a:pt x="101" y="49"/>
                    <a:pt x="100" y="48"/>
                  </a:cubicBezTo>
                  <a:close/>
                </a:path>
              </a:pathLst>
            </a:custGeom>
            <a:solidFill>
              <a:srgbClr val="E3E3E3"/>
            </a:solidFill>
            <a:ln w="9525">
              <a:noFill/>
              <a:round/>
              <a:headEnd/>
              <a:tailEnd/>
            </a:ln>
          </p:spPr>
          <p:txBody>
            <a:bodyPr/>
            <a:lstStyle/>
            <a:p>
              <a:endParaRPr lang="en-US"/>
            </a:p>
          </p:txBody>
        </p:sp>
        <p:sp>
          <p:nvSpPr>
            <p:cNvPr id="184" name="Freeform 105"/>
            <p:cNvSpPr>
              <a:spLocks/>
            </p:cNvSpPr>
            <p:nvPr/>
          </p:nvSpPr>
          <p:spPr bwMode="auto">
            <a:xfrm>
              <a:off x="2044" y="1765"/>
              <a:ext cx="43" cy="121"/>
            </a:xfrm>
            <a:custGeom>
              <a:avLst/>
              <a:gdLst>
                <a:gd name="T0" fmla="*/ 98 w 18"/>
                <a:gd name="T1" fmla="*/ 266 h 51"/>
                <a:gd name="T2" fmla="*/ 86 w 18"/>
                <a:gd name="T3" fmla="*/ 40 h 51"/>
                <a:gd name="T4" fmla="*/ 57 w 18"/>
                <a:gd name="T5" fmla="*/ 5 h 51"/>
                <a:gd name="T6" fmla="*/ 12 w 18"/>
                <a:gd name="T7" fmla="*/ 12 h 51"/>
                <a:gd name="T8" fmla="*/ 0 w 18"/>
                <a:gd name="T9" fmla="*/ 230 h 51"/>
                <a:gd name="T10" fmla="*/ 5 w 18"/>
                <a:gd name="T11" fmla="*/ 230 h 51"/>
                <a:gd name="T12" fmla="*/ 41 w 18"/>
                <a:gd name="T13" fmla="*/ 275 h 51"/>
                <a:gd name="T14" fmla="*/ 98 w 18"/>
                <a:gd name="T15" fmla="*/ 266 h 5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51"/>
                <a:gd name="T26" fmla="*/ 18 w 1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51">
                  <a:moveTo>
                    <a:pt x="17" y="47"/>
                  </a:moveTo>
                  <a:cubicBezTo>
                    <a:pt x="18" y="45"/>
                    <a:pt x="15" y="7"/>
                    <a:pt x="15" y="7"/>
                  </a:cubicBezTo>
                  <a:cubicBezTo>
                    <a:pt x="15" y="5"/>
                    <a:pt x="13" y="3"/>
                    <a:pt x="10" y="1"/>
                  </a:cubicBezTo>
                  <a:cubicBezTo>
                    <a:pt x="7" y="0"/>
                    <a:pt x="3" y="0"/>
                    <a:pt x="2" y="2"/>
                  </a:cubicBezTo>
                  <a:cubicBezTo>
                    <a:pt x="2" y="2"/>
                    <a:pt x="0" y="41"/>
                    <a:pt x="0" y="41"/>
                  </a:cubicBezTo>
                  <a:cubicBezTo>
                    <a:pt x="1" y="41"/>
                    <a:pt x="1" y="41"/>
                    <a:pt x="1" y="41"/>
                  </a:cubicBezTo>
                  <a:cubicBezTo>
                    <a:pt x="0" y="44"/>
                    <a:pt x="3" y="47"/>
                    <a:pt x="7" y="49"/>
                  </a:cubicBezTo>
                  <a:cubicBezTo>
                    <a:pt x="14" y="51"/>
                    <a:pt x="16" y="49"/>
                    <a:pt x="17" y="47"/>
                  </a:cubicBezTo>
                  <a:close/>
                </a:path>
              </a:pathLst>
            </a:custGeom>
            <a:solidFill>
              <a:srgbClr val="666666"/>
            </a:solidFill>
            <a:ln w="9525">
              <a:noFill/>
              <a:round/>
              <a:headEnd/>
              <a:tailEnd/>
            </a:ln>
          </p:spPr>
          <p:txBody>
            <a:bodyPr/>
            <a:lstStyle/>
            <a:p>
              <a:endParaRPr lang="en-US"/>
            </a:p>
          </p:txBody>
        </p:sp>
        <p:sp>
          <p:nvSpPr>
            <p:cNvPr id="185" name="Freeform 106"/>
            <p:cNvSpPr>
              <a:spLocks/>
            </p:cNvSpPr>
            <p:nvPr/>
          </p:nvSpPr>
          <p:spPr bwMode="auto">
            <a:xfrm>
              <a:off x="2032" y="1956"/>
              <a:ext cx="173" cy="258"/>
            </a:xfrm>
            <a:custGeom>
              <a:avLst/>
              <a:gdLst>
                <a:gd name="T0" fmla="*/ 7 w 173"/>
                <a:gd name="T1" fmla="*/ 5 h 258"/>
                <a:gd name="T2" fmla="*/ 7 w 173"/>
                <a:gd name="T3" fmla="*/ 152 h 258"/>
                <a:gd name="T4" fmla="*/ 173 w 173"/>
                <a:gd name="T5" fmla="*/ 246 h 258"/>
                <a:gd name="T6" fmla="*/ 173 w 173"/>
                <a:gd name="T7" fmla="*/ 258 h 258"/>
                <a:gd name="T8" fmla="*/ 0 w 173"/>
                <a:gd name="T9" fmla="*/ 156 h 258"/>
                <a:gd name="T10" fmla="*/ 0 w 173"/>
                <a:gd name="T11" fmla="*/ 0 h 258"/>
                <a:gd name="T12" fmla="*/ 7 w 173"/>
                <a:gd name="T13" fmla="*/ 5 h 258"/>
                <a:gd name="T14" fmla="*/ 0 60000 65536"/>
                <a:gd name="T15" fmla="*/ 0 60000 65536"/>
                <a:gd name="T16" fmla="*/ 0 60000 65536"/>
                <a:gd name="T17" fmla="*/ 0 60000 65536"/>
                <a:gd name="T18" fmla="*/ 0 60000 65536"/>
                <a:gd name="T19" fmla="*/ 0 60000 65536"/>
                <a:gd name="T20" fmla="*/ 0 60000 65536"/>
                <a:gd name="T21" fmla="*/ 0 w 173"/>
                <a:gd name="T22" fmla="*/ 0 h 258"/>
                <a:gd name="T23" fmla="*/ 173 w 173"/>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58">
                  <a:moveTo>
                    <a:pt x="7" y="5"/>
                  </a:moveTo>
                  <a:lnTo>
                    <a:pt x="7" y="152"/>
                  </a:lnTo>
                  <a:lnTo>
                    <a:pt x="173" y="246"/>
                  </a:lnTo>
                  <a:lnTo>
                    <a:pt x="173" y="258"/>
                  </a:lnTo>
                  <a:lnTo>
                    <a:pt x="0" y="156"/>
                  </a:lnTo>
                  <a:lnTo>
                    <a:pt x="0" y="0"/>
                  </a:lnTo>
                  <a:lnTo>
                    <a:pt x="7" y="5"/>
                  </a:lnTo>
                  <a:close/>
                </a:path>
              </a:pathLst>
            </a:custGeom>
            <a:solidFill>
              <a:srgbClr val="FFFFFF"/>
            </a:solidFill>
            <a:ln w="9525">
              <a:noFill/>
              <a:round/>
              <a:headEnd/>
              <a:tailEnd/>
            </a:ln>
          </p:spPr>
          <p:txBody>
            <a:bodyPr/>
            <a:lstStyle/>
            <a:p>
              <a:endParaRPr lang="en-US"/>
            </a:p>
          </p:txBody>
        </p:sp>
      </p:grpSp>
      <p:pic>
        <p:nvPicPr>
          <p:cNvPr id="120836" name="Picture 4" descr="http://www.fonearena.com/blog/wp-content/uploads/2010/04/ipad_flickr_video.png"/>
          <p:cNvPicPr>
            <a:picLocks noChangeAspect="1" noChangeArrowheads="1"/>
          </p:cNvPicPr>
          <p:nvPr/>
        </p:nvPicPr>
        <p:blipFill>
          <a:blip r:embed="rId3" cstate="screen"/>
          <a:srcRect/>
          <a:stretch>
            <a:fillRect/>
          </a:stretch>
        </p:blipFill>
        <p:spPr bwMode="auto">
          <a:xfrm>
            <a:off x="1693299" y="2209800"/>
            <a:ext cx="665726" cy="577850"/>
          </a:xfrm>
          <a:prstGeom prst="rect">
            <a:avLst/>
          </a:prstGeom>
          <a:noFill/>
        </p:spPr>
      </p:pic>
      <p:pic>
        <p:nvPicPr>
          <p:cNvPr id="120838" name="Picture 6" descr="http://11tech.files.wordpress.com/2009/08/rim_blackberry.jpg"/>
          <p:cNvPicPr>
            <a:picLocks noChangeAspect="1" noChangeArrowheads="1"/>
          </p:cNvPicPr>
          <p:nvPr/>
        </p:nvPicPr>
        <p:blipFill>
          <a:blip r:embed="rId4" cstate="screen"/>
          <a:srcRect/>
          <a:stretch>
            <a:fillRect/>
          </a:stretch>
        </p:blipFill>
        <p:spPr bwMode="auto">
          <a:xfrm>
            <a:off x="854346" y="3291811"/>
            <a:ext cx="353650" cy="238124"/>
          </a:xfrm>
          <a:prstGeom prst="rect">
            <a:avLst/>
          </a:prstGeom>
          <a:noFill/>
        </p:spPr>
      </p:pic>
      <p:pic>
        <p:nvPicPr>
          <p:cNvPr id="120840" name="Picture 8" descr="http://weblogs.baltimoresun.com/business/consuminginterests/blog/apple-logo1.jpg"/>
          <p:cNvPicPr>
            <a:picLocks noChangeAspect="1" noChangeArrowheads="1"/>
          </p:cNvPicPr>
          <p:nvPr/>
        </p:nvPicPr>
        <p:blipFill>
          <a:blip r:embed="rId5" cstate="screen"/>
          <a:srcRect/>
          <a:stretch>
            <a:fillRect/>
          </a:stretch>
        </p:blipFill>
        <p:spPr bwMode="auto">
          <a:xfrm>
            <a:off x="1419058" y="3250536"/>
            <a:ext cx="241299" cy="291747"/>
          </a:xfrm>
          <a:prstGeom prst="rect">
            <a:avLst/>
          </a:prstGeom>
          <a:noFill/>
        </p:spPr>
      </p:pic>
      <p:pic>
        <p:nvPicPr>
          <p:cNvPr id="120842" name="Picture 10" descr="http://scrapetv.com/News/News%20Pages/Technology/images/windows-logo.jpg"/>
          <p:cNvPicPr>
            <a:picLocks noChangeAspect="1" noChangeArrowheads="1"/>
          </p:cNvPicPr>
          <p:nvPr/>
        </p:nvPicPr>
        <p:blipFill>
          <a:blip r:embed="rId6" cstate="screen"/>
          <a:srcRect/>
          <a:stretch>
            <a:fillRect/>
          </a:stretch>
        </p:blipFill>
        <p:spPr bwMode="auto">
          <a:xfrm>
            <a:off x="1674645" y="3303718"/>
            <a:ext cx="230982" cy="219075"/>
          </a:xfrm>
          <a:prstGeom prst="rect">
            <a:avLst/>
          </a:prstGeom>
          <a:noFill/>
        </p:spPr>
      </p:pic>
      <p:pic>
        <p:nvPicPr>
          <p:cNvPr id="120844" name="Picture 12" descr="http://www.24mobile.de/blog/wp-content/uploads/2009/06/symbian-logo.png"/>
          <p:cNvPicPr>
            <a:picLocks noChangeAspect="1" noChangeArrowheads="1"/>
          </p:cNvPicPr>
          <p:nvPr/>
        </p:nvPicPr>
        <p:blipFill>
          <a:blip r:embed="rId7" cstate="screen"/>
          <a:srcRect/>
          <a:stretch>
            <a:fillRect/>
          </a:stretch>
        </p:blipFill>
        <p:spPr bwMode="auto">
          <a:xfrm>
            <a:off x="1933407" y="3355313"/>
            <a:ext cx="355691" cy="98424"/>
          </a:xfrm>
          <a:prstGeom prst="rect">
            <a:avLst/>
          </a:prstGeom>
          <a:noFill/>
        </p:spPr>
      </p:pic>
      <p:pic>
        <p:nvPicPr>
          <p:cNvPr id="120846" name="Picture 14" descr="http://smartrich.files.wordpress.com/2010/06/android-logo.jpg"/>
          <p:cNvPicPr>
            <a:picLocks noChangeAspect="1" noChangeArrowheads="1"/>
          </p:cNvPicPr>
          <p:nvPr/>
        </p:nvPicPr>
        <p:blipFill>
          <a:blip r:embed="rId8" cstate="screen"/>
          <a:srcRect/>
          <a:stretch>
            <a:fillRect/>
          </a:stretch>
        </p:blipFill>
        <p:spPr bwMode="auto">
          <a:xfrm>
            <a:off x="1165057" y="3267999"/>
            <a:ext cx="266701" cy="291163"/>
          </a:xfrm>
          <a:prstGeom prst="rect">
            <a:avLst/>
          </a:prstGeom>
          <a:noFill/>
        </p:spPr>
      </p:pic>
      <p:sp>
        <p:nvSpPr>
          <p:cNvPr id="190" name="Rounded Rectangle 189"/>
          <p:cNvSpPr>
            <a:spLocks noChangeArrowheads="1"/>
          </p:cNvSpPr>
          <p:nvPr/>
        </p:nvSpPr>
        <p:spPr bwMode="auto">
          <a:xfrm>
            <a:off x="3323824" y="4595295"/>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Data Loss Prevention</a:t>
            </a:r>
          </a:p>
          <a:p>
            <a:pPr algn="ctr">
              <a:lnSpc>
                <a:spcPts val="800"/>
              </a:lnSpc>
              <a:defRPr/>
            </a:pPr>
            <a:r>
              <a:rPr lang="en-US" sz="800" b="1" dirty="0" smtClean="0">
                <a:solidFill>
                  <a:schemeClr val="tx1">
                    <a:lumMod val="75000"/>
                    <a:lumOff val="25000"/>
                  </a:schemeClr>
                </a:solidFill>
                <a:latin typeface="+mn-lt"/>
                <a:cs typeface="Arial" pitchFamily="-112" charset="0"/>
              </a:rPr>
              <a:t>Symantec Data Loss Prevention</a:t>
            </a:r>
            <a:endParaRPr lang="en-US" sz="800" b="1" dirty="0">
              <a:solidFill>
                <a:schemeClr val="tx1">
                  <a:lumMod val="75000"/>
                  <a:lumOff val="25000"/>
                </a:schemeClr>
              </a:solidFill>
              <a:latin typeface="+mn-lt"/>
              <a:cs typeface="Arial" pitchFamily="-112" charset="0"/>
            </a:endParaRPr>
          </a:p>
        </p:txBody>
      </p:sp>
      <p:sp>
        <p:nvSpPr>
          <p:cNvPr id="192" name="Rounded Rectangle 191"/>
          <p:cNvSpPr>
            <a:spLocks noChangeArrowheads="1"/>
          </p:cNvSpPr>
          <p:nvPr/>
        </p:nvSpPr>
        <p:spPr bwMode="auto">
          <a:xfrm>
            <a:off x="3323824" y="5459405"/>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Endpoint Virtualization</a:t>
            </a:r>
          </a:p>
          <a:p>
            <a:pPr algn="ctr">
              <a:lnSpc>
                <a:spcPts val="800"/>
              </a:lnSpc>
              <a:defRPr/>
            </a:pPr>
            <a:r>
              <a:rPr lang="en-US" sz="800" b="1" dirty="0" smtClean="0">
                <a:solidFill>
                  <a:schemeClr val="tx1">
                    <a:lumMod val="75000"/>
                    <a:lumOff val="25000"/>
                  </a:schemeClr>
                </a:solidFill>
                <a:latin typeface="+mn-lt"/>
                <a:cs typeface="Arial" pitchFamily="-112" charset="0"/>
              </a:rPr>
              <a:t>Symantec Endpoint Virtualization</a:t>
            </a:r>
            <a:endParaRPr lang="en-US" sz="800" b="1" dirty="0">
              <a:solidFill>
                <a:schemeClr val="tx1">
                  <a:lumMod val="75000"/>
                  <a:lumOff val="25000"/>
                </a:schemeClr>
              </a:solidFill>
              <a:latin typeface="+mn-lt"/>
              <a:cs typeface="Arial" pitchFamily="-112" charset="0"/>
            </a:endParaRPr>
          </a:p>
        </p:txBody>
      </p:sp>
      <p:sp>
        <p:nvSpPr>
          <p:cNvPr id="193" name="Rounded Rectangle 192"/>
          <p:cNvSpPr>
            <a:spLocks noChangeArrowheads="1"/>
          </p:cNvSpPr>
          <p:nvPr/>
        </p:nvSpPr>
        <p:spPr bwMode="auto">
          <a:xfrm>
            <a:off x="3323824" y="5027350"/>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Email Encryption</a:t>
            </a:r>
          </a:p>
          <a:p>
            <a:pPr algn="ctr">
              <a:lnSpc>
                <a:spcPts val="800"/>
              </a:lnSpc>
              <a:defRPr/>
            </a:pPr>
            <a:r>
              <a:rPr lang="en-US" sz="800" b="1" dirty="0" smtClean="0">
                <a:solidFill>
                  <a:schemeClr val="tx1">
                    <a:lumMod val="75000"/>
                    <a:lumOff val="25000"/>
                  </a:schemeClr>
                </a:solidFill>
                <a:latin typeface="+mn-lt"/>
                <a:cs typeface="Arial" pitchFamily="-112" charset="0"/>
              </a:rPr>
              <a:t>PGP Email Encryption</a:t>
            </a:r>
            <a:endParaRPr lang="en-US" sz="800" b="1" dirty="0">
              <a:solidFill>
                <a:schemeClr val="tx1">
                  <a:lumMod val="75000"/>
                  <a:lumOff val="25000"/>
                </a:schemeClr>
              </a:solidFill>
              <a:latin typeface="+mn-lt"/>
              <a:cs typeface="Arial" pitchFamily="-112" charset="0"/>
            </a:endParaRPr>
          </a:p>
        </p:txBody>
      </p:sp>
      <p:sp>
        <p:nvSpPr>
          <p:cNvPr id="196" name="Cloud 195"/>
          <p:cNvSpPr/>
          <p:nvPr/>
        </p:nvSpPr>
        <p:spPr bwMode="auto">
          <a:xfrm>
            <a:off x="3491729" y="2140212"/>
            <a:ext cx="1956571" cy="1173197"/>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a:t>
            </a:r>
          </a:p>
        </p:txBody>
      </p:sp>
      <p:pic>
        <p:nvPicPr>
          <p:cNvPr id="197" name="Picture 11" descr="ServerOps"/>
          <p:cNvPicPr>
            <a:picLocks noChangeAspect="1" noChangeArrowheads="1"/>
          </p:cNvPicPr>
          <p:nvPr/>
        </p:nvPicPr>
        <p:blipFill>
          <a:blip r:embed="rId9" cstate="screen"/>
          <a:srcRect/>
          <a:stretch>
            <a:fillRect/>
          </a:stretch>
        </p:blipFill>
        <p:spPr bwMode="auto">
          <a:xfrm flipH="1">
            <a:off x="4058833" y="2319927"/>
            <a:ext cx="760250" cy="1149722"/>
          </a:xfrm>
          <a:prstGeom prst="rect">
            <a:avLst/>
          </a:prstGeom>
          <a:noFill/>
          <a:ln w="9525">
            <a:noFill/>
            <a:miter lim="800000"/>
            <a:headEnd/>
            <a:tailEnd/>
          </a:ln>
        </p:spPr>
      </p:pic>
      <p:sp>
        <p:nvSpPr>
          <p:cNvPr id="200" name="Cloud 199"/>
          <p:cNvSpPr/>
          <p:nvPr/>
        </p:nvSpPr>
        <p:spPr bwMode="auto">
          <a:xfrm>
            <a:off x="6553200" y="2251606"/>
            <a:ext cx="1895475" cy="1173197"/>
          </a:xfrm>
          <a:prstGeom prst="cloud">
            <a:avLst/>
          </a:prstGeom>
          <a:solidFill>
            <a:schemeClr val="accent2">
              <a:lumMod val="60000"/>
              <a:lumOff val="40000"/>
              <a:alpha val="58000"/>
            </a:schemeClr>
          </a:solidFill>
          <a:ln w="12700" cap="flat" cmpd="sng" algn="ctr">
            <a:solidFill>
              <a:schemeClr val="accent2">
                <a:lumMod val="50000"/>
              </a:schemeClr>
            </a:solidFill>
            <a:prstDash val="solid"/>
            <a:round/>
            <a:headEnd type="none" w="med" len="med"/>
            <a:tailEnd type="none" w="med" len="med"/>
          </a:ln>
          <a:effectLst>
            <a:outerShdw blurRad="431800" algn="ctr" rotWithShape="0">
              <a:schemeClr val="tx2">
                <a:lumMod val="95000"/>
                <a:lumOff val="5000"/>
                <a:alpha val="60000"/>
              </a:scheme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201" name="Picture 200" descr="virtualadopt.png"/>
          <p:cNvPicPr>
            <a:picLocks noChangeAspect="1"/>
          </p:cNvPicPr>
          <p:nvPr/>
        </p:nvPicPr>
        <p:blipFill>
          <a:blip r:embed="rId10" cstate="screen"/>
          <a:stretch>
            <a:fillRect/>
          </a:stretch>
        </p:blipFill>
        <p:spPr>
          <a:xfrm>
            <a:off x="6876276" y="2317061"/>
            <a:ext cx="1250965" cy="1003170"/>
          </a:xfrm>
          <a:prstGeom prst="rect">
            <a:avLst/>
          </a:prstGeom>
        </p:spPr>
      </p:pic>
      <p:sp>
        <p:nvSpPr>
          <p:cNvPr id="202" name="Rounded Rectangle 201"/>
          <p:cNvSpPr>
            <a:spLocks noChangeArrowheads="1"/>
          </p:cNvSpPr>
          <p:nvPr/>
        </p:nvSpPr>
        <p:spPr bwMode="auto">
          <a:xfrm>
            <a:off x="6291263" y="3731185"/>
            <a:ext cx="2443162" cy="333375"/>
          </a:xfrm>
          <a:prstGeom prst="roundRect">
            <a:avLst>
              <a:gd name="adj" fmla="val 9036"/>
            </a:avLst>
          </a:prstGeom>
          <a:ln>
            <a:headEnd/>
            <a:tailEnd/>
          </a:ln>
        </p:spPr>
        <p:style>
          <a:lnRef idx="1">
            <a:schemeClr val="accent2"/>
          </a:lnRef>
          <a:fillRef idx="2">
            <a:schemeClr val="accent2"/>
          </a:fillRef>
          <a:effectRef idx="1">
            <a:schemeClr val="accent2"/>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Next Gen Mobile Services</a:t>
            </a:r>
          </a:p>
          <a:p>
            <a:pPr algn="ctr">
              <a:lnSpc>
                <a:spcPts val="800"/>
              </a:lnSpc>
              <a:defRPr/>
            </a:pPr>
            <a:r>
              <a:rPr lang="en-US" sz="800" b="1" dirty="0" smtClean="0">
                <a:solidFill>
                  <a:schemeClr val="tx1">
                    <a:lumMod val="75000"/>
                    <a:lumOff val="25000"/>
                  </a:schemeClr>
                </a:solidFill>
                <a:cs typeface="Arial" pitchFamily="-112" charset="0"/>
              </a:rPr>
              <a:t>Next Gen Network Protection</a:t>
            </a:r>
            <a:endParaRPr lang="en-US" sz="800" b="1" dirty="0">
              <a:solidFill>
                <a:schemeClr val="tx1">
                  <a:lumMod val="75000"/>
                  <a:lumOff val="25000"/>
                </a:schemeClr>
              </a:solidFill>
              <a:latin typeface="+mn-lt"/>
              <a:cs typeface="Arial" pitchFamily="-112" charset="0"/>
            </a:endParaRPr>
          </a:p>
        </p:txBody>
      </p:sp>
      <p:sp>
        <p:nvSpPr>
          <p:cNvPr id="204" name="Rounded Rectangle 203"/>
          <p:cNvSpPr>
            <a:spLocks noChangeArrowheads="1"/>
          </p:cNvSpPr>
          <p:nvPr/>
        </p:nvSpPr>
        <p:spPr bwMode="auto">
          <a:xfrm>
            <a:off x="6291263" y="4163240"/>
            <a:ext cx="2443162" cy="333375"/>
          </a:xfrm>
          <a:prstGeom prst="roundRect">
            <a:avLst>
              <a:gd name="adj" fmla="val 9036"/>
            </a:avLst>
          </a:prstGeom>
          <a:ln>
            <a:headEnd/>
            <a:tailEnd/>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500" b="1" dirty="0" smtClean="0">
                <a:solidFill>
                  <a:schemeClr val="tx1">
                    <a:lumMod val="75000"/>
                    <a:lumOff val="25000"/>
                  </a:schemeClr>
                </a:solidFill>
                <a:cs typeface="Arial" pitchFamily="-112" charset="0"/>
              </a:rPr>
              <a:t>Email Anti-Malware/SPAM</a:t>
            </a:r>
          </a:p>
          <a:p>
            <a:pPr algn="ctr">
              <a:lnSpc>
                <a:spcPts val="800"/>
              </a:lnSpc>
              <a:defRPr/>
            </a:pPr>
            <a:r>
              <a:rPr lang="en-US" sz="800" b="1" dirty="0" smtClean="0">
                <a:solidFill>
                  <a:schemeClr val="tx1">
                    <a:lumMod val="75000"/>
                    <a:lumOff val="25000"/>
                  </a:schemeClr>
                </a:solidFill>
                <a:cs typeface="Arial" pitchFamily="-112" charset="0"/>
              </a:rPr>
              <a:t>Symantec BrightMail Message Filter</a:t>
            </a:r>
            <a:endParaRPr lang="en-US" sz="800" b="1" dirty="0">
              <a:solidFill>
                <a:schemeClr val="tx1">
                  <a:lumMod val="75000"/>
                  <a:lumOff val="25000"/>
                </a:schemeClr>
              </a:solidFill>
              <a:cs typeface="Arial" pitchFamily="-112" charset="0"/>
            </a:endParaRPr>
          </a:p>
        </p:txBody>
      </p:sp>
      <p:sp>
        <p:nvSpPr>
          <p:cNvPr id="206" name="Rounded Rectangle 205"/>
          <p:cNvSpPr>
            <a:spLocks noChangeArrowheads="1"/>
          </p:cNvSpPr>
          <p:nvPr/>
        </p:nvSpPr>
        <p:spPr bwMode="auto">
          <a:xfrm>
            <a:off x="6291263" y="5027350"/>
            <a:ext cx="2443162" cy="333375"/>
          </a:xfrm>
          <a:prstGeom prst="roundRect">
            <a:avLst>
              <a:gd name="adj" fmla="val 9036"/>
            </a:avLst>
          </a:prstGeom>
          <a:ln>
            <a:headEnd/>
            <a:tailEnd/>
          </a:ln>
        </p:spPr>
        <p:style>
          <a:lnRef idx="1">
            <a:schemeClr val="accent2"/>
          </a:lnRef>
          <a:fillRef idx="2">
            <a:schemeClr val="accent2"/>
          </a:fillRef>
          <a:effectRef idx="1">
            <a:schemeClr val="accent2"/>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cs typeface="Arial" pitchFamily="-112" charset="0"/>
              </a:rPr>
              <a:t>Two-Factor Auth (VIP)</a:t>
            </a:r>
          </a:p>
          <a:p>
            <a:pPr algn="ctr">
              <a:lnSpc>
                <a:spcPts val="800"/>
              </a:lnSpc>
              <a:defRPr/>
            </a:pPr>
            <a:r>
              <a:rPr lang="en-US" sz="800" b="1" dirty="0" smtClean="0">
                <a:solidFill>
                  <a:schemeClr val="tx1">
                    <a:lumMod val="75000"/>
                    <a:lumOff val="25000"/>
                  </a:schemeClr>
                </a:solidFill>
                <a:cs typeface="Arial" pitchFamily="-112" charset="0"/>
              </a:rPr>
              <a:t>VeriSign Identity Protection</a:t>
            </a:r>
            <a:endParaRPr lang="en-US" sz="800" b="1" dirty="0">
              <a:solidFill>
                <a:schemeClr val="tx1">
                  <a:lumMod val="75000"/>
                  <a:lumOff val="25000"/>
                </a:schemeClr>
              </a:solidFill>
              <a:cs typeface="Arial" pitchFamily="-112" charset="0"/>
            </a:endParaRPr>
          </a:p>
        </p:txBody>
      </p:sp>
      <p:sp>
        <p:nvSpPr>
          <p:cNvPr id="207" name="Rounded Rectangle 206"/>
          <p:cNvSpPr>
            <a:spLocks noChangeArrowheads="1"/>
          </p:cNvSpPr>
          <p:nvPr/>
        </p:nvSpPr>
        <p:spPr bwMode="auto">
          <a:xfrm>
            <a:off x="6291263" y="4595295"/>
            <a:ext cx="2443162" cy="333375"/>
          </a:xfrm>
          <a:prstGeom prst="roundRect">
            <a:avLst>
              <a:gd name="adj" fmla="val 9036"/>
            </a:avLst>
          </a:prstGeom>
          <a:ln>
            <a:headEnd/>
            <a:tailEnd/>
          </a:ln>
        </p:spPr>
        <p:style>
          <a:lnRef idx="1">
            <a:schemeClr val="accent2"/>
          </a:lnRef>
          <a:fillRef idx="2">
            <a:schemeClr val="accent2"/>
          </a:fillRef>
          <a:effectRef idx="1">
            <a:schemeClr val="accent2"/>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cs typeface="Arial" pitchFamily="-112" charset="0"/>
              </a:rPr>
              <a:t>Hosted PKI</a:t>
            </a:r>
          </a:p>
          <a:p>
            <a:pPr algn="ctr">
              <a:lnSpc>
                <a:spcPts val="800"/>
              </a:lnSpc>
              <a:defRPr/>
            </a:pPr>
            <a:r>
              <a:rPr lang="en-US" sz="800" b="1" dirty="0" smtClean="0">
                <a:solidFill>
                  <a:schemeClr val="tx1">
                    <a:lumMod val="75000"/>
                    <a:lumOff val="25000"/>
                  </a:schemeClr>
                </a:solidFill>
                <a:cs typeface="Arial" pitchFamily="-112" charset="0"/>
              </a:rPr>
              <a:t>VeriSign Hosted PKI Service</a:t>
            </a:r>
            <a:endParaRPr lang="en-US" sz="800" b="1" dirty="0">
              <a:solidFill>
                <a:schemeClr val="tx1">
                  <a:lumMod val="75000"/>
                  <a:lumOff val="25000"/>
                </a:schemeClr>
              </a:solidFill>
              <a:cs typeface="Arial" pitchFamily="-112" charset="0"/>
            </a:endParaRPr>
          </a:p>
        </p:txBody>
      </p:sp>
      <p:sp>
        <p:nvSpPr>
          <p:cNvPr id="211" name="Rectangle 210"/>
          <p:cNvSpPr/>
          <p:nvPr/>
        </p:nvSpPr>
        <p:spPr bwMode="auto">
          <a:xfrm>
            <a:off x="1747838" y="2266951"/>
            <a:ext cx="557212" cy="423862"/>
          </a:xfrm>
          <a:prstGeom prst="rect">
            <a:avLst/>
          </a:prstGeom>
          <a:solidFill>
            <a:schemeClr val="bg1"/>
          </a:solidFill>
          <a:ln w="19050" cap="flat" cmpd="sng" algn="ctr">
            <a:noFill/>
            <a:prstDash val="solid"/>
            <a:round/>
            <a:headEnd type="none" w="med" len="med"/>
            <a:tailEnd type="none" w="med" len="med"/>
          </a:ln>
          <a:effectLst>
            <a:softEdge rad="12700"/>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pic>
        <p:nvPicPr>
          <p:cNvPr id="212" name="Picture 8" descr="http://weblogs.baltimoresun.com/business/consuminginterests/blog/apple-logo1.jpg"/>
          <p:cNvPicPr>
            <a:picLocks noChangeAspect="1" noChangeArrowheads="1"/>
          </p:cNvPicPr>
          <p:nvPr/>
        </p:nvPicPr>
        <p:blipFill>
          <a:blip r:embed="rId5" cstate="screen"/>
          <a:srcRect/>
          <a:stretch>
            <a:fillRect/>
          </a:stretch>
        </p:blipFill>
        <p:spPr bwMode="auto">
          <a:xfrm>
            <a:off x="1909908" y="2325029"/>
            <a:ext cx="241299" cy="291747"/>
          </a:xfrm>
          <a:prstGeom prst="rect">
            <a:avLst/>
          </a:prstGeom>
          <a:noFill/>
        </p:spPr>
      </p:pic>
      <p:sp>
        <p:nvSpPr>
          <p:cNvPr id="213" name="Rounded Rectangle 212"/>
          <p:cNvSpPr>
            <a:spLocks noChangeArrowheads="1"/>
          </p:cNvSpPr>
          <p:nvPr/>
        </p:nvSpPr>
        <p:spPr bwMode="auto">
          <a:xfrm>
            <a:off x="3323824" y="5882905"/>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Key Management</a:t>
            </a:r>
          </a:p>
          <a:p>
            <a:pPr algn="ctr">
              <a:lnSpc>
                <a:spcPts val="800"/>
              </a:lnSpc>
              <a:defRPr/>
            </a:pPr>
            <a:r>
              <a:rPr lang="en-US" sz="800" b="1" dirty="0" smtClean="0">
                <a:solidFill>
                  <a:schemeClr val="tx1">
                    <a:lumMod val="75000"/>
                    <a:lumOff val="25000"/>
                  </a:schemeClr>
                </a:solidFill>
                <a:latin typeface="+mn-lt"/>
                <a:cs typeface="Arial" pitchFamily="-112" charset="0"/>
              </a:rPr>
              <a:t>PGP Universal Server</a:t>
            </a:r>
            <a:endParaRPr lang="en-US" sz="800" b="1" dirty="0">
              <a:solidFill>
                <a:schemeClr val="tx1">
                  <a:lumMod val="75000"/>
                  <a:lumOff val="25000"/>
                </a:schemeClr>
              </a:solidFill>
              <a:latin typeface="+mn-lt"/>
              <a:cs typeface="Arial" pitchFamily="-112" charset="0"/>
            </a:endParaRPr>
          </a:p>
        </p:txBody>
      </p:sp>
      <p:sp>
        <p:nvSpPr>
          <p:cNvPr id="54" name="Rounded Rectangle 53"/>
          <p:cNvSpPr>
            <a:spLocks noChangeArrowheads="1"/>
          </p:cNvSpPr>
          <p:nvPr/>
        </p:nvSpPr>
        <p:spPr bwMode="auto">
          <a:xfrm>
            <a:off x="368066" y="3731185"/>
            <a:ext cx="2443162" cy="333375"/>
          </a:xfrm>
          <a:prstGeom prst="roundRect">
            <a:avLst>
              <a:gd name="adj" fmla="val 9036"/>
            </a:avLst>
          </a:prstGeom>
          <a:ln>
            <a:headEnd/>
            <a:tailEnd/>
          </a:ln>
        </p:spPr>
        <p:style>
          <a:lnRef idx="1">
            <a:schemeClr val="accent3"/>
          </a:lnRef>
          <a:fillRef idx="2">
            <a:schemeClr val="accent3"/>
          </a:fillRef>
          <a:effectRef idx="1">
            <a:schemeClr val="accent3"/>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Mobile Management</a:t>
            </a:r>
          </a:p>
          <a:p>
            <a:pPr algn="ctr">
              <a:lnSpc>
                <a:spcPts val="800"/>
              </a:lnSpc>
              <a:defRPr/>
            </a:pPr>
            <a:r>
              <a:rPr lang="en-US" sz="800" b="1" dirty="0" smtClean="0">
                <a:solidFill>
                  <a:schemeClr val="tx1">
                    <a:lumMod val="75000"/>
                    <a:lumOff val="25000"/>
                  </a:schemeClr>
                </a:solidFill>
                <a:cs typeface="Arial" pitchFamily="-112" charset="0"/>
              </a:rPr>
              <a:t>Symantec Mobile Management</a:t>
            </a:r>
            <a:endParaRPr lang="en-US" sz="800" b="1" dirty="0">
              <a:solidFill>
                <a:schemeClr val="tx1">
                  <a:lumMod val="75000"/>
                  <a:lumOff val="25000"/>
                </a:schemeClr>
              </a:solidFill>
              <a:latin typeface="+mn-lt"/>
              <a:cs typeface="Arial" pitchFamily="-112" charset="0"/>
            </a:endParaRPr>
          </a:p>
        </p:txBody>
      </p:sp>
      <p:sp>
        <p:nvSpPr>
          <p:cNvPr id="55" name="Rounded Rectangle 54"/>
          <p:cNvSpPr>
            <a:spLocks noChangeArrowheads="1"/>
          </p:cNvSpPr>
          <p:nvPr/>
        </p:nvSpPr>
        <p:spPr bwMode="auto">
          <a:xfrm>
            <a:off x="368066" y="5027350"/>
            <a:ext cx="2443162" cy="333375"/>
          </a:xfrm>
          <a:prstGeom prst="roundRect">
            <a:avLst>
              <a:gd name="adj" fmla="val 9036"/>
            </a:avLst>
          </a:prstGeom>
          <a:ln>
            <a:headEnd/>
            <a:tailEnd/>
          </a:ln>
        </p:spPr>
        <p:style>
          <a:lnRef idx="1">
            <a:schemeClr val="accent3"/>
          </a:lnRef>
          <a:fillRef idx="2">
            <a:schemeClr val="accent3"/>
          </a:fillRef>
          <a:effectRef idx="1">
            <a:schemeClr val="accent3"/>
          </a:effectRef>
          <a:fontRef idx="minor">
            <a:schemeClr val="dk1"/>
          </a:fontRef>
        </p:style>
        <p:txBody>
          <a:bodyPr tIns="137160" anchor="ctr"/>
          <a:lstStyle/>
          <a:p>
            <a:pPr algn="ctr">
              <a:lnSpc>
                <a:spcPts val="900"/>
              </a:lnSpc>
              <a:defRPr/>
            </a:pPr>
            <a:r>
              <a:rPr lang="en-US" sz="1600" b="1" dirty="0" smtClean="0">
                <a:solidFill>
                  <a:schemeClr val="tx1">
                    <a:lumMod val="75000"/>
                    <a:lumOff val="25000"/>
                  </a:schemeClr>
                </a:solidFill>
                <a:latin typeface="+mn-lt"/>
                <a:cs typeface="Arial" pitchFamily="-112" charset="0"/>
              </a:rPr>
              <a:t>Two-Factor Auth</a:t>
            </a:r>
          </a:p>
          <a:p>
            <a:pPr algn="ctr">
              <a:lnSpc>
                <a:spcPts val="900"/>
              </a:lnSpc>
              <a:defRPr/>
            </a:pPr>
            <a:r>
              <a:rPr lang="en-US" sz="800" b="1" dirty="0" smtClean="0">
                <a:solidFill>
                  <a:schemeClr val="tx1">
                    <a:lumMod val="75000"/>
                    <a:lumOff val="25000"/>
                  </a:schemeClr>
                </a:solidFill>
                <a:cs typeface="Arial" pitchFamily="-112" charset="0"/>
              </a:rPr>
              <a:t>VeriSign Identity Protection</a:t>
            </a:r>
            <a:endParaRPr lang="en-US" sz="800" b="1" dirty="0">
              <a:solidFill>
                <a:schemeClr val="tx1">
                  <a:lumMod val="75000"/>
                  <a:lumOff val="25000"/>
                </a:schemeClr>
              </a:solidFill>
              <a:latin typeface="+mn-lt"/>
              <a:cs typeface="Arial" pitchFamily="-112" charset="0"/>
            </a:endParaRPr>
          </a:p>
        </p:txBody>
      </p:sp>
      <p:sp>
        <p:nvSpPr>
          <p:cNvPr id="56" name="Rounded Rectangle 55"/>
          <p:cNvSpPr>
            <a:spLocks noChangeArrowheads="1"/>
          </p:cNvSpPr>
          <p:nvPr/>
        </p:nvSpPr>
        <p:spPr bwMode="auto">
          <a:xfrm>
            <a:off x="368066" y="5459405"/>
            <a:ext cx="2443162" cy="333375"/>
          </a:xfrm>
          <a:prstGeom prst="roundRect">
            <a:avLst>
              <a:gd name="adj" fmla="val 9036"/>
            </a:avLst>
          </a:prstGeom>
          <a:ln>
            <a:headEnd/>
            <a:tailEnd/>
          </a:ln>
        </p:spPr>
        <p:style>
          <a:lnRef idx="1">
            <a:schemeClr val="accent3"/>
          </a:lnRef>
          <a:fillRef idx="2">
            <a:schemeClr val="accent3"/>
          </a:fillRef>
          <a:effectRef idx="1">
            <a:schemeClr val="accent3"/>
          </a:effectRef>
          <a:fontRef idx="minor">
            <a:schemeClr val="dk1"/>
          </a:fontRef>
        </p:style>
        <p:txBody>
          <a:bodyPr tIns="137160" anchor="ctr"/>
          <a:lstStyle/>
          <a:p>
            <a:pPr algn="ctr">
              <a:lnSpc>
                <a:spcPts val="900"/>
              </a:lnSpc>
              <a:defRPr/>
            </a:pPr>
            <a:r>
              <a:rPr lang="en-US" sz="1600" b="1" dirty="0" smtClean="0">
                <a:solidFill>
                  <a:schemeClr val="tx1">
                    <a:lumMod val="75000"/>
                    <a:lumOff val="25000"/>
                  </a:schemeClr>
                </a:solidFill>
                <a:latin typeface="+mn-lt"/>
                <a:cs typeface="Arial" pitchFamily="-112" charset="0"/>
              </a:rPr>
              <a:t>Device Certificates</a:t>
            </a:r>
          </a:p>
          <a:p>
            <a:pPr algn="ctr">
              <a:lnSpc>
                <a:spcPts val="900"/>
              </a:lnSpc>
              <a:defRPr/>
            </a:pPr>
            <a:r>
              <a:rPr lang="en-US" sz="800" b="1" dirty="0" smtClean="0">
                <a:solidFill>
                  <a:schemeClr val="tx1">
                    <a:lumMod val="75000"/>
                    <a:lumOff val="25000"/>
                  </a:schemeClr>
                </a:solidFill>
                <a:cs typeface="Arial" pitchFamily="-112" charset="0"/>
              </a:rPr>
              <a:t>VeriSign Hosted PKI Service</a:t>
            </a:r>
            <a:endParaRPr lang="en-US" sz="800" b="1" dirty="0">
              <a:solidFill>
                <a:schemeClr val="tx1">
                  <a:lumMod val="75000"/>
                  <a:lumOff val="25000"/>
                </a:schemeClr>
              </a:solidFill>
              <a:latin typeface="+mn-lt"/>
              <a:cs typeface="Arial" pitchFamily="-112" charset="0"/>
            </a:endParaRPr>
          </a:p>
        </p:txBody>
      </p:sp>
      <p:sp>
        <p:nvSpPr>
          <p:cNvPr id="59" name="Rounded Rectangle 58"/>
          <p:cNvSpPr>
            <a:spLocks noChangeArrowheads="1"/>
          </p:cNvSpPr>
          <p:nvPr/>
        </p:nvSpPr>
        <p:spPr bwMode="auto">
          <a:xfrm>
            <a:off x="6291263" y="5459405"/>
            <a:ext cx="2443162" cy="333375"/>
          </a:xfrm>
          <a:prstGeom prst="roundRect">
            <a:avLst>
              <a:gd name="adj" fmla="val 9036"/>
            </a:avLst>
          </a:prstGeom>
          <a:ln>
            <a:headEnd/>
            <a:tailEnd/>
          </a:ln>
        </p:spPr>
        <p:style>
          <a:lnRef idx="1">
            <a:schemeClr val="accent2"/>
          </a:lnRef>
          <a:fillRef idx="2">
            <a:schemeClr val="accent2"/>
          </a:fillRef>
          <a:effectRef idx="1">
            <a:schemeClr val="accent2"/>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cs typeface="Arial" pitchFamily="-112" charset="0"/>
              </a:rPr>
              <a:t>Fraud Detection</a:t>
            </a:r>
          </a:p>
          <a:p>
            <a:pPr algn="ctr">
              <a:lnSpc>
                <a:spcPts val="800"/>
              </a:lnSpc>
              <a:defRPr/>
            </a:pPr>
            <a:r>
              <a:rPr lang="en-US" sz="800" b="1" dirty="0" smtClean="0">
                <a:solidFill>
                  <a:schemeClr val="tx1">
                    <a:lumMod val="75000"/>
                    <a:lumOff val="25000"/>
                  </a:schemeClr>
                </a:solidFill>
                <a:cs typeface="Arial" pitchFamily="-112" charset="0"/>
              </a:rPr>
              <a:t>VeriSign Identity Protection Fraud Detection</a:t>
            </a:r>
            <a:endParaRPr lang="en-US" sz="800" b="1" dirty="0">
              <a:solidFill>
                <a:schemeClr val="tx1">
                  <a:lumMod val="75000"/>
                  <a:lumOff val="25000"/>
                </a:schemeClr>
              </a:solidFill>
              <a:cs typeface="Arial" pitchFamily="-112" charset="0"/>
            </a:endParaRPr>
          </a:p>
        </p:txBody>
      </p:sp>
      <p:sp>
        <p:nvSpPr>
          <p:cNvPr id="60" name="Rounded Rectangle 59"/>
          <p:cNvSpPr>
            <a:spLocks noChangeArrowheads="1"/>
          </p:cNvSpPr>
          <p:nvPr/>
        </p:nvSpPr>
        <p:spPr bwMode="auto">
          <a:xfrm>
            <a:off x="368066" y="4595295"/>
            <a:ext cx="2443162" cy="333375"/>
          </a:xfrm>
          <a:prstGeom prst="roundRect">
            <a:avLst>
              <a:gd name="adj" fmla="val 9036"/>
            </a:avLst>
          </a:prstGeom>
          <a:ln>
            <a:headEnd/>
            <a:tailEnd/>
          </a:ln>
        </p:spPr>
        <p:style>
          <a:lnRef idx="1">
            <a:schemeClr val="accent3"/>
          </a:lnRef>
          <a:fillRef idx="2">
            <a:schemeClr val="accent3"/>
          </a:fillRef>
          <a:effectRef idx="1">
            <a:schemeClr val="accent3"/>
          </a:effectRef>
          <a:fontRef idx="minor">
            <a:schemeClr val="dk1"/>
          </a:fontRef>
        </p:style>
        <p:txBody>
          <a:bodyPr tIns="45720" anchor="ctr"/>
          <a:lstStyle/>
          <a:p>
            <a:pPr algn="ctr">
              <a:defRPr/>
            </a:pPr>
            <a:r>
              <a:rPr lang="en-US" sz="1600" b="1" dirty="0" smtClean="0">
                <a:solidFill>
                  <a:schemeClr val="tx1">
                    <a:lumMod val="75000"/>
                    <a:lumOff val="25000"/>
                  </a:schemeClr>
                </a:solidFill>
                <a:cs typeface="Arial" pitchFamily="-112" charset="0"/>
              </a:rPr>
              <a:t>Mobile Encryption</a:t>
            </a:r>
          </a:p>
          <a:p>
            <a:pPr algn="ctr">
              <a:lnSpc>
                <a:spcPts val="800"/>
              </a:lnSpc>
              <a:defRPr/>
            </a:pPr>
            <a:r>
              <a:rPr lang="en-US" sz="800" b="1" dirty="0" smtClean="0">
                <a:solidFill>
                  <a:schemeClr val="tx1">
                    <a:lumMod val="75000"/>
                    <a:lumOff val="25000"/>
                  </a:schemeClr>
                </a:solidFill>
                <a:latin typeface="+mn-lt"/>
                <a:cs typeface="Arial" pitchFamily="-112" charset="0"/>
              </a:rPr>
              <a:t>PGP Mobile and Support Package for BlackBerry</a:t>
            </a:r>
            <a:endParaRPr lang="en-US" sz="800" b="1" dirty="0">
              <a:solidFill>
                <a:schemeClr val="tx1">
                  <a:lumMod val="75000"/>
                  <a:lumOff val="25000"/>
                </a:schemeClr>
              </a:solidFill>
              <a:latin typeface="+mn-lt"/>
              <a:cs typeface="Arial" pitchFamily="-112" charset="0"/>
            </a:endParaRPr>
          </a:p>
        </p:txBody>
      </p:sp>
      <p:sp>
        <p:nvSpPr>
          <p:cNvPr id="3" name="Footer Placeholder 2"/>
          <p:cNvSpPr>
            <a:spLocks noGrp="1"/>
          </p:cNvSpPr>
          <p:nvPr>
            <p:ph type="ftr" sz="quarter" idx="10"/>
          </p:nvPr>
        </p:nvSpPr>
        <p:spPr/>
        <p:txBody>
          <a:bodyPr/>
          <a:lstStyle/>
          <a:p>
            <a:r>
              <a:rPr lang="en-US" dirty="0" smtClean="0"/>
              <a:t>Symantec Mobile Security and Management</a:t>
            </a:r>
            <a:endParaRPr lang="en-US" dirty="0"/>
          </a:p>
        </p:txBody>
      </p:sp>
      <p:sp>
        <p:nvSpPr>
          <p:cNvPr id="4" name="Slide Number Placeholder 3"/>
          <p:cNvSpPr>
            <a:spLocks noGrp="1"/>
          </p:cNvSpPr>
          <p:nvPr>
            <p:ph type="sldNum" sz="quarter" idx="11"/>
          </p:nvPr>
        </p:nvSpPr>
        <p:spPr>
          <a:xfrm>
            <a:off x="8581552" y="6397965"/>
            <a:ext cx="153888" cy="153888"/>
          </a:xfrm>
        </p:spPr>
        <p:txBody>
          <a:bodyPr/>
          <a:lstStyle/>
          <a:p>
            <a:pPr algn="ctr">
              <a:defRPr/>
            </a:pPr>
            <a:fld id="{446C9BED-6FD4-4BA4-B6B0-4A26058AC9EF}" type="slidenum">
              <a:rPr lang="en-US" smtClean="0"/>
              <a:pPr algn="ctr">
                <a:defRPr/>
              </a:pPr>
              <a:t>4</a:t>
            </a:fld>
            <a:endParaRPr lang="en-US" dirty="0"/>
          </a:p>
        </p:txBody>
      </p:sp>
      <p:sp>
        <p:nvSpPr>
          <p:cNvPr id="62" name="Rectangle 61"/>
          <p:cNvSpPr/>
          <p:nvPr/>
        </p:nvSpPr>
        <p:spPr>
          <a:xfrm>
            <a:off x="996125" y="2997445"/>
            <a:ext cx="1194558" cy="261610"/>
          </a:xfrm>
          <a:prstGeom prst="rect">
            <a:avLst/>
          </a:prstGeom>
        </p:spPr>
        <p:txBody>
          <a:bodyPr wrap="none">
            <a:spAutoFit/>
          </a:bodyPr>
          <a:lstStyle/>
          <a:p>
            <a:r>
              <a:rPr lang="en-US" sz="1050" b="1" dirty="0" smtClean="0">
                <a:solidFill>
                  <a:schemeClr val="tx1">
                    <a:lumMod val="75000"/>
                    <a:lumOff val="25000"/>
                  </a:schemeClr>
                </a:solidFill>
              </a:rPr>
              <a:t>Cross Platform</a:t>
            </a:r>
            <a:endParaRPr lang="en-US" sz="1050" dirty="0"/>
          </a:p>
        </p:txBody>
      </p:sp>
      <p:sp>
        <p:nvSpPr>
          <p:cNvPr id="58" name="Rounded Rectangle 57"/>
          <p:cNvSpPr>
            <a:spLocks noChangeArrowheads="1"/>
          </p:cNvSpPr>
          <p:nvPr/>
        </p:nvSpPr>
        <p:spPr bwMode="auto">
          <a:xfrm>
            <a:off x="368066" y="4163240"/>
            <a:ext cx="2443162" cy="333375"/>
          </a:xfrm>
          <a:prstGeom prst="roundRect">
            <a:avLst>
              <a:gd name="adj" fmla="val 9036"/>
            </a:avLst>
          </a:prstGeom>
          <a:ln>
            <a:headEnd/>
            <a:tailEnd/>
          </a:ln>
        </p:spPr>
        <p:style>
          <a:lnRef idx="1">
            <a:schemeClr val="accent3"/>
          </a:lnRef>
          <a:fillRef idx="2">
            <a:schemeClr val="accent3"/>
          </a:fillRef>
          <a:effectRef idx="1">
            <a:schemeClr val="accent3"/>
          </a:effectRef>
          <a:fontRef idx="minor">
            <a:schemeClr val="dk1"/>
          </a:fontRef>
        </p:style>
        <p:txBody>
          <a:bodyPr tIns="137160" anchor="ctr"/>
          <a:lstStyle/>
          <a:p>
            <a:pPr algn="ctr">
              <a:lnSpc>
                <a:spcPts val="800"/>
              </a:lnSpc>
              <a:defRPr/>
            </a:pPr>
            <a:r>
              <a:rPr lang="en-US" sz="1600" b="1" dirty="0" smtClean="0">
                <a:solidFill>
                  <a:schemeClr val="tx1">
                    <a:lumMod val="75000"/>
                    <a:lumOff val="25000"/>
                  </a:schemeClr>
                </a:solidFill>
                <a:latin typeface="+mn-lt"/>
                <a:cs typeface="Arial" pitchFamily="-112" charset="0"/>
              </a:rPr>
              <a:t>Mobile Security</a:t>
            </a:r>
          </a:p>
          <a:p>
            <a:pPr algn="ctr">
              <a:lnSpc>
                <a:spcPts val="800"/>
              </a:lnSpc>
              <a:defRPr/>
            </a:pPr>
            <a:r>
              <a:rPr lang="en-US" sz="800" b="1" dirty="0" smtClean="0">
                <a:solidFill>
                  <a:schemeClr val="tx1">
                    <a:lumMod val="75000"/>
                    <a:lumOff val="25000"/>
                  </a:schemeClr>
                </a:solidFill>
                <a:cs typeface="Arial" pitchFamily="-112" charset="0"/>
              </a:rPr>
              <a:t>SEP Mobile Edition / SNAC Mobile Edition</a:t>
            </a:r>
            <a:endParaRPr lang="en-US" sz="800" b="1" dirty="0">
              <a:solidFill>
                <a:schemeClr val="tx1">
                  <a:lumMod val="75000"/>
                  <a:lumOff val="25000"/>
                </a:schemeClr>
              </a:solidFill>
              <a:latin typeface="+mn-lt"/>
              <a:cs typeface="Arial" pitchFamily="-112" charset="0"/>
            </a:endParaRPr>
          </a:p>
        </p:txBody>
      </p:sp>
      <p:sp>
        <p:nvSpPr>
          <p:cNvPr id="61" name="Rounded Rectangle 60"/>
          <p:cNvSpPr>
            <a:spLocks noChangeArrowheads="1"/>
          </p:cNvSpPr>
          <p:nvPr/>
        </p:nvSpPr>
        <p:spPr bwMode="auto">
          <a:xfrm>
            <a:off x="3323824" y="4163240"/>
            <a:ext cx="2443162" cy="333375"/>
          </a:xfrm>
          <a:prstGeom prst="roundRect">
            <a:avLst>
              <a:gd name="adj" fmla="val 9036"/>
            </a:avLst>
          </a:prstGeom>
          <a:gradFill flip="none" rotWithShape="1">
            <a:gsLst>
              <a:gs pos="0">
                <a:schemeClr val="accent4"/>
              </a:gs>
              <a:gs pos="100000">
                <a:schemeClr val="accent4">
                  <a:lumMod val="40000"/>
                  <a:lumOff val="60000"/>
                </a:schemeClr>
              </a:gs>
            </a:gsLst>
            <a:lin ang="16200000" scaled="0"/>
            <a:tileRect/>
          </a:gradFill>
          <a:ln w="9525" cap="sq">
            <a:solidFill>
              <a:schemeClr val="accent4"/>
            </a:solidFill>
            <a:miter lim="800000"/>
            <a:headEnd/>
            <a:tailEnd/>
          </a:ln>
        </p:spPr>
        <p:txBody>
          <a:bodyPr lIns="0" tIns="137160" rIns="0" anchor="ctr"/>
          <a:lstStyle/>
          <a:p>
            <a:pPr algn="ctr">
              <a:lnSpc>
                <a:spcPts val="800"/>
              </a:lnSpc>
              <a:defRPr/>
            </a:pPr>
            <a:r>
              <a:rPr lang="en-US" sz="1500" b="1" dirty="0" smtClean="0">
                <a:solidFill>
                  <a:schemeClr val="tx1">
                    <a:lumMod val="75000"/>
                    <a:lumOff val="25000"/>
                  </a:schemeClr>
                </a:solidFill>
                <a:latin typeface="+mn-lt"/>
                <a:cs typeface="Arial" pitchFamily="-112" charset="0"/>
              </a:rPr>
              <a:t>Web Security</a:t>
            </a:r>
          </a:p>
          <a:p>
            <a:pPr algn="ctr">
              <a:lnSpc>
                <a:spcPts val="800"/>
              </a:lnSpc>
              <a:defRPr/>
            </a:pPr>
            <a:r>
              <a:rPr lang="en-US" sz="800" b="1" dirty="0" smtClean="0">
                <a:solidFill>
                  <a:schemeClr val="tx1">
                    <a:lumMod val="75000"/>
                    <a:lumOff val="25000"/>
                  </a:schemeClr>
                </a:solidFill>
                <a:latin typeface="+mn-lt"/>
                <a:cs typeface="Arial" pitchFamily="-112" charset="0"/>
              </a:rPr>
              <a:t>Symantec Web Gateway &amp; Hosted Web Security</a:t>
            </a:r>
            <a:endParaRPr lang="en-US" sz="800" b="1" dirty="0">
              <a:solidFill>
                <a:schemeClr val="tx1">
                  <a:lumMod val="75000"/>
                  <a:lumOff val="25000"/>
                </a:schemeClr>
              </a:solidFill>
              <a:latin typeface="+mn-lt"/>
              <a:cs typeface="Arial" pitchFamily="-112" charset="0"/>
            </a:endParaRPr>
          </a:p>
        </p:txBody>
      </p:sp>
      <p:sp>
        <p:nvSpPr>
          <p:cNvPr id="69" name="AutoShape 9"/>
          <p:cNvSpPr>
            <a:spLocks noChangeArrowheads="1"/>
          </p:cNvSpPr>
          <p:nvPr/>
        </p:nvSpPr>
        <p:spPr bwMode="auto">
          <a:xfrm>
            <a:off x="196850" y="1136650"/>
            <a:ext cx="2822575" cy="609600"/>
          </a:xfrm>
          <a:prstGeom prst="roundRect">
            <a:avLst>
              <a:gd name="adj" fmla="val 0"/>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600" b="1" dirty="0">
                <a:solidFill>
                  <a:schemeClr val="tx1">
                    <a:lumMod val="75000"/>
                    <a:lumOff val="25000"/>
                  </a:schemeClr>
                </a:solidFill>
                <a:latin typeface="+mn-lt"/>
              </a:rPr>
              <a:t>MOBILE DEVICE</a:t>
            </a:r>
          </a:p>
        </p:txBody>
      </p:sp>
      <p:sp>
        <p:nvSpPr>
          <p:cNvPr id="70" name="AutoShape 9"/>
          <p:cNvSpPr>
            <a:spLocks noChangeArrowheads="1"/>
          </p:cNvSpPr>
          <p:nvPr/>
        </p:nvSpPr>
        <p:spPr bwMode="auto">
          <a:xfrm>
            <a:off x="3136900" y="1136650"/>
            <a:ext cx="2822575" cy="609600"/>
          </a:xfrm>
          <a:prstGeom prst="roundRect">
            <a:avLst>
              <a:gd name="adj" fmla="val 0"/>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600" b="1" dirty="0">
                <a:solidFill>
                  <a:schemeClr val="tx1">
                    <a:lumMod val="75000"/>
                    <a:lumOff val="25000"/>
                  </a:schemeClr>
                </a:solidFill>
                <a:latin typeface="+mn-lt"/>
              </a:rPr>
              <a:t>ENTERPRISE /</a:t>
            </a:r>
          </a:p>
          <a:p>
            <a:pPr algn="ctr">
              <a:defRPr/>
            </a:pPr>
            <a:r>
              <a:rPr lang="en-US" sz="1600" b="1" dirty="0">
                <a:solidFill>
                  <a:schemeClr val="tx1">
                    <a:lumMod val="75000"/>
                    <a:lumOff val="25000"/>
                  </a:schemeClr>
                </a:solidFill>
                <a:latin typeface="+mn-lt"/>
              </a:rPr>
              <a:t>DATA CENTER</a:t>
            </a:r>
          </a:p>
        </p:txBody>
      </p:sp>
      <p:sp>
        <p:nvSpPr>
          <p:cNvPr id="71" name="AutoShape 9"/>
          <p:cNvSpPr>
            <a:spLocks noChangeArrowheads="1"/>
          </p:cNvSpPr>
          <p:nvPr/>
        </p:nvSpPr>
        <p:spPr bwMode="auto">
          <a:xfrm>
            <a:off x="6067425" y="1136650"/>
            <a:ext cx="2820988" cy="609600"/>
          </a:xfrm>
          <a:prstGeom prst="roundRect">
            <a:avLst>
              <a:gd name="adj" fmla="val 0"/>
            </a:avLst>
          </a:prstGeom>
          <a:solidFill>
            <a:srgbClr val="FFD009"/>
          </a:solidFill>
          <a:ln w="12700" algn="ctr">
            <a:solidFill>
              <a:schemeClr val="bg2"/>
            </a:solidFill>
            <a:round/>
            <a:headEnd/>
            <a:tailEnd/>
          </a:ln>
          <a:effectLst>
            <a:outerShdw blurRad="50800" dist="38100" dir="5400000" algn="t" rotWithShape="0">
              <a:prstClr val="black">
                <a:alpha val="40000"/>
              </a:prstClr>
            </a:outerShdw>
          </a:effectLst>
        </p:spPr>
        <p:txBody>
          <a:bodyPr wrap="none" anchor="ctr"/>
          <a:lstStyle/>
          <a:p>
            <a:pPr algn="ctr">
              <a:defRPr/>
            </a:pPr>
            <a:r>
              <a:rPr lang="en-US" sz="1600" b="1" dirty="0">
                <a:solidFill>
                  <a:schemeClr val="tx1">
                    <a:lumMod val="75000"/>
                    <a:lumOff val="25000"/>
                  </a:schemeClr>
                </a:solidFill>
                <a:latin typeface="+mn-lt"/>
              </a:rPr>
              <a:t>CARRIER / </a:t>
            </a:r>
          </a:p>
          <a:p>
            <a:pPr algn="ctr">
              <a:defRPr/>
            </a:pPr>
            <a:r>
              <a:rPr lang="en-US" sz="1600" b="1" dirty="0">
                <a:solidFill>
                  <a:schemeClr val="tx1">
                    <a:lumMod val="75000"/>
                    <a:lumOff val="25000"/>
                  </a:schemeClr>
                </a:solidFill>
                <a:latin typeface="+mn-lt"/>
              </a:rPr>
              <a:t>SERVICE PROVIDER</a:t>
            </a:r>
          </a:p>
        </p:txBody>
      </p:sp>
      <p:sp>
        <p:nvSpPr>
          <p:cNvPr id="72" name="Flowchart: Connector 71"/>
          <p:cNvSpPr/>
          <p:nvPr/>
        </p:nvSpPr>
        <p:spPr bwMode="auto">
          <a:xfrm>
            <a:off x="320675" y="1330325"/>
            <a:ext cx="320675" cy="319088"/>
          </a:xfrm>
          <a:prstGeom prst="flowChartConnector">
            <a:avLst/>
          </a:prstGeom>
          <a:solidFill>
            <a:schemeClr val="bg1"/>
          </a:solidFill>
          <a:ln w="19050" cap="flat" cmpd="sng" algn="ctr">
            <a:solidFill>
              <a:schemeClr val="bg1"/>
            </a:solid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endParaRPr>
          </a:p>
        </p:txBody>
      </p:sp>
      <p:pic>
        <p:nvPicPr>
          <p:cNvPr id="73" name="Picture 56" descr="Symantec Checkmark_BLK.png"/>
          <p:cNvPicPr>
            <a:picLocks noChangeAspect="1"/>
          </p:cNvPicPr>
          <p:nvPr/>
        </p:nvPicPr>
        <p:blipFill>
          <a:blip r:embed="rId11" cstate="print"/>
          <a:srcRect/>
          <a:stretch>
            <a:fillRect/>
          </a:stretch>
        </p:blipFill>
        <p:spPr bwMode="auto">
          <a:xfrm>
            <a:off x="280081" y="1247775"/>
            <a:ext cx="463550" cy="463550"/>
          </a:xfrm>
          <a:prstGeom prst="rect">
            <a:avLst/>
          </a:prstGeom>
          <a:noFill/>
          <a:ln w="9525">
            <a:noFill/>
            <a:miter lim="800000"/>
            <a:headEnd/>
            <a:tailEnd/>
          </a:ln>
        </p:spPr>
      </p:pic>
      <p:sp>
        <p:nvSpPr>
          <p:cNvPr id="74" name="Flowchart: Connector 73"/>
          <p:cNvSpPr/>
          <p:nvPr/>
        </p:nvSpPr>
        <p:spPr bwMode="auto">
          <a:xfrm>
            <a:off x="6197600" y="1328738"/>
            <a:ext cx="319088" cy="319087"/>
          </a:xfrm>
          <a:prstGeom prst="flowChartConnector">
            <a:avLst/>
          </a:prstGeom>
          <a:solidFill>
            <a:schemeClr val="bg1"/>
          </a:solidFill>
          <a:ln w="19050" cap="flat" cmpd="sng" algn="ctr">
            <a:solidFill>
              <a:schemeClr val="bg1"/>
            </a:solid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endParaRPr>
          </a:p>
        </p:txBody>
      </p:sp>
      <p:sp>
        <p:nvSpPr>
          <p:cNvPr id="75" name="Flowchart: Connector 74"/>
          <p:cNvSpPr/>
          <p:nvPr/>
        </p:nvSpPr>
        <p:spPr bwMode="auto">
          <a:xfrm>
            <a:off x="3265488" y="1330325"/>
            <a:ext cx="320675" cy="319088"/>
          </a:xfrm>
          <a:prstGeom prst="flowChartConnector">
            <a:avLst/>
          </a:prstGeom>
          <a:solidFill>
            <a:schemeClr val="bg1"/>
          </a:solidFill>
          <a:ln w="19050" cap="flat" cmpd="sng" algn="ctr">
            <a:solidFill>
              <a:schemeClr val="bg1"/>
            </a:solidFill>
            <a:prstDash val="solid"/>
            <a:round/>
            <a:headEnd type="none" w="med" len="med"/>
            <a:tailEnd type="none" w="med" len="med"/>
          </a:ln>
          <a:effectLst/>
        </p:spPr>
        <p:txBody>
          <a:bodyPr anchor="ctr"/>
          <a:lstStyle/>
          <a:p>
            <a:pPr algn="ctr">
              <a:lnSpc>
                <a:spcPct val="90000"/>
              </a:lnSpc>
              <a:defRPr/>
            </a:pPr>
            <a:endParaRPr lang="en-US" dirty="0" err="1">
              <a:solidFill>
                <a:schemeClr val="bg1"/>
              </a:solidFill>
              <a:latin typeface="+mn-lt"/>
            </a:endParaRPr>
          </a:p>
        </p:txBody>
      </p:sp>
      <p:pic>
        <p:nvPicPr>
          <p:cNvPr id="76" name="Picture 60" descr="Symantec Checkmark_BLK.png"/>
          <p:cNvPicPr>
            <a:picLocks noChangeAspect="1"/>
          </p:cNvPicPr>
          <p:nvPr/>
        </p:nvPicPr>
        <p:blipFill>
          <a:blip r:embed="rId11" cstate="print"/>
          <a:srcRect/>
          <a:stretch>
            <a:fillRect/>
          </a:stretch>
        </p:blipFill>
        <p:spPr bwMode="auto">
          <a:xfrm>
            <a:off x="3219450" y="1239838"/>
            <a:ext cx="463550" cy="463550"/>
          </a:xfrm>
          <a:prstGeom prst="rect">
            <a:avLst/>
          </a:prstGeom>
          <a:noFill/>
          <a:ln w="9525">
            <a:noFill/>
            <a:miter lim="800000"/>
            <a:headEnd/>
            <a:tailEnd/>
          </a:ln>
        </p:spPr>
      </p:pic>
      <p:pic>
        <p:nvPicPr>
          <p:cNvPr id="77" name="Picture 62" descr="Symantec Checkmark_BLK.png"/>
          <p:cNvPicPr>
            <a:picLocks noChangeAspect="1"/>
          </p:cNvPicPr>
          <p:nvPr/>
        </p:nvPicPr>
        <p:blipFill>
          <a:blip r:embed="rId11" cstate="print"/>
          <a:srcRect/>
          <a:stretch>
            <a:fillRect/>
          </a:stretch>
        </p:blipFill>
        <p:spPr bwMode="auto">
          <a:xfrm>
            <a:off x="6140450" y="1228725"/>
            <a:ext cx="463550" cy="463550"/>
          </a:xfrm>
          <a:prstGeom prst="rect">
            <a:avLst/>
          </a:prstGeom>
          <a:noFill/>
          <a:ln w="9525">
            <a:noFill/>
            <a:miter lim="800000"/>
            <a:headEnd/>
            <a:tailEnd/>
          </a:ln>
        </p:spPr>
      </p:pic>
    </p:spTree>
    <p:extLst>
      <p:ext uri="{BB962C8B-B14F-4D97-AF65-F5344CB8AC3E}">
        <p14:creationId xmlns="" xmlns:p14="http://schemas.microsoft.com/office/powerpoint/2010/main" val="13930380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3"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537D558E-EC53-4308-BCA5-EA0E99654E65}" type="slidenum">
              <a:rPr lang="en-US" sz="1000" b="1">
                <a:solidFill>
                  <a:srgbClr val="333333"/>
                </a:solidFill>
              </a:rPr>
              <a:pPr algn="ctr" eaLnBrk="0" hangingPunct="0"/>
              <a:t>40</a:t>
            </a:fld>
            <a:endParaRPr lang="en-US" sz="1000" b="1" dirty="0">
              <a:solidFill>
                <a:srgbClr val="333333"/>
              </a:solidFill>
            </a:endParaRPr>
          </a:p>
        </p:txBody>
      </p:sp>
      <p:sp>
        <p:nvSpPr>
          <p:cNvPr id="8" name="Title 7"/>
          <p:cNvSpPr>
            <a:spLocks noGrp="1"/>
          </p:cNvSpPr>
          <p:nvPr>
            <p:ph type="ctrTitle"/>
          </p:nvPr>
        </p:nvSpPr>
        <p:spPr/>
        <p:txBody>
          <a:bodyPr/>
          <a:lstStyle/>
          <a:p>
            <a:r>
              <a:rPr lang="en-US" dirty="0" smtClean="0"/>
              <a:t>Symantec Mobile Security</a:t>
            </a:r>
            <a:endParaRPr lang="en-US" dirty="0"/>
          </a:p>
        </p:txBody>
      </p:sp>
      <p:sp>
        <p:nvSpPr>
          <p:cNvPr id="4" name="Rectangle 3">
            <a:hlinkClick r:id="rId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1275381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OS Limitations on Security &amp; DLP</a:t>
            </a:r>
            <a:endParaRPr lang="en-US" dirty="0"/>
          </a:p>
        </p:txBody>
      </p:sp>
      <p:sp>
        <p:nvSpPr>
          <p:cNvPr id="3" name="Content Placeholder 2"/>
          <p:cNvSpPr>
            <a:spLocks noGrp="1"/>
          </p:cNvSpPr>
          <p:nvPr>
            <p:ph idx="1"/>
          </p:nvPr>
        </p:nvSpPr>
        <p:spPr/>
        <p:txBody>
          <a:bodyPr>
            <a:normAutofit lnSpcReduction="10000"/>
          </a:bodyPr>
          <a:lstStyle/>
          <a:p>
            <a:r>
              <a:rPr lang="en-US" dirty="0" smtClean="0"/>
              <a:t>Most modern mobile OS products build security features </a:t>
            </a:r>
            <a:br>
              <a:rPr lang="en-US" dirty="0" smtClean="0"/>
            </a:br>
            <a:r>
              <a:rPr lang="en-US" dirty="0" smtClean="0"/>
              <a:t>into the OS</a:t>
            </a:r>
          </a:p>
          <a:p>
            <a:pPr lvl="1"/>
            <a:r>
              <a:rPr lang="en-US" dirty="0" smtClean="0"/>
              <a:t>Encryption on iOS</a:t>
            </a:r>
          </a:p>
          <a:p>
            <a:pPr lvl="1"/>
            <a:r>
              <a:rPr lang="en-US" dirty="0" smtClean="0"/>
              <a:t>App sandboxing of data on iOS or </a:t>
            </a:r>
            <a:r>
              <a:rPr lang="en-US" dirty="0" err="1" smtClean="0"/>
              <a:t>WebOS</a:t>
            </a:r>
            <a:endParaRPr lang="en-US" dirty="0" smtClean="0"/>
          </a:p>
          <a:p>
            <a:pPr lvl="1"/>
            <a:r>
              <a:rPr lang="en-US" dirty="0" smtClean="0"/>
              <a:t>No browser </a:t>
            </a:r>
            <a:r>
              <a:rPr lang="en-US" dirty="0" err="1" smtClean="0"/>
              <a:t>plugins</a:t>
            </a:r>
            <a:r>
              <a:rPr lang="en-US" dirty="0" smtClean="0"/>
              <a:t> on Android</a:t>
            </a:r>
          </a:p>
          <a:p>
            <a:pPr lvl="1"/>
            <a:r>
              <a:rPr lang="en-US" dirty="0" smtClean="0"/>
              <a:t>No network monitoring/control APIs on Apple, Android, etc.</a:t>
            </a:r>
          </a:p>
          <a:p>
            <a:pPr>
              <a:spcBef>
                <a:spcPts val="1200"/>
              </a:spcBef>
            </a:pPr>
            <a:r>
              <a:rPr lang="en-US" dirty="0" smtClean="0"/>
              <a:t>Modern OS versions put end users in focus and in control</a:t>
            </a:r>
          </a:p>
          <a:p>
            <a:pPr lvl="1"/>
            <a:r>
              <a:rPr lang="en-US" dirty="0" smtClean="0"/>
              <a:t>Only end user can close or remove files on Apple iOS</a:t>
            </a:r>
          </a:p>
          <a:p>
            <a:pPr lvl="1"/>
            <a:r>
              <a:rPr lang="en-US" dirty="0" smtClean="0"/>
              <a:t>Android app can be triggered remotely, but removal requires </a:t>
            </a:r>
            <a:br>
              <a:rPr lang="en-US" dirty="0" smtClean="0"/>
            </a:br>
            <a:r>
              <a:rPr lang="en-US" dirty="0" smtClean="0"/>
              <a:t>end user approval</a:t>
            </a:r>
          </a:p>
          <a:p>
            <a:pPr lvl="1"/>
            <a:r>
              <a:rPr lang="en-US" dirty="0" smtClean="0"/>
              <a:t>Application push is not supported on iOS – end user always selects apps</a:t>
            </a:r>
          </a:p>
          <a:p>
            <a:pPr lvl="1"/>
            <a:r>
              <a:rPr lang="en-US" dirty="0" smtClean="0"/>
              <a:t>No remote access to iOS screens – i.e. no remote control, </a:t>
            </a:r>
            <a:r>
              <a:rPr lang="en-US" dirty="0" err="1" smtClean="0"/>
              <a:t>webex</a:t>
            </a:r>
            <a:r>
              <a:rPr lang="en-US" dirty="0" smtClean="0"/>
              <a:t> of iPad GUI, etc.</a:t>
            </a:r>
            <a:endParaRPr lang="en-US" dirty="0"/>
          </a:p>
        </p:txBody>
      </p:sp>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41</a:t>
            </a:fld>
            <a:endParaRPr lang="en-US" dirty="0"/>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DLP &amp; Management APIs</a:t>
            </a:r>
            <a:endParaRPr lang="en-US" dirty="0"/>
          </a:p>
        </p:txBody>
      </p:sp>
      <p:graphicFrame>
        <p:nvGraphicFramePr>
          <p:cNvPr id="6" name="Content Placeholder 5"/>
          <p:cNvGraphicFramePr>
            <a:graphicFrameLocks noGrp="1"/>
          </p:cNvGraphicFramePr>
          <p:nvPr>
            <p:ph idx="1"/>
          </p:nvPr>
        </p:nvGraphicFramePr>
        <p:xfrm>
          <a:off x="135464" y="1134524"/>
          <a:ext cx="8940800" cy="5308600"/>
        </p:xfrm>
        <a:graphic>
          <a:graphicData uri="http://schemas.openxmlformats.org/drawingml/2006/table">
            <a:tbl>
              <a:tblPr firstRow="1" bandRow="1">
                <a:tableStyleId>{00A15C55-8517-42AA-B614-E9B94910E393}</a:tableStyleId>
              </a:tblPr>
              <a:tblGrid>
                <a:gridCol w="1803403"/>
                <a:gridCol w="1913466"/>
                <a:gridCol w="1828800"/>
                <a:gridCol w="1109134"/>
                <a:gridCol w="1075266"/>
                <a:gridCol w="1210731"/>
              </a:tblGrid>
              <a:tr h="370840">
                <a:tc>
                  <a:txBody>
                    <a:bodyPr/>
                    <a:lstStyle/>
                    <a:p>
                      <a:endParaRPr lang="en-US" dirty="0"/>
                    </a:p>
                  </a:txBody>
                  <a:tcPr/>
                </a:tc>
                <a:tc>
                  <a:txBody>
                    <a:bodyPr/>
                    <a:lstStyle/>
                    <a:p>
                      <a:pPr algn="ctr"/>
                      <a:r>
                        <a:rPr lang="en-US" dirty="0" smtClean="0"/>
                        <a:t>Apple</a:t>
                      </a:r>
                      <a:endParaRPr lang="en-US" dirty="0"/>
                    </a:p>
                  </a:txBody>
                  <a:tcPr anchor="ctr"/>
                </a:tc>
                <a:tc>
                  <a:txBody>
                    <a:bodyPr/>
                    <a:lstStyle/>
                    <a:p>
                      <a:pPr algn="ctr"/>
                      <a:r>
                        <a:rPr lang="en-US" dirty="0" smtClean="0"/>
                        <a:t>Android</a:t>
                      </a:r>
                      <a:endParaRPr lang="en-US" dirty="0"/>
                    </a:p>
                  </a:txBody>
                  <a:tcPr anchor="ctr"/>
                </a:tc>
                <a:tc>
                  <a:txBody>
                    <a:bodyPr/>
                    <a:lstStyle/>
                    <a:p>
                      <a:pPr algn="ctr"/>
                      <a:r>
                        <a:rPr lang="en-US" dirty="0" err="1" smtClean="0"/>
                        <a:t>WebOS</a:t>
                      </a:r>
                      <a:endParaRPr lang="en-US" dirty="0"/>
                    </a:p>
                  </a:txBody>
                  <a:tcPr anchor="ctr"/>
                </a:tc>
                <a:tc>
                  <a:txBody>
                    <a:bodyPr/>
                    <a:lstStyle/>
                    <a:p>
                      <a:pPr algn="ctr"/>
                      <a:r>
                        <a:rPr lang="en-US" dirty="0" smtClean="0"/>
                        <a:t>Phone 7</a:t>
                      </a:r>
                      <a:endParaRPr lang="en-US" dirty="0"/>
                    </a:p>
                  </a:txBody>
                  <a:tcPr anchor="ctr"/>
                </a:tc>
                <a:tc>
                  <a:txBody>
                    <a:bodyPr/>
                    <a:lstStyle/>
                    <a:p>
                      <a:pPr algn="ctr"/>
                      <a:r>
                        <a:rPr lang="en-US" dirty="0" smtClean="0"/>
                        <a:t>BlackBerry</a:t>
                      </a:r>
                      <a:endParaRPr lang="en-US" dirty="0"/>
                    </a:p>
                  </a:txBody>
                  <a:tcPr anchor="ctr"/>
                </a:tc>
              </a:tr>
              <a:tr h="370840">
                <a:tc>
                  <a:txBody>
                    <a:bodyPr/>
                    <a:lstStyle/>
                    <a:p>
                      <a:r>
                        <a:rPr lang="en-US" sz="1400" b="1" dirty="0" smtClean="0"/>
                        <a:t>Files</a:t>
                      </a:r>
                      <a:r>
                        <a:rPr lang="en-US" sz="1400" b="1" baseline="0" dirty="0" smtClean="0"/>
                        <a:t> scanning APIs</a:t>
                      </a:r>
                      <a:endParaRPr lang="en-US" sz="1400" b="1" dirty="0"/>
                    </a:p>
                  </a:txBody>
                  <a:tcPr anchor="ctr"/>
                </a:tc>
                <a:tc>
                  <a:txBody>
                    <a:bodyPr/>
                    <a:lstStyle/>
                    <a:p>
                      <a:pPr algn="ctr"/>
                      <a:r>
                        <a:rPr lang="en-US" sz="1200" dirty="0" smtClean="0"/>
                        <a:t>No &amp; files stored and encrypted per app</a:t>
                      </a:r>
                      <a:endParaRPr lang="en-US" sz="1200" dirty="0"/>
                    </a:p>
                  </a:txBody>
                  <a:tcPr anchor="ctr"/>
                </a:tc>
                <a:tc>
                  <a:txBody>
                    <a:bodyPr/>
                    <a:lstStyle/>
                    <a:p>
                      <a:pPr algn="ctr"/>
                      <a:r>
                        <a:rPr lang="en-US" sz="1200" dirty="0" smtClean="0"/>
                        <a:t>Yes  &lt;</a:t>
                      </a:r>
                      <a:r>
                        <a:rPr lang="en-US" sz="1200" baseline="0" dirty="0" smtClean="0"/>
                        <a:t> 3.0 or &gt;3.0 with Encryption off</a:t>
                      </a:r>
                    </a:p>
                    <a:p>
                      <a:pPr algn="ctr"/>
                      <a:r>
                        <a:rPr lang="en-US" sz="1200" baseline="0" dirty="0" smtClean="0"/>
                        <a:t>? For &gt;3.0 if Encryption on</a:t>
                      </a:r>
                      <a:endParaRPr lang="en-US" sz="1200" dirty="0"/>
                    </a:p>
                  </a:txBody>
                  <a:tcPr anchor="ctr"/>
                </a:tc>
                <a:tc>
                  <a:txBody>
                    <a:bodyPr/>
                    <a:lstStyle/>
                    <a:p>
                      <a:pPr algn="ctr"/>
                      <a:r>
                        <a:rPr lang="en-US" sz="1200" dirty="0" smtClean="0"/>
                        <a:t>No – files sandboxed</a:t>
                      </a:r>
                      <a:r>
                        <a:rPr lang="en-US" sz="1200" baseline="0" dirty="0" smtClean="0"/>
                        <a:t> per app</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Yes - if encryption off</a:t>
                      </a:r>
                      <a:endParaRPr lang="en-US" sz="1200" dirty="0"/>
                    </a:p>
                  </a:txBody>
                  <a:tcPr anchor="ctr"/>
                </a:tc>
              </a:tr>
              <a:tr h="370840">
                <a:tc>
                  <a:txBody>
                    <a:bodyPr/>
                    <a:lstStyle/>
                    <a:p>
                      <a:r>
                        <a:rPr lang="en-US" sz="1400" b="1" dirty="0" smtClean="0"/>
                        <a:t>Network APIs</a:t>
                      </a:r>
                      <a:endParaRPr lang="en-US" sz="1400" b="1"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r>
                        <a:rPr lang="en-US" sz="1200" baseline="0" dirty="0" smtClean="0"/>
                        <a:t> – only monitor browser log</a:t>
                      </a:r>
                      <a:endParaRPr lang="en-US" sz="1200" dirty="0"/>
                    </a:p>
                  </a:txBody>
                  <a:tcPr anchor="ctr"/>
                </a:tc>
                <a:tc>
                  <a:txBody>
                    <a:bodyPr/>
                    <a:lstStyle/>
                    <a:p>
                      <a:pPr algn="ctr"/>
                      <a:r>
                        <a:rPr lang="en-US" sz="1200" dirty="0" smtClean="0"/>
                        <a:t>TBD</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 – only via BES </a:t>
                      </a:r>
                      <a:endParaRPr lang="en-US" sz="1200" dirty="0"/>
                    </a:p>
                  </a:txBody>
                  <a:tcPr anchor="ctr"/>
                </a:tc>
              </a:tr>
              <a:tr h="370840">
                <a:tc>
                  <a:txBody>
                    <a:bodyPr/>
                    <a:lstStyle/>
                    <a:p>
                      <a:r>
                        <a:rPr lang="en-US" sz="1400" b="1" dirty="0" smtClean="0"/>
                        <a:t>Device tethering control or connection monitoring</a:t>
                      </a:r>
                      <a:r>
                        <a:rPr lang="en-US" sz="1400" b="1" baseline="0" dirty="0" smtClean="0"/>
                        <a:t> </a:t>
                      </a:r>
                      <a:r>
                        <a:rPr lang="en-US" sz="1400" b="1" dirty="0" smtClean="0"/>
                        <a:t>APIs</a:t>
                      </a:r>
                      <a:endParaRPr lang="en-US" sz="1400" b="1"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r>
              <a:tr h="370840">
                <a:tc>
                  <a:txBody>
                    <a:bodyPr/>
                    <a:lstStyle/>
                    <a:p>
                      <a:r>
                        <a:rPr lang="en-US" sz="1400" b="1" dirty="0" smtClean="0"/>
                        <a:t>Encryption</a:t>
                      </a:r>
                      <a:endParaRPr lang="en-US" sz="1400" b="1" dirty="0"/>
                    </a:p>
                  </a:txBody>
                  <a:tcPr anchor="ctr"/>
                </a:tc>
                <a:tc>
                  <a:txBody>
                    <a:bodyPr/>
                    <a:lstStyle/>
                    <a:p>
                      <a:pPr algn="ctr"/>
                      <a:r>
                        <a:rPr lang="en-US" sz="1200" dirty="0" smtClean="0"/>
                        <a:t>Built in,</a:t>
                      </a:r>
                      <a:r>
                        <a:rPr lang="en-US" sz="1200" baseline="0" dirty="0" smtClean="0"/>
                        <a:t> activated for email by </a:t>
                      </a:r>
                      <a:r>
                        <a:rPr lang="en-US" sz="1200" baseline="0" dirty="0" err="1" smtClean="0"/>
                        <a:t>passcode</a:t>
                      </a:r>
                      <a:r>
                        <a:rPr lang="en-US" sz="1200" baseline="0" dirty="0" smtClean="0"/>
                        <a:t>; Third party apps if coded in app</a:t>
                      </a:r>
                      <a:endParaRPr lang="en-US" sz="1200" dirty="0"/>
                    </a:p>
                  </a:txBody>
                  <a:tcPr anchor="ctr"/>
                </a:tc>
                <a:tc>
                  <a:txBody>
                    <a:bodyPr/>
                    <a:lstStyle/>
                    <a:p>
                      <a:pPr algn="ctr"/>
                      <a:r>
                        <a:rPr lang="en-US" sz="1200" dirty="0" smtClean="0"/>
                        <a:t>No for &lt;3.0</a:t>
                      </a:r>
                    </a:p>
                    <a:p>
                      <a:pPr algn="ctr"/>
                      <a:r>
                        <a:rPr lang="en-US" sz="1200" baseline="0" dirty="0" smtClean="0"/>
                        <a:t>Built in for </a:t>
                      </a:r>
                      <a:r>
                        <a:rPr lang="en-US" sz="1200" dirty="0" smtClean="0"/>
                        <a:t>3.0+,</a:t>
                      </a:r>
                      <a:r>
                        <a:rPr lang="en-US" sz="1200" baseline="0" dirty="0" smtClean="0"/>
                        <a:t> but coverage ?</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Built in</a:t>
                      </a:r>
                      <a:endParaRPr lang="en-US" sz="1200" dirty="0"/>
                    </a:p>
                  </a:txBody>
                  <a:tcPr anchor="ctr"/>
                </a:tc>
              </a:tr>
              <a:tr h="370840">
                <a:tc>
                  <a:txBody>
                    <a:bodyPr/>
                    <a:lstStyle/>
                    <a:p>
                      <a:r>
                        <a:rPr lang="en-US" sz="1400" b="1" dirty="0" smtClean="0"/>
                        <a:t>ActiveSync</a:t>
                      </a:r>
                      <a:endParaRPr lang="en-US" sz="1400" b="1" dirty="0"/>
                    </a:p>
                  </a:txBody>
                  <a:tcPr anchor="ctr"/>
                </a:tc>
                <a:tc>
                  <a:txBody>
                    <a:bodyPr/>
                    <a:lstStyle/>
                    <a:p>
                      <a:pPr algn="ctr"/>
                      <a:r>
                        <a:rPr lang="en-US" sz="1200" dirty="0" smtClean="0"/>
                        <a:t>Pin/</a:t>
                      </a:r>
                      <a:r>
                        <a:rPr lang="en-US" sz="1200" dirty="0" err="1" smtClean="0"/>
                        <a:t>Passcode</a:t>
                      </a:r>
                      <a:r>
                        <a:rPr lang="en-US" sz="1200" baseline="0" dirty="0" smtClean="0"/>
                        <a:t>, remote wipe + 3 restrictions</a:t>
                      </a:r>
                      <a:endParaRPr lang="en-US" sz="1200" dirty="0"/>
                    </a:p>
                  </a:txBody>
                  <a:tcPr anchor="ctr"/>
                </a:tc>
                <a:tc>
                  <a:txBody>
                    <a:bodyPr/>
                    <a:lstStyle/>
                    <a:p>
                      <a:pPr algn="ctr"/>
                      <a:r>
                        <a:rPr lang="en-US" sz="1200" dirty="0" smtClean="0"/>
                        <a:t>Limited pin/</a:t>
                      </a:r>
                      <a:r>
                        <a:rPr lang="en-US" sz="1200" dirty="0" err="1" smtClean="0"/>
                        <a:t>passcode</a:t>
                      </a:r>
                      <a:r>
                        <a:rPr lang="en-US" sz="1200" baseline="0" dirty="0" smtClean="0"/>
                        <a:t> and remote wipe – varies by platform</a:t>
                      </a:r>
                      <a:endParaRPr lang="en-US" sz="1200" dirty="0"/>
                    </a:p>
                  </a:txBody>
                  <a:tcPr anchor="ctr"/>
                </a:tc>
                <a:tc>
                  <a:txBody>
                    <a:bodyPr/>
                    <a:lstStyle/>
                    <a:p>
                      <a:pPr algn="ctr"/>
                      <a:r>
                        <a:rPr lang="en-US" sz="1200" dirty="0" smtClean="0"/>
                        <a:t>Limited Pin/</a:t>
                      </a:r>
                      <a:r>
                        <a:rPr lang="en-US" sz="1200" dirty="0" err="1" smtClean="0"/>
                        <a:t>passcode</a:t>
                      </a:r>
                      <a:r>
                        <a:rPr lang="en-US" sz="1200" dirty="0" smtClean="0"/>
                        <a:t> &amp; Remote Wipe</a:t>
                      </a:r>
                      <a:endParaRPr lang="en-US" sz="1200" dirty="0"/>
                    </a:p>
                  </a:txBody>
                  <a:tcPr anchor="ctr"/>
                </a:tc>
                <a:tc>
                  <a:txBody>
                    <a:bodyPr/>
                    <a:lstStyle/>
                    <a:p>
                      <a:pPr marL="0" marR="0" indent="0" algn="ctr" defTabSz="914192" rtl="0" eaLnBrk="1" fontAlgn="auto" latinLnBrk="0" hangingPunct="1">
                        <a:lnSpc>
                          <a:spcPct val="100000"/>
                        </a:lnSpc>
                        <a:spcBef>
                          <a:spcPts val="0"/>
                        </a:spcBef>
                        <a:spcAft>
                          <a:spcPts val="0"/>
                        </a:spcAft>
                        <a:buClrTx/>
                        <a:buSzTx/>
                        <a:buFontTx/>
                        <a:buNone/>
                        <a:tabLst/>
                        <a:defRPr/>
                      </a:pPr>
                      <a:r>
                        <a:rPr lang="en-US" sz="1200" dirty="0" smtClean="0"/>
                        <a:t>Limited Pin/</a:t>
                      </a:r>
                      <a:r>
                        <a:rPr lang="en-US" sz="1200" dirty="0" err="1" smtClean="0"/>
                        <a:t>passcode</a:t>
                      </a:r>
                      <a:r>
                        <a:rPr lang="en-US" sz="1200" dirty="0" smtClean="0"/>
                        <a:t> &amp; Remote Wipe</a:t>
                      </a:r>
                    </a:p>
                  </a:txBody>
                  <a:tcPr anchor="ctr"/>
                </a:tc>
                <a:tc>
                  <a:txBody>
                    <a:bodyPr/>
                    <a:lstStyle/>
                    <a:p>
                      <a:pPr algn="ctr"/>
                      <a:r>
                        <a:rPr lang="en-US" sz="1200" dirty="0" smtClean="0"/>
                        <a:t>No</a:t>
                      </a:r>
                      <a:endParaRPr lang="en-US" sz="1200" dirty="0"/>
                    </a:p>
                  </a:txBody>
                  <a:tcPr anchor="ctr"/>
                </a:tc>
              </a:tr>
              <a:tr h="370840">
                <a:tc>
                  <a:txBody>
                    <a:bodyPr/>
                    <a:lstStyle/>
                    <a:p>
                      <a:r>
                        <a:rPr lang="en-US" sz="1400" b="1" dirty="0" smtClean="0"/>
                        <a:t>Web proxy</a:t>
                      </a:r>
                      <a:endParaRPr lang="en-US" sz="1400" b="1" dirty="0"/>
                    </a:p>
                  </a:txBody>
                  <a:tcPr anchor="ctr"/>
                </a:tc>
                <a:tc>
                  <a:txBody>
                    <a:bodyPr/>
                    <a:lstStyle/>
                    <a:p>
                      <a:pPr algn="ctr"/>
                      <a:r>
                        <a:rPr lang="en-US" sz="1200" dirty="0" smtClean="0"/>
                        <a:t>Yes – to FQDN proxy</a:t>
                      </a:r>
                    </a:p>
                    <a:p>
                      <a:pPr algn="ctr"/>
                      <a:r>
                        <a:rPr lang="en-US" sz="1200" dirty="0" smtClean="0"/>
                        <a:t>Optional to apps?</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Yes – back to BES</a:t>
                      </a:r>
                      <a:endParaRPr lang="en-US" sz="1200" dirty="0"/>
                    </a:p>
                  </a:txBody>
                  <a:tcPr anchor="ctr"/>
                </a:tc>
              </a:tr>
              <a:tr h="370840">
                <a:tc>
                  <a:txBody>
                    <a:bodyPr/>
                    <a:lstStyle/>
                    <a:p>
                      <a:r>
                        <a:rPr lang="en-US" sz="1400" b="1" dirty="0" smtClean="0"/>
                        <a:t>Third</a:t>
                      </a:r>
                      <a:r>
                        <a:rPr lang="en-US" sz="1400" b="1" baseline="0" dirty="0" smtClean="0"/>
                        <a:t> party mgmt</a:t>
                      </a:r>
                      <a:endParaRPr lang="en-US" sz="1400" b="1" dirty="0"/>
                    </a:p>
                  </a:txBody>
                  <a:tcPr anchor="ctr"/>
                </a:tc>
                <a:tc>
                  <a:txBody>
                    <a:bodyPr/>
                    <a:lstStyle/>
                    <a:p>
                      <a:pPr algn="ctr"/>
                      <a:r>
                        <a:rPr lang="en-US" sz="1200" dirty="0" smtClean="0"/>
                        <a:t>Pin/</a:t>
                      </a:r>
                      <a:r>
                        <a:rPr lang="en-US" sz="1200" dirty="0" err="1" smtClean="0"/>
                        <a:t>Passcode</a:t>
                      </a:r>
                      <a:r>
                        <a:rPr lang="en-US" sz="1200" dirty="0" smtClean="0"/>
                        <a:t>,</a:t>
                      </a:r>
                    </a:p>
                    <a:p>
                      <a:pPr algn="ctr"/>
                      <a:r>
                        <a:rPr lang="en-US" sz="1200" dirty="0" smtClean="0"/>
                        <a:t>Network</a:t>
                      </a:r>
                      <a:r>
                        <a:rPr lang="en-US" sz="1200" baseline="0" dirty="0" smtClean="0"/>
                        <a:t> settings, Email and Accounts, Restrictions, </a:t>
                      </a:r>
                      <a:r>
                        <a:rPr lang="en-US" sz="1200" baseline="0" dirty="0" err="1" smtClean="0"/>
                        <a:t>Certs</a:t>
                      </a:r>
                      <a:r>
                        <a:rPr lang="en-US" sz="1200" baseline="0" dirty="0" smtClean="0"/>
                        <a:t>, Remote wipe/lock/pin reset, Selective wipe</a:t>
                      </a:r>
                      <a:endParaRPr lang="en-US" sz="1200" dirty="0"/>
                    </a:p>
                  </a:txBody>
                  <a:tcPr anchor="ctr"/>
                </a:tc>
                <a:tc>
                  <a:txBody>
                    <a:bodyPr/>
                    <a:lstStyle/>
                    <a:p>
                      <a:pPr algn="ctr"/>
                      <a:r>
                        <a:rPr lang="en-US" sz="1200" dirty="0" smtClean="0"/>
                        <a:t>Limited Pin/</a:t>
                      </a:r>
                      <a:r>
                        <a:rPr lang="en-US" sz="1200" dirty="0" err="1" smtClean="0"/>
                        <a:t>Passcode</a:t>
                      </a:r>
                      <a:r>
                        <a:rPr lang="en-US" sz="1200" dirty="0" smtClean="0"/>
                        <a:t>, Remote wipe,</a:t>
                      </a:r>
                      <a:r>
                        <a:rPr lang="en-US" sz="1200" baseline="0" dirty="0" smtClean="0"/>
                        <a:t> TBD</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No</a:t>
                      </a:r>
                      <a:endParaRPr lang="en-US" sz="1200" dirty="0"/>
                    </a:p>
                  </a:txBody>
                  <a:tcPr anchor="ctr"/>
                </a:tc>
                <a:tc>
                  <a:txBody>
                    <a:bodyPr/>
                    <a:lstStyle/>
                    <a:p>
                      <a:pPr algn="ctr"/>
                      <a:r>
                        <a:rPr lang="en-US" sz="1200" dirty="0" smtClean="0"/>
                        <a:t>Via BES</a:t>
                      </a:r>
                      <a:r>
                        <a:rPr lang="en-US" sz="1200" baseline="0" dirty="0" smtClean="0"/>
                        <a:t> integration</a:t>
                      </a:r>
                      <a:endParaRPr lang="en-US" sz="1200" dirty="0"/>
                    </a:p>
                  </a:txBody>
                  <a:tcPr anchor="ctr"/>
                </a:tc>
              </a:tr>
            </a:tbl>
          </a:graphicData>
        </a:graphic>
      </p:graphicFrame>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42</a:t>
            </a:fld>
            <a:endParaRPr lang="en-US" dirty="0"/>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t="29870" b="29870"/>
          <a:stretch>
            <a:fillRect/>
          </a:stretch>
        </p:blipFill>
        <p:spPr bwMode="auto">
          <a:xfrm>
            <a:off x="1913466" y="3236194"/>
            <a:ext cx="1714286" cy="690171"/>
          </a:xfrm>
          <a:prstGeom prst="rect">
            <a:avLst/>
          </a:prstGeom>
          <a:noFill/>
          <a:ln w="9525" algn="ctr">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2142067" y="1710266"/>
            <a:ext cx="1524213" cy="1143160"/>
          </a:xfrm>
          <a:prstGeom prst="rect">
            <a:avLst/>
          </a:prstGeom>
          <a:noFill/>
          <a:ln w="9525" algn="ctr">
            <a:noFill/>
            <a:miter lim="800000"/>
            <a:headEnd/>
            <a:tailEnd/>
          </a:ln>
        </p:spPr>
      </p:pic>
      <p:cxnSp>
        <p:nvCxnSpPr>
          <p:cNvPr id="33" name="Straight Connector 32"/>
          <p:cNvCxnSpPr/>
          <p:nvPr/>
        </p:nvCxnSpPr>
        <p:spPr bwMode="auto">
          <a:xfrm flipV="1">
            <a:off x="1202267" y="2455333"/>
            <a:ext cx="1151466" cy="457201"/>
          </a:xfrm>
          <a:prstGeom prst="line">
            <a:avLst/>
          </a:prstGeom>
          <a:solidFill>
            <a:schemeClr val="accent1"/>
          </a:solidFill>
          <a:ln w="19050" cap="flat" cmpd="sng" algn="ctr">
            <a:solidFill>
              <a:schemeClr val="bg2"/>
            </a:solidFill>
            <a:prstDash val="solid"/>
            <a:round/>
            <a:headEnd type="none" w="med" len="med"/>
            <a:tailEnd type="none" w="med" len="med"/>
          </a:ln>
          <a:effectLst/>
        </p:spPr>
      </p:cxnSp>
      <p:cxnSp>
        <p:nvCxnSpPr>
          <p:cNvPr id="30" name="Straight Connector 29"/>
          <p:cNvCxnSpPr/>
          <p:nvPr/>
        </p:nvCxnSpPr>
        <p:spPr bwMode="auto">
          <a:xfrm flipV="1">
            <a:off x="3081867" y="3530600"/>
            <a:ext cx="2218266" cy="84667"/>
          </a:xfrm>
          <a:prstGeom prst="line">
            <a:avLst/>
          </a:prstGeom>
          <a:solidFill>
            <a:schemeClr val="accent1"/>
          </a:solidFill>
          <a:ln w="19050" cap="flat" cmpd="sng" algn="ctr">
            <a:solidFill>
              <a:schemeClr val="bg2"/>
            </a:solidFill>
            <a:prstDash val="dash"/>
            <a:round/>
            <a:headEnd type="none" w="med" len="med"/>
            <a:tailEnd type="none" w="med" len="med"/>
          </a:ln>
          <a:effectLst/>
        </p:spPr>
      </p:cxnSp>
      <p:sp>
        <p:nvSpPr>
          <p:cNvPr id="6" name="Title 5"/>
          <p:cNvSpPr>
            <a:spLocks noGrp="1"/>
          </p:cNvSpPr>
          <p:nvPr>
            <p:ph type="title"/>
          </p:nvPr>
        </p:nvSpPr>
        <p:spPr/>
        <p:txBody>
          <a:bodyPr/>
          <a:lstStyle/>
          <a:p>
            <a:r>
              <a:rPr lang="en-US" dirty="0" smtClean="0"/>
              <a:t>Near-term Security DLP for Apple iOS Devices</a:t>
            </a:r>
            <a:endParaRPr lang="en-US" dirty="0"/>
          </a:p>
        </p:txBody>
      </p:sp>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43</a:t>
            </a:fld>
            <a:endParaRPr lang="en-US" dirty="0"/>
          </a:p>
        </p:txBody>
      </p:sp>
      <p:grpSp>
        <p:nvGrpSpPr>
          <p:cNvPr id="2" name="Group 19"/>
          <p:cNvGrpSpPr/>
          <p:nvPr/>
        </p:nvGrpSpPr>
        <p:grpSpPr>
          <a:xfrm>
            <a:off x="1990171" y="4584174"/>
            <a:ext cx="1642493" cy="1251689"/>
            <a:chOff x="610104" y="4533374"/>
            <a:chExt cx="1642493" cy="1251689"/>
          </a:xfrm>
        </p:grpSpPr>
        <p:pic>
          <p:nvPicPr>
            <p:cNvPr id="8" name="Picture 7" descr="console.png"/>
            <p:cNvPicPr>
              <a:picLocks noChangeAspect="1"/>
            </p:cNvPicPr>
            <p:nvPr/>
          </p:nvPicPr>
          <p:blipFill>
            <a:blip r:embed="rId4" cstate="print"/>
            <a:srcRect l="15770" r="15770" b="26505"/>
            <a:stretch>
              <a:fillRect/>
            </a:stretch>
          </p:blipFill>
          <p:spPr bwMode="auto">
            <a:xfrm>
              <a:off x="610104" y="4533374"/>
              <a:ext cx="1111503" cy="1064930"/>
            </a:xfrm>
            <a:prstGeom prst="rect">
              <a:avLst/>
            </a:prstGeom>
            <a:noFill/>
            <a:ln w="9525">
              <a:noFill/>
              <a:miter lim="800000"/>
              <a:headEnd/>
              <a:tailEnd/>
            </a:ln>
          </p:spPr>
        </p:pic>
        <p:pic>
          <p:nvPicPr>
            <p:cNvPr id="9" name="Picture 59"/>
            <p:cNvPicPr>
              <a:picLocks noChangeAspect="1" noChangeArrowheads="1"/>
            </p:cNvPicPr>
            <p:nvPr/>
          </p:nvPicPr>
          <p:blipFill>
            <a:blip r:embed="rId5" cstate="print"/>
            <a:srcRect/>
            <a:stretch>
              <a:fillRect/>
            </a:stretch>
          </p:blipFill>
          <p:spPr bwMode="auto">
            <a:xfrm>
              <a:off x="1717231" y="4597948"/>
              <a:ext cx="535366" cy="1187115"/>
            </a:xfrm>
            <a:prstGeom prst="rect">
              <a:avLst/>
            </a:prstGeom>
            <a:noFill/>
            <a:ln w="9525">
              <a:noFill/>
              <a:miter lim="800000"/>
              <a:headEnd/>
              <a:tailEnd/>
            </a:ln>
          </p:spPr>
        </p:pic>
      </p:grpSp>
      <p:cxnSp>
        <p:nvCxnSpPr>
          <p:cNvPr id="13" name="Curved Connector 12"/>
          <p:cNvCxnSpPr>
            <a:stCxn id="9" idx="2"/>
            <a:endCxn id="7" idx="2"/>
          </p:cNvCxnSpPr>
          <p:nvPr/>
        </p:nvCxnSpPr>
        <p:spPr bwMode="auto">
          <a:xfrm rot="5400000" flipH="1" flipV="1">
            <a:off x="3764733" y="3997617"/>
            <a:ext cx="1438493" cy="2237999"/>
          </a:xfrm>
          <a:prstGeom prst="curvedConnector3">
            <a:avLst>
              <a:gd name="adj1" fmla="val -15892"/>
            </a:avLst>
          </a:prstGeom>
          <a:solidFill>
            <a:schemeClr val="accent1"/>
          </a:solidFill>
          <a:ln w="38100" cap="flat" cmpd="sng" algn="ctr">
            <a:solidFill>
              <a:schemeClr val="bg1">
                <a:lumMod val="65000"/>
              </a:schemeClr>
            </a:solidFill>
            <a:prstDash val="solid"/>
            <a:round/>
            <a:headEnd type="none" w="med" len="med"/>
            <a:tailEnd type="none" w="med" len="med"/>
          </a:ln>
          <a:effectLst/>
        </p:spPr>
      </p:cxnSp>
      <p:sp>
        <p:nvSpPr>
          <p:cNvPr id="22" name="TextBox 21"/>
          <p:cNvSpPr txBox="1"/>
          <p:nvPr/>
        </p:nvSpPr>
        <p:spPr bwMode="ltGray">
          <a:xfrm>
            <a:off x="203200" y="2218244"/>
            <a:ext cx="914400" cy="914400"/>
          </a:xfrm>
          <a:prstGeom prst="rect">
            <a:avLst/>
          </a:prstGeom>
          <a:noFill/>
          <a:ln w="9525">
            <a:noFill/>
            <a:miter lim="800000"/>
            <a:headEnd/>
            <a:tailEnd/>
          </a:ln>
          <a:effectLst>
            <a:outerShdw blurRad="50800" dist="25400" dir="2700000" algn="ctr" rotWithShape="0">
              <a:srgbClr val="FFFF00">
                <a:alpha val="70000"/>
              </a:srgbClr>
            </a:outerShdw>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Web </a:t>
            </a:r>
            <a:b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b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Gateway &amp;</a:t>
            </a:r>
          </a:p>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Network </a:t>
            </a:r>
          </a:p>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DLP</a:t>
            </a:r>
          </a:p>
        </p:txBody>
      </p:sp>
      <p:sp>
        <p:nvSpPr>
          <p:cNvPr id="23" name="TextBox 22"/>
          <p:cNvSpPr txBox="1"/>
          <p:nvPr/>
        </p:nvSpPr>
        <p:spPr bwMode="ltGray">
          <a:xfrm>
            <a:off x="1159935" y="4826000"/>
            <a:ext cx="914400" cy="914400"/>
          </a:xfrm>
          <a:prstGeom prst="rect">
            <a:avLst/>
          </a:prstGeom>
          <a:noFill/>
          <a:ln w="9525">
            <a:noFill/>
            <a:miter lim="800000"/>
            <a:headEnd/>
            <a:tailEnd/>
          </a:ln>
          <a:effectLst>
            <a:outerShdw blurRad="50800" dist="25400" dir="2700000" algn="ctr" rotWithShape="0">
              <a:srgbClr val="FFFF00">
                <a:alpha val="70000"/>
              </a:srgbClr>
            </a:outerShdw>
          </a:effectLst>
        </p:spPr>
        <p:txBody>
          <a:bodyPr wrap="none" lIns="91419" tIns="45710" rIns="91419" bIns="45710" rtlCol="0" anchor="t" anchorCtr="0">
            <a:noAutofit/>
          </a:bodyPr>
          <a:lstStyle/>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Endpoint</a:t>
            </a:r>
          </a:p>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Security </a:t>
            </a:r>
          </a:p>
          <a:p>
            <a:pPr>
              <a:lnSpc>
                <a:spcPct val="90000"/>
              </a:lnSpc>
              <a:spcBef>
                <a:spcPts val="0"/>
              </a:spcBef>
              <a:spcAft>
                <a:spcPts val="800"/>
              </a:spcAft>
            </a:pPr>
            <a:r>
              <a:rPr lang="en-US" sz="2000" b="1" dirty="0" smtClean="0">
                <a:solidFill>
                  <a:schemeClr val="bg2">
                    <a:lumMod val="50000"/>
                  </a:schemeClr>
                </a:solidFill>
                <a:effectLst>
                  <a:outerShdw blurRad="38100" dist="38100" dir="2700000" algn="tl">
                    <a:srgbClr val="000000">
                      <a:alpha val="43137"/>
                    </a:srgbClr>
                  </a:outerShdw>
                </a:effectLst>
                <a:latin typeface="Calibri" pitchFamily="34" charset="0"/>
              </a:rPr>
              <a:t>&amp; DLP</a:t>
            </a:r>
          </a:p>
        </p:txBody>
      </p:sp>
      <p:cxnSp>
        <p:nvCxnSpPr>
          <p:cNvPr id="25" name="Straight Connector 24"/>
          <p:cNvCxnSpPr/>
          <p:nvPr/>
        </p:nvCxnSpPr>
        <p:spPr bwMode="auto">
          <a:xfrm>
            <a:off x="3090333" y="2565400"/>
            <a:ext cx="2057400" cy="812800"/>
          </a:xfrm>
          <a:prstGeom prst="line">
            <a:avLst/>
          </a:prstGeom>
          <a:solidFill>
            <a:schemeClr val="accent1"/>
          </a:solidFill>
          <a:ln w="19050" cap="flat" cmpd="sng" algn="ctr">
            <a:solidFill>
              <a:schemeClr val="bg2"/>
            </a:solidFill>
            <a:prstDash val="dash"/>
            <a:round/>
            <a:headEnd type="none" w="med" len="med"/>
            <a:tailEnd type="none" w="med" len="med"/>
          </a:ln>
          <a:effectLst/>
        </p:spPr>
      </p:cxnSp>
      <p:pic>
        <p:nvPicPr>
          <p:cNvPr id="7" name="Picture 2" descr="http://images.apple.com/iphone/images/specs_colors_20100607.jpg"/>
          <p:cNvPicPr>
            <a:picLocks noChangeAspect="1" noChangeArrowheads="1"/>
          </p:cNvPicPr>
          <p:nvPr/>
        </p:nvPicPr>
        <p:blipFill>
          <a:blip r:embed="rId6" cstate="print"/>
          <a:srcRect l="51784" b="10435"/>
          <a:stretch>
            <a:fillRect/>
          </a:stretch>
        </p:blipFill>
        <p:spPr bwMode="auto">
          <a:xfrm>
            <a:off x="4911223" y="2435225"/>
            <a:ext cx="1383513" cy="1962145"/>
          </a:xfrm>
          <a:prstGeom prst="rect">
            <a:avLst/>
          </a:prstGeom>
          <a:noFill/>
        </p:spPr>
      </p:pic>
      <p:cxnSp>
        <p:nvCxnSpPr>
          <p:cNvPr id="37" name="Straight Connector 36"/>
          <p:cNvCxnSpPr/>
          <p:nvPr/>
        </p:nvCxnSpPr>
        <p:spPr bwMode="auto">
          <a:xfrm>
            <a:off x="1202266" y="2929466"/>
            <a:ext cx="999067" cy="414867"/>
          </a:xfrm>
          <a:prstGeom prst="line">
            <a:avLst/>
          </a:prstGeom>
          <a:solidFill>
            <a:schemeClr val="accent1"/>
          </a:solidFill>
          <a:ln w="19050" cap="flat" cmpd="sng" algn="ctr">
            <a:solidFill>
              <a:schemeClr val="bg2"/>
            </a:solidFill>
            <a:prstDash val="solid"/>
            <a:round/>
            <a:headEnd type="none" w="med" len="med"/>
            <a:tailEnd type="none" w="med" len="med"/>
          </a:ln>
          <a:effectLst/>
        </p:spPr>
      </p:cxnSp>
      <p:sp>
        <p:nvSpPr>
          <p:cNvPr id="39" name="TextBox 38"/>
          <p:cNvSpPr txBox="1"/>
          <p:nvPr/>
        </p:nvSpPr>
        <p:spPr bwMode="ltGray">
          <a:xfrm>
            <a:off x="3835401" y="2379125"/>
            <a:ext cx="914400" cy="51647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0"/>
              </a:spcAft>
            </a:pPr>
            <a:r>
              <a:rPr lang="en-US" sz="1400" b="1" dirty="0" smtClean="0">
                <a:solidFill>
                  <a:schemeClr val="bg2">
                    <a:lumMod val="50000"/>
                  </a:schemeClr>
                </a:solidFill>
                <a:latin typeface="Calibri" pitchFamily="34" charset="0"/>
              </a:rPr>
              <a:t>Internal </a:t>
            </a:r>
          </a:p>
          <a:p>
            <a:pPr>
              <a:lnSpc>
                <a:spcPct val="90000"/>
              </a:lnSpc>
              <a:spcBef>
                <a:spcPts val="0"/>
              </a:spcBef>
              <a:spcAft>
                <a:spcPts val="0"/>
              </a:spcAft>
            </a:pPr>
            <a:r>
              <a:rPr lang="en-US" sz="1400" b="1" dirty="0" smtClean="0">
                <a:solidFill>
                  <a:schemeClr val="bg2">
                    <a:lumMod val="50000"/>
                  </a:schemeClr>
                </a:solidFill>
                <a:latin typeface="Calibri" pitchFamily="34" charset="0"/>
              </a:rPr>
              <a:t>Wi-Fi</a:t>
            </a:r>
          </a:p>
        </p:txBody>
      </p:sp>
      <p:sp>
        <p:nvSpPr>
          <p:cNvPr id="40" name="TextBox 39"/>
          <p:cNvSpPr txBox="1"/>
          <p:nvPr/>
        </p:nvSpPr>
        <p:spPr bwMode="ltGray">
          <a:xfrm>
            <a:off x="3869268" y="3564459"/>
            <a:ext cx="914400" cy="51647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0"/>
              </a:spcAft>
            </a:pPr>
            <a:r>
              <a:rPr lang="en-US" sz="1400" b="1" dirty="0" smtClean="0">
                <a:solidFill>
                  <a:schemeClr val="bg2">
                    <a:lumMod val="50000"/>
                  </a:schemeClr>
                </a:solidFill>
                <a:latin typeface="Calibri" pitchFamily="34" charset="0"/>
              </a:rPr>
              <a:t>External</a:t>
            </a:r>
          </a:p>
          <a:p>
            <a:pPr>
              <a:lnSpc>
                <a:spcPct val="90000"/>
              </a:lnSpc>
              <a:spcBef>
                <a:spcPts val="0"/>
              </a:spcBef>
              <a:spcAft>
                <a:spcPts val="0"/>
              </a:spcAft>
            </a:pPr>
            <a:r>
              <a:rPr lang="en-US" sz="1400" b="1" dirty="0" smtClean="0">
                <a:solidFill>
                  <a:schemeClr val="bg2">
                    <a:lumMod val="50000"/>
                  </a:schemeClr>
                </a:solidFill>
                <a:latin typeface="Calibri" pitchFamily="34" charset="0"/>
              </a:rPr>
              <a:t>VPN and/or Proxy</a:t>
            </a:r>
          </a:p>
          <a:p>
            <a:pPr>
              <a:lnSpc>
                <a:spcPct val="90000"/>
              </a:lnSpc>
              <a:spcBef>
                <a:spcPts val="0"/>
              </a:spcBef>
              <a:spcAft>
                <a:spcPts val="0"/>
              </a:spcAft>
            </a:pPr>
            <a:r>
              <a:rPr lang="en-US" sz="1400" b="1" dirty="0" smtClean="0">
                <a:solidFill>
                  <a:schemeClr val="bg2">
                    <a:lumMod val="50000"/>
                  </a:schemeClr>
                </a:solidFill>
                <a:latin typeface="Calibri" pitchFamily="34" charset="0"/>
              </a:rPr>
              <a:t>From 3G &amp;</a:t>
            </a:r>
            <a:br>
              <a:rPr lang="en-US" sz="1400" b="1" dirty="0" smtClean="0">
                <a:solidFill>
                  <a:schemeClr val="bg2">
                    <a:lumMod val="50000"/>
                  </a:schemeClr>
                </a:solidFill>
                <a:latin typeface="Calibri" pitchFamily="34" charset="0"/>
              </a:rPr>
            </a:br>
            <a:r>
              <a:rPr lang="en-US" sz="1400" b="1" dirty="0" err="1" smtClean="0">
                <a:solidFill>
                  <a:schemeClr val="bg2">
                    <a:lumMod val="50000"/>
                  </a:schemeClr>
                </a:solidFill>
                <a:latin typeface="Calibri" pitchFamily="34" charset="0"/>
              </a:rPr>
              <a:t>WiFi</a:t>
            </a:r>
            <a:r>
              <a:rPr lang="en-US" sz="1400" b="1" dirty="0" smtClean="0">
                <a:solidFill>
                  <a:schemeClr val="bg2">
                    <a:lumMod val="50000"/>
                  </a:schemeClr>
                </a:solidFill>
                <a:latin typeface="Calibri" pitchFamily="34" charset="0"/>
              </a:rPr>
              <a:t>/Internet</a:t>
            </a:r>
          </a:p>
        </p:txBody>
      </p:sp>
      <p:sp>
        <p:nvSpPr>
          <p:cNvPr id="41" name="TextBox 40"/>
          <p:cNvSpPr txBox="1"/>
          <p:nvPr/>
        </p:nvSpPr>
        <p:spPr bwMode="ltGray">
          <a:xfrm>
            <a:off x="4292601" y="5283192"/>
            <a:ext cx="914400" cy="51647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0"/>
              </a:spcAft>
            </a:pPr>
            <a:r>
              <a:rPr lang="en-US" sz="1400" b="1" dirty="0" smtClean="0">
                <a:solidFill>
                  <a:schemeClr val="bg2">
                    <a:lumMod val="50000"/>
                  </a:schemeClr>
                </a:solidFill>
                <a:latin typeface="Calibri" pitchFamily="34" charset="0"/>
              </a:rPr>
              <a:t>Local</a:t>
            </a:r>
          </a:p>
          <a:p>
            <a:pPr>
              <a:lnSpc>
                <a:spcPct val="90000"/>
              </a:lnSpc>
              <a:spcBef>
                <a:spcPts val="0"/>
              </a:spcBef>
              <a:spcAft>
                <a:spcPts val="0"/>
              </a:spcAft>
            </a:pPr>
            <a:r>
              <a:rPr lang="en-US" sz="1400" b="1" dirty="0" smtClean="0">
                <a:solidFill>
                  <a:schemeClr val="bg2">
                    <a:lumMod val="50000"/>
                  </a:schemeClr>
                </a:solidFill>
                <a:latin typeface="Calibri" pitchFamily="34" charset="0"/>
              </a:rPr>
              <a:t>Tethering</a:t>
            </a:r>
          </a:p>
        </p:txBody>
      </p:sp>
      <p:sp>
        <p:nvSpPr>
          <p:cNvPr id="42" name="TextBox 41"/>
          <p:cNvSpPr txBox="1"/>
          <p:nvPr/>
        </p:nvSpPr>
        <p:spPr bwMode="ltGray">
          <a:xfrm>
            <a:off x="6654800" y="2006578"/>
            <a:ext cx="1854198" cy="3191943"/>
          </a:xfrm>
          <a:prstGeom prst="rect">
            <a:avLst/>
          </a:prstGeom>
          <a:noFill/>
          <a:ln w="9525">
            <a:noFill/>
            <a:miter lim="800000"/>
            <a:headEnd/>
            <a:tailEnd/>
          </a:ln>
        </p:spPr>
        <p:txBody>
          <a:bodyPr wrap="none" lIns="91419" tIns="45710" rIns="91419" bIns="45710" rtlCol="0" anchor="t" anchorCtr="0">
            <a:noAutofit/>
          </a:bodyPr>
          <a:lstStyle/>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Pin/</a:t>
            </a:r>
            <a:r>
              <a:rPr lang="en-US" sz="1600" b="1" dirty="0" err="1" smtClean="0">
                <a:solidFill>
                  <a:schemeClr val="bg2">
                    <a:lumMod val="50000"/>
                  </a:schemeClr>
                </a:solidFill>
                <a:latin typeface="Calibri" pitchFamily="34" charset="0"/>
              </a:rPr>
              <a:t>Passcode</a:t>
            </a:r>
            <a:endParaRPr lang="en-US" sz="1600" b="1" dirty="0" smtClean="0">
              <a:solidFill>
                <a:schemeClr val="bg2">
                  <a:lumMod val="50000"/>
                </a:schemeClr>
              </a:solidFill>
              <a:latin typeface="Calibri" pitchFamily="34" charset="0"/>
            </a:endParaRP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Configure Built-in </a:t>
            </a:r>
            <a:br>
              <a:rPr lang="en-US" sz="1600" b="1" dirty="0" smtClean="0">
                <a:solidFill>
                  <a:schemeClr val="bg2">
                    <a:lumMod val="50000"/>
                  </a:schemeClr>
                </a:solidFill>
                <a:latin typeface="Calibri" pitchFamily="34" charset="0"/>
              </a:rPr>
            </a:br>
            <a:r>
              <a:rPr lang="en-US" sz="1600" b="1" dirty="0" smtClean="0">
                <a:solidFill>
                  <a:schemeClr val="bg2">
                    <a:lumMod val="50000"/>
                  </a:schemeClr>
                </a:solidFill>
                <a:latin typeface="Calibri" pitchFamily="34" charset="0"/>
              </a:rPr>
              <a:t>Encryption</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Web proxy </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VPN</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Remote wipe</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Selective wipe</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Monitor applications</a:t>
            </a:r>
            <a:br>
              <a:rPr lang="en-US" sz="1600" b="1" dirty="0" smtClean="0">
                <a:solidFill>
                  <a:schemeClr val="bg2">
                    <a:lumMod val="50000"/>
                  </a:schemeClr>
                </a:solidFill>
                <a:latin typeface="Calibri" pitchFamily="34" charset="0"/>
              </a:rPr>
            </a:br>
            <a:r>
              <a:rPr lang="en-US" sz="1600" b="1" dirty="0" smtClean="0">
                <a:solidFill>
                  <a:schemeClr val="bg2">
                    <a:lumMod val="50000"/>
                  </a:schemeClr>
                </a:solidFill>
                <a:latin typeface="Calibri" pitchFamily="34" charset="0"/>
              </a:rPr>
              <a:t>installed</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Mobile security</a:t>
            </a:r>
          </a:p>
          <a:p>
            <a:pPr marL="119063" indent="-119063" algn="l">
              <a:lnSpc>
                <a:spcPct val="90000"/>
              </a:lnSpc>
              <a:spcBef>
                <a:spcPts val="600"/>
              </a:spcBef>
              <a:spcAft>
                <a:spcPts val="0"/>
              </a:spcAft>
              <a:buFont typeface="Arial" pitchFamily="34" charset="0"/>
              <a:buChar char="•"/>
            </a:pPr>
            <a:r>
              <a:rPr lang="en-US" sz="1600" b="1" dirty="0" smtClean="0">
                <a:solidFill>
                  <a:schemeClr val="bg2">
                    <a:lumMod val="50000"/>
                  </a:schemeClr>
                </a:solidFill>
                <a:latin typeface="Calibri" pitchFamily="34" charset="0"/>
              </a:rPr>
              <a:t>Encrypted backups</a:t>
            </a:r>
          </a:p>
        </p:txBody>
      </p:sp>
      <p:sp>
        <p:nvSpPr>
          <p:cNvPr id="43" name="TextBox 42"/>
          <p:cNvSpPr txBox="1"/>
          <p:nvPr/>
        </p:nvSpPr>
        <p:spPr bwMode="ltGray">
          <a:xfrm>
            <a:off x="245514" y="1422397"/>
            <a:ext cx="4597402" cy="440275"/>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000" b="1" dirty="0" smtClean="0">
                <a:solidFill>
                  <a:schemeClr val="accent3"/>
                </a:solidFill>
                <a:latin typeface="Calibri" pitchFamily="34" charset="0"/>
              </a:rPr>
              <a:t>Enforce Security, Usage Controls &amp; DLP </a:t>
            </a:r>
            <a:br>
              <a:rPr lang="en-US" sz="2000" b="1" dirty="0" smtClean="0">
                <a:solidFill>
                  <a:schemeClr val="accent3"/>
                </a:solidFill>
                <a:latin typeface="Calibri" pitchFamily="34" charset="0"/>
              </a:rPr>
            </a:br>
            <a:r>
              <a:rPr lang="en-US" sz="2000" b="1" dirty="0" smtClean="0">
                <a:solidFill>
                  <a:schemeClr val="accent3"/>
                </a:solidFill>
                <a:latin typeface="Calibri" pitchFamily="34" charset="0"/>
              </a:rPr>
              <a:t>on mobile interactions</a:t>
            </a:r>
          </a:p>
        </p:txBody>
      </p:sp>
      <p:sp>
        <p:nvSpPr>
          <p:cNvPr id="44" name="TextBox 43"/>
          <p:cNvSpPr txBox="1"/>
          <p:nvPr/>
        </p:nvSpPr>
        <p:spPr bwMode="ltGray">
          <a:xfrm>
            <a:off x="5858932" y="1346197"/>
            <a:ext cx="3132667" cy="646311"/>
          </a:xfrm>
          <a:prstGeom prst="rect">
            <a:avLst/>
          </a:prstGeom>
          <a:noFill/>
          <a:ln w="9525">
            <a:noFill/>
            <a:miter lim="800000"/>
            <a:headEnd/>
            <a:tailEnd/>
          </a:ln>
        </p:spPr>
        <p:txBody>
          <a:bodyPr wrap="square" lIns="0" tIns="45710" rIns="0" bIns="45710" rtlCol="0" anchor="t" anchorCtr="0">
            <a:spAutoFit/>
          </a:bodyPr>
          <a:lstStyle/>
          <a:p>
            <a:pPr algn="l">
              <a:lnSpc>
                <a:spcPct val="90000"/>
              </a:lnSpc>
              <a:spcBef>
                <a:spcPts val="0"/>
              </a:spcBef>
              <a:spcAft>
                <a:spcPts val="800"/>
              </a:spcAft>
            </a:pPr>
            <a:r>
              <a:rPr lang="en-US" sz="2000" b="1" dirty="0" smtClean="0">
                <a:solidFill>
                  <a:schemeClr val="accent3"/>
                </a:solidFill>
                <a:latin typeface="Calibri" pitchFamily="34" charset="0"/>
              </a:rPr>
              <a:t>Security &amp; Data Protection</a:t>
            </a:r>
            <a:br>
              <a:rPr lang="en-US" sz="2000" b="1" dirty="0" smtClean="0">
                <a:solidFill>
                  <a:schemeClr val="accent3"/>
                </a:solidFill>
                <a:latin typeface="Calibri" pitchFamily="34" charset="0"/>
              </a:rPr>
            </a:br>
            <a:r>
              <a:rPr lang="en-US" sz="2000" b="1" dirty="0" smtClean="0">
                <a:solidFill>
                  <a:schemeClr val="accent3"/>
                </a:solidFill>
                <a:latin typeface="Calibri" pitchFamily="34" charset="0"/>
              </a:rPr>
              <a:t>Using Native Device Features</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images.apple.com/iphone/images/specs_colors_20100607.jpg"/>
          <p:cNvPicPr>
            <a:picLocks noChangeAspect="1" noChangeArrowheads="1"/>
          </p:cNvPicPr>
          <p:nvPr/>
        </p:nvPicPr>
        <p:blipFill>
          <a:blip r:embed="rId2" cstate="print"/>
          <a:srcRect l="51784" b="10435"/>
          <a:stretch>
            <a:fillRect/>
          </a:stretch>
        </p:blipFill>
        <p:spPr bwMode="auto">
          <a:xfrm>
            <a:off x="3649690" y="2392892"/>
            <a:ext cx="1660215" cy="2354574"/>
          </a:xfrm>
          <a:prstGeom prst="rect">
            <a:avLst/>
          </a:prstGeom>
          <a:noFill/>
        </p:spPr>
      </p:pic>
      <p:sp>
        <p:nvSpPr>
          <p:cNvPr id="27" name="Rectangular Callout 26"/>
          <p:cNvSpPr/>
          <p:nvPr/>
        </p:nvSpPr>
        <p:spPr bwMode="auto">
          <a:xfrm>
            <a:off x="237067" y="1278455"/>
            <a:ext cx="3115734" cy="2379133"/>
          </a:xfrm>
          <a:prstGeom prst="wedgeRectCallout">
            <a:avLst>
              <a:gd name="adj1" fmla="val 62326"/>
              <a:gd name="adj2" fmla="val 19971"/>
            </a:avLst>
          </a:prstGeom>
          <a:solidFill>
            <a:schemeClr val="accent2">
              <a:alpha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9063" indent="-119063" algn="l">
              <a:lnSpc>
                <a:spcPct val="90000"/>
              </a:lnSpc>
              <a:spcBef>
                <a:spcPts val="600"/>
              </a:spcBef>
              <a:spcAft>
                <a:spcPts val="0"/>
              </a:spcAft>
            </a:pPr>
            <a:r>
              <a:rPr lang="en-US" sz="1600" b="1" dirty="0" smtClean="0">
                <a:solidFill>
                  <a:schemeClr val="bg2">
                    <a:lumMod val="50000"/>
                  </a:schemeClr>
                </a:solidFill>
                <a:latin typeface="Calibri" pitchFamily="34" charset="0"/>
              </a:rPr>
              <a:t>	Protected Corporate </a:t>
            </a:r>
            <a:r>
              <a:rPr lang="en-US" sz="1600" b="1" u="sng" dirty="0" smtClean="0">
                <a:solidFill>
                  <a:schemeClr val="bg2">
                    <a:lumMod val="50000"/>
                  </a:schemeClr>
                </a:solidFill>
                <a:latin typeface="Calibri" pitchFamily="34" charset="0"/>
              </a:rPr>
              <a:t/>
            </a:r>
            <a:br>
              <a:rPr lang="en-US" sz="1600" b="1" u="sng" dirty="0" smtClean="0">
                <a:solidFill>
                  <a:schemeClr val="bg2">
                    <a:lumMod val="50000"/>
                  </a:schemeClr>
                </a:solidFill>
                <a:latin typeface="Calibri" pitchFamily="34" charset="0"/>
              </a:rPr>
            </a:br>
            <a:r>
              <a:rPr lang="en-US" sz="1600" b="1" u="sng" dirty="0" smtClean="0">
                <a:solidFill>
                  <a:schemeClr val="bg2">
                    <a:lumMod val="50000"/>
                  </a:schemeClr>
                </a:solidFill>
                <a:latin typeface="Calibri" pitchFamily="34" charset="0"/>
              </a:rPr>
              <a:t>Apps &amp; Data Access</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Virtual corporate phone environment</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Application sandboxing</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Virtual desktop access</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Dynamic protected file access</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Streaming applications</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Dynamic proxy to web security </a:t>
            </a:r>
            <a:br>
              <a:rPr lang="en-US" sz="1400" b="1" dirty="0" smtClean="0">
                <a:solidFill>
                  <a:schemeClr val="bg2">
                    <a:lumMod val="50000"/>
                  </a:schemeClr>
                </a:solidFill>
                <a:latin typeface="Calibri" pitchFamily="34" charset="0"/>
              </a:rPr>
            </a:br>
            <a:r>
              <a:rPr lang="en-US" sz="1400" b="1" dirty="0" smtClean="0">
                <a:solidFill>
                  <a:schemeClr val="bg2">
                    <a:lumMod val="50000"/>
                  </a:schemeClr>
                </a:solidFill>
                <a:latin typeface="Calibri" pitchFamily="34" charset="0"/>
              </a:rPr>
              <a:t>gateway or web security service*</a:t>
            </a:r>
          </a:p>
        </p:txBody>
      </p:sp>
      <p:sp>
        <p:nvSpPr>
          <p:cNvPr id="6" name="Title 5"/>
          <p:cNvSpPr>
            <a:spLocks noGrp="1"/>
          </p:cNvSpPr>
          <p:nvPr>
            <p:ph type="title"/>
          </p:nvPr>
        </p:nvSpPr>
        <p:spPr/>
        <p:txBody>
          <a:bodyPr/>
          <a:lstStyle/>
          <a:p>
            <a:r>
              <a:rPr lang="en-US" dirty="0" smtClean="0"/>
              <a:t>Future Security &amp; DLP Options for Mobile</a:t>
            </a:r>
            <a:endParaRPr lang="en-US" dirty="0"/>
          </a:p>
        </p:txBody>
      </p:sp>
      <p:sp>
        <p:nvSpPr>
          <p:cNvPr id="4" name="Footer Placeholder 3"/>
          <p:cNvSpPr>
            <a:spLocks noGrp="1"/>
          </p:cNvSpPr>
          <p:nvPr>
            <p:ph type="ftr" sz="quarter" idx="10"/>
          </p:nvPr>
        </p:nvSpPr>
        <p:spPr/>
        <p:txBody>
          <a:bodyPr/>
          <a:lstStyle/>
          <a:p>
            <a:pPr>
              <a:defRPr/>
            </a:pPr>
            <a:r>
              <a:rPr lang="en-US" smtClean="0"/>
              <a:t>Presentation Identifier Goes Here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44</a:t>
            </a:fld>
            <a:endParaRPr lang="en-US" dirty="0"/>
          </a:p>
        </p:txBody>
      </p:sp>
      <p:sp>
        <p:nvSpPr>
          <p:cNvPr id="28" name="Rectangular Callout 27"/>
          <p:cNvSpPr/>
          <p:nvPr/>
        </p:nvSpPr>
        <p:spPr bwMode="auto">
          <a:xfrm>
            <a:off x="5926668" y="3920062"/>
            <a:ext cx="2997200" cy="1803394"/>
          </a:xfrm>
          <a:prstGeom prst="wedgeRectCallout">
            <a:avLst>
              <a:gd name="adj1" fmla="val -69722"/>
              <a:gd name="adj2" fmla="val -22855"/>
            </a:avLst>
          </a:prstGeom>
          <a:solidFill>
            <a:srgbClr val="0070C0">
              <a:alpha val="40000"/>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9063" indent="-119063" algn="l">
              <a:lnSpc>
                <a:spcPct val="90000"/>
              </a:lnSpc>
              <a:spcBef>
                <a:spcPts val="600"/>
              </a:spcBef>
              <a:spcAft>
                <a:spcPts val="0"/>
              </a:spcAft>
            </a:pPr>
            <a:r>
              <a:rPr lang="en-US" sz="1600" b="1" dirty="0" smtClean="0">
                <a:solidFill>
                  <a:schemeClr val="bg2">
                    <a:lumMod val="50000"/>
                  </a:schemeClr>
                </a:solidFill>
                <a:latin typeface="Calibri" pitchFamily="34" charset="0"/>
              </a:rPr>
              <a:t>  </a:t>
            </a:r>
            <a:r>
              <a:rPr lang="en-US" sz="1600" b="1" u="sng" dirty="0" smtClean="0">
                <a:solidFill>
                  <a:schemeClr val="bg2">
                    <a:lumMod val="50000"/>
                  </a:schemeClr>
                </a:solidFill>
                <a:latin typeface="Calibri" pitchFamily="34" charset="0"/>
              </a:rPr>
              <a:t>Data Loss Protection on Device</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Scan content*</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Block content transmission*</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Block content upload*</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Encrypt sensitive content*</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Control application access to data*</a:t>
            </a:r>
          </a:p>
        </p:txBody>
      </p:sp>
      <p:sp>
        <p:nvSpPr>
          <p:cNvPr id="29" name="Rectangle 28"/>
          <p:cNvSpPr/>
          <p:nvPr/>
        </p:nvSpPr>
        <p:spPr>
          <a:xfrm>
            <a:off x="736616" y="6013769"/>
            <a:ext cx="3682984" cy="258532"/>
          </a:xfrm>
          <a:prstGeom prst="rect">
            <a:avLst/>
          </a:prstGeom>
        </p:spPr>
        <p:txBody>
          <a:bodyPr wrap="square">
            <a:spAutoFit/>
          </a:bodyPr>
          <a:lstStyle/>
          <a:p>
            <a:pPr marL="119063" indent="-119063" algn="l">
              <a:lnSpc>
                <a:spcPct val="90000"/>
              </a:lnSpc>
              <a:spcBef>
                <a:spcPts val="1200"/>
              </a:spcBef>
              <a:spcAft>
                <a:spcPts val="0"/>
              </a:spcAft>
            </a:pPr>
            <a:r>
              <a:rPr lang="en-US" sz="1200" b="1" dirty="0" smtClean="0">
                <a:solidFill>
                  <a:schemeClr val="bg2">
                    <a:lumMod val="50000"/>
                  </a:schemeClr>
                </a:solidFill>
                <a:latin typeface="Calibri" pitchFamily="34" charset="0"/>
              </a:rPr>
              <a:t>* Requires new APIs on most newer mobile platforms</a:t>
            </a:r>
          </a:p>
        </p:txBody>
      </p:sp>
      <p:sp>
        <p:nvSpPr>
          <p:cNvPr id="9" name="Rectangular Callout 8"/>
          <p:cNvSpPr/>
          <p:nvPr/>
        </p:nvSpPr>
        <p:spPr bwMode="auto">
          <a:xfrm>
            <a:off x="5901268" y="1244600"/>
            <a:ext cx="2997200" cy="2209789"/>
          </a:xfrm>
          <a:prstGeom prst="wedgeRectCallout">
            <a:avLst>
              <a:gd name="adj1" fmla="val -68875"/>
              <a:gd name="adj2" fmla="val 21277"/>
            </a:avLst>
          </a:prstGeom>
          <a:solidFill>
            <a:schemeClr val="accent3">
              <a:alpha val="4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19063" indent="-119063" algn="l">
              <a:lnSpc>
                <a:spcPct val="90000"/>
              </a:lnSpc>
              <a:spcBef>
                <a:spcPts val="600"/>
              </a:spcBef>
              <a:spcAft>
                <a:spcPts val="0"/>
              </a:spcAft>
            </a:pPr>
            <a:r>
              <a:rPr lang="en-US" sz="1600" b="1" dirty="0" smtClean="0">
                <a:solidFill>
                  <a:schemeClr val="bg2">
                    <a:lumMod val="50000"/>
                  </a:schemeClr>
                </a:solidFill>
                <a:latin typeface="Calibri" pitchFamily="34" charset="0"/>
              </a:rPr>
              <a:t>  </a:t>
            </a:r>
            <a:r>
              <a:rPr lang="en-US" sz="1600" b="1" u="sng" dirty="0" smtClean="0">
                <a:solidFill>
                  <a:schemeClr val="bg2">
                    <a:lumMod val="50000"/>
                  </a:schemeClr>
                </a:solidFill>
                <a:latin typeface="Calibri" pitchFamily="34" charset="0"/>
              </a:rPr>
              <a:t>Security on Device</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Scan content*</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Block malicious app download (leverage Insight Reputation)*</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Application </a:t>
            </a:r>
            <a:r>
              <a:rPr lang="en-US" sz="1400" b="1" dirty="0" err="1" smtClean="0">
                <a:solidFill>
                  <a:schemeClr val="bg2">
                    <a:lumMod val="50000"/>
                  </a:schemeClr>
                </a:solidFill>
                <a:latin typeface="Calibri" pitchFamily="34" charset="0"/>
              </a:rPr>
              <a:t>Whitelisting</a:t>
            </a:r>
            <a:r>
              <a:rPr lang="en-US" sz="1400" b="1" dirty="0" smtClean="0">
                <a:solidFill>
                  <a:schemeClr val="bg2">
                    <a:lumMod val="50000"/>
                  </a:schemeClr>
                </a:solidFill>
                <a:latin typeface="Calibri" pitchFamily="34" charset="0"/>
              </a:rPr>
              <a:t>/ Blacklisting*</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Block malicious site access*</a:t>
            </a:r>
          </a:p>
          <a:p>
            <a:pPr marL="119063" indent="-119063" algn="l">
              <a:lnSpc>
                <a:spcPct val="90000"/>
              </a:lnSpc>
              <a:spcBef>
                <a:spcPts val="600"/>
              </a:spcBef>
              <a:spcAft>
                <a:spcPts val="0"/>
              </a:spcAft>
              <a:buFont typeface="Arial" pitchFamily="34" charset="0"/>
              <a:buChar char="•"/>
            </a:pPr>
            <a:r>
              <a:rPr lang="en-US" sz="1400" b="1" dirty="0" smtClean="0">
                <a:solidFill>
                  <a:schemeClr val="bg2">
                    <a:lumMod val="50000"/>
                  </a:schemeClr>
                </a:solidFill>
                <a:latin typeface="Calibri" pitchFamily="34" charset="0"/>
              </a:rPr>
              <a:t>Firewall and Network IPS protection*</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37"/>
          <p:cNvSpPr>
            <a:spLocks noChangeArrowheads="1"/>
          </p:cNvSpPr>
          <p:nvPr/>
        </p:nvSpPr>
        <p:spPr bwMode="gray">
          <a:xfrm rot="16200000">
            <a:off x="1301095" y="3121061"/>
            <a:ext cx="1036360" cy="2670176"/>
          </a:xfrm>
          <a:prstGeom prst="rect">
            <a:avLst/>
          </a:prstGeom>
          <a:solidFill>
            <a:schemeClr val="accent6">
              <a:lumMod val="60000"/>
              <a:lumOff val="40000"/>
            </a:schemeClr>
          </a:solidFill>
          <a:ln w="6350">
            <a:noFill/>
            <a:miter lim="800000"/>
            <a:headEnd/>
            <a:tailEnd/>
          </a:ln>
        </p:spPr>
        <p:txBody>
          <a:bodyPr vert="eaVert" wrap="none" anchor="ctr"/>
          <a:lstStyle/>
          <a:p>
            <a:pPr algn="r" fontAlgn="ctr">
              <a:lnSpc>
                <a:spcPct val="90000"/>
              </a:lnSpc>
            </a:pPr>
            <a:r>
              <a:rPr lang="fr-FR" sz="1800" b="1" dirty="0" smtClean="0">
                <a:latin typeface="+mn-lt"/>
              </a:rPr>
              <a:t>PGP Mobile</a:t>
            </a:r>
            <a:endParaRPr lang="fr-FR" sz="1800" b="1" dirty="0">
              <a:latin typeface="+mn-lt"/>
            </a:endParaRPr>
          </a:p>
        </p:txBody>
      </p:sp>
      <p:sp>
        <p:nvSpPr>
          <p:cNvPr id="75" name="Rectangle 37"/>
          <p:cNvSpPr>
            <a:spLocks noChangeArrowheads="1"/>
          </p:cNvSpPr>
          <p:nvPr/>
        </p:nvSpPr>
        <p:spPr bwMode="gray">
          <a:xfrm rot="16200000">
            <a:off x="1301096" y="1947269"/>
            <a:ext cx="1036360" cy="2670175"/>
          </a:xfrm>
          <a:prstGeom prst="rect">
            <a:avLst/>
          </a:prstGeom>
          <a:solidFill>
            <a:schemeClr val="accent2"/>
          </a:solidFill>
          <a:ln w="6350">
            <a:noFill/>
            <a:miter lim="800000"/>
            <a:headEnd/>
            <a:tailEnd/>
          </a:ln>
        </p:spPr>
        <p:txBody>
          <a:bodyPr vert="eaVert" wrap="none" anchor="ctr"/>
          <a:lstStyle/>
          <a:p>
            <a:pPr algn="r" fontAlgn="ctr">
              <a:lnSpc>
                <a:spcPct val="90000"/>
              </a:lnSpc>
            </a:pPr>
            <a:r>
              <a:rPr lang="en-US" sz="1800" b="1" dirty="0" smtClean="0">
                <a:latin typeface="+mn-lt"/>
              </a:rPr>
              <a:t>Symantec Network</a:t>
            </a:r>
          </a:p>
          <a:p>
            <a:pPr algn="r" fontAlgn="ctr">
              <a:lnSpc>
                <a:spcPct val="90000"/>
              </a:lnSpc>
            </a:pPr>
            <a:r>
              <a:rPr lang="en-US" sz="1800" b="1" dirty="0" smtClean="0">
                <a:latin typeface="+mn-lt"/>
              </a:rPr>
              <a:t>Access Control</a:t>
            </a:r>
          </a:p>
          <a:p>
            <a:pPr algn="r" fontAlgn="ctr">
              <a:lnSpc>
                <a:spcPct val="90000"/>
              </a:lnSpc>
            </a:pPr>
            <a:r>
              <a:rPr lang="en-US" sz="1800" b="1" dirty="0" smtClean="0">
                <a:latin typeface="+mn-lt"/>
              </a:rPr>
              <a:t>Mobile Edition</a:t>
            </a:r>
            <a:endParaRPr lang="en-US" sz="1800" b="1" dirty="0">
              <a:latin typeface="+mn-lt"/>
            </a:endParaRPr>
          </a:p>
        </p:txBody>
      </p:sp>
      <p:sp>
        <p:nvSpPr>
          <p:cNvPr id="1658881" name="Slide Number Placeholder 3"/>
          <p:cNvSpPr txBox="1">
            <a:spLocks noGrp="1"/>
          </p:cNvSpPr>
          <p:nvPr/>
        </p:nvSpPr>
        <p:spPr bwMode="auto">
          <a:xfrm>
            <a:off x="8882063" y="6643688"/>
            <a:ext cx="141287" cy="153987"/>
          </a:xfrm>
          <a:prstGeom prst="rect">
            <a:avLst/>
          </a:prstGeom>
          <a:noFill/>
          <a:ln w="9525" algn="ctr">
            <a:noFill/>
            <a:miter lim="800000"/>
            <a:headEnd/>
            <a:tailEnd/>
          </a:ln>
        </p:spPr>
        <p:txBody>
          <a:bodyPr wrap="none" lIns="0" tIns="0" rIns="0" bIns="0" anchor="ctr" anchorCtr="1">
            <a:spAutoFit/>
          </a:bodyPr>
          <a:lstStyle/>
          <a:p>
            <a:pPr algn="ctr" eaLnBrk="0" hangingPunct="0"/>
            <a:fld id="{54B0D1AB-B491-4F50-A748-DF54911B8446}" type="slidenum">
              <a:rPr lang="en-US" sz="1000" b="1">
                <a:solidFill>
                  <a:srgbClr val="333333"/>
                </a:solidFill>
              </a:rPr>
              <a:pPr algn="ctr" eaLnBrk="0" hangingPunct="0"/>
              <a:t>45</a:t>
            </a:fld>
            <a:endParaRPr lang="en-US" sz="1000" b="1" dirty="0">
              <a:solidFill>
                <a:srgbClr val="333333"/>
              </a:solidFill>
            </a:endParaRPr>
          </a:p>
        </p:txBody>
      </p:sp>
      <p:sp>
        <p:nvSpPr>
          <p:cNvPr id="16422" name="Rectangle 38"/>
          <p:cNvSpPr>
            <a:spLocks noChangeArrowheads="1"/>
          </p:cNvSpPr>
          <p:nvPr/>
        </p:nvSpPr>
        <p:spPr bwMode="auto">
          <a:xfrm>
            <a:off x="515938" y="1624013"/>
            <a:ext cx="2600325" cy="333375"/>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dirty="0">
              <a:cs typeface="+mn-cs"/>
            </a:endParaRPr>
          </a:p>
        </p:txBody>
      </p:sp>
      <p:sp>
        <p:nvSpPr>
          <p:cNvPr id="1658898" name="Rectangle 37"/>
          <p:cNvSpPr>
            <a:spLocks noChangeArrowheads="1"/>
          </p:cNvSpPr>
          <p:nvPr/>
        </p:nvSpPr>
        <p:spPr bwMode="gray">
          <a:xfrm rot="16200000">
            <a:off x="5561584" y="-664955"/>
            <a:ext cx="1033272" cy="5577840"/>
          </a:xfrm>
          <a:prstGeom prst="rect">
            <a:avLst/>
          </a:prstGeom>
          <a:solidFill>
            <a:schemeClr val="accent4"/>
          </a:solidFill>
          <a:ln w="6350">
            <a:noFill/>
            <a:miter lim="800000"/>
            <a:headEnd/>
            <a:tailEnd/>
          </a:ln>
        </p:spPr>
        <p:txBody>
          <a:bodyPr vert="eaVert" wrap="none" lIns="0" tIns="0" rIns="0" bIns="0" anchor="ctr"/>
          <a:lstStyle/>
          <a:p>
            <a:pPr marL="228600" indent="-111125" algn="l" fontAlgn="ctr">
              <a:lnSpc>
                <a:spcPct val="90000"/>
              </a:lnSpc>
              <a:buFontTx/>
              <a:buChar char="•"/>
            </a:pPr>
            <a:r>
              <a:rPr lang="en-US" sz="1400" dirty="0">
                <a:latin typeface="+mn-lt"/>
              </a:rPr>
              <a:t>Ensure protection against malicious threats and network attacks with:</a:t>
            </a:r>
          </a:p>
          <a:p>
            <a:pPr marL="228600" lvl="1" indent="-111125" algn="l" fontAlgn="ctr">
              <a:lnSpc>
                <a:spcPct val="90000"/>
              </a:lnSpc>
              <a:buFontTx/>
              <a:buChar char="•"/>
            </a:pPr>
            <a:r>
              <a:rPr lang="en-US" sz="1400" dirty="0">
                <a:latin typeface="+mn-lt"/>
              </a:rPr>
              <a:t>Antivirus, Firewall, SMS Antispam</a:t>
            </a:r>
          </a:p>
          <a:p>
            <a:pPr marL="228600" indent="-111125" algn="l" fontAlgn="ctr">
              <a:lnSpc>
                <a:spcPct val="90000"/>
              </a:lnSpc>
              <a:buFontTx/>
              <a:buChar char="•"/>
            </a:pPr>
            <a:r>
              <a:rPr lang="en-US" sz="1400" dirty="0">
                <a:latin typeface="+mn-lt"/>
              </a:rPr>
              <a:t>Maintain security compliancy requirements for mobile devices</a:t>
            </a:r>
          </a:p>
          <a:p>
            <a:pPr marL="228600" indent="-111125" algn="l" fontAlgn="ctr">
              <a:lnSpc>
                <a:spcPct val="90000"/>
              </a:lnSpc>
              <a:buFontTx/>
              <a:buChar char="•"/>
            </a:pPr>
            <a:r>
              <a:rPr lang="en-US" sz="1400" dirty="0">
                <a:latin typeface="+mn-lt"/>
              </a:rPr>
              <a:t>Ensure up-to-date virus definitions and product updates with LiveUpdate</a:t>
            </a:r>
          </a:p>
        </p:txBody>
      </p:sp>
      <p:grpSp>
        <p:nvGrpSpPr>
          <p:cNvPr id="12" name="Group 11"/>
          <p:cNvGrpSpPr/>
          <p:nvPr/>
        </p:nvGrpSpPr>
        <p:grpSpPr>
          <a:xfrm>
            <a:off x="520097" y="2911752"/>
            <a:ext cx="592138" cy="742950"/>
            <a:chOff x="530225" y="2716213"/>
            <a:chExt cx="592138" cy="742950"/>
          </a:xfrm>
        </p:grpSpPr>
        <p:grpSp>
          <p:nvGrpSpPr>
            <p:cNvPr id="5" name="Group 42"/>
            <p:cNvGrpSpPr>
              <a:grpSpLocks/>
            </p:cNvGrpSpPr>
            <p:nvPr/>
          </p:nvGrpSpPr>
          <p:grpSpPr bwMode="auto">
            <a:xfrm>
              <a:off x="579438" y="2716213"/>
              <a:ext cx="542925" cy="742950"/>
              <a:chOff x="459" y="3345"/>
              <a:chExt cx="342" cy="324"/>
            </a:xfrm>
          </p:grpSpPr>
          <p:sp>
            <p:nvSpPr>
              <p:cNvPr id="1658942" name="Rectangle 43"/>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pPr algn="ctr"/>
                <a:endParaRPr lang="en-US" dirty="0"/>
              </a:p>
            </p:txBody>
          </p:sp>
          <p:sp>
            <p:nvSpPr>
              <p:cNvPr id="1658943" name="Rectangle 45"/>
              <p:cNvSpPr>
                <a:spLocks noChangeArrowheads="1"/>
              </p:cNvSpPr>
              <p:nvPr/>
            </p:nvSpPr>
            <p:spPr bwMode="auto">
              <a:xfrm>
                <a:off x="474" y="3363"/>
                <a:ext cx="309" cy="288"/>
              </a:xfrm>
              <a:prstGeom prst="rect">
                <a:avLst/>
              </a:prstGeom>
              <a:solidFill>
                <a:schemeClr val="bg1"/>
              </a:solidFill>
              <a:ln w="9525">
                <a:noFill/>
                <a:miter lim="800000"/>
                <a:headEnd/>
                <a:tailEnd/>
              </a:ln>
            </p:spPr>
            <p:txBody>
              <a:bodyPr wrap="none" anchor="ctr"/>
              <a:lstStyle/>
              <a:p>
                <a:pPr algn="ctr"/>
                <a:endParaRPr lang="en-US" dirty="0"/>
              </a:p>
            </p:txBody>
          </p:sp>
        </p:grpSp>
        <p:pic>
          <p:nvPicPr>
            <p:cNvPr id="1658907" name="Picture 263" descr="SwitchFibre"/>
            <p:cNvPicPr>
              <a:picLocks noChangeAspect="1" noChangeArrowheads="1"/>
            </p:cNvPicPr>
            <p:nvPr/>
          </p:nvPicPr>
          <p:blipFill>
            <a:blip r:embed="rId3" cstate="print"/>
            <a:srcRect/>
            <a:stretch>
              <a:fillRect/>
            </a:stretch>
          </p:blipFill>
          <p:spPr bwMode="auto">
            <a:xfrm>
              <a:off x="696913" y="2849563"/>
              <a:ext cx="401637" cy="274637"/>
            </a:xfrm>
            <a:prstGeom prst="rect">
              <a:avLst/>
            </a:prstGeom>
            <a:noFill/>
            <a:ln w="9525">
              <a:noFill/>
              <a:miter lim="800000"/>
              <a:headEnd/>
              <a:tailEnd/>
            </a:ln>
          </p:spPr>
        </p:pic>
        <p:pic>
          <p:nvPicPr>
            <p:cNvPr id="1658908" name="Picture 8" descr="Picture">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0225" y="2763838"/>
              <a:ext cx="436563" cy="627062"/>
            </a:xfrm>
            <a:prstGeom prst="rect">
              <a:avLst/>
            </a:prstGeom>
            <a:noFill/>
            <a:ln w="9525">
              <a:noFill/>
              <a:miter lim="800000"/>
              <a:headEnd/>
              <a:tailEnd/>
            </a:ln>
          </p:spPr>
        </p:pic>
      </p:grpSp>
      <p:grpSp>
        <p:nvGrpSpPr>
          <p:cNvPr id="13" name="Group 12"/>
          <p:cNvGrpSpPr/>
          <p:nvPr/>
        </p:nvGrpSpPr>
        <p:grpSpPr>
          <a:xfrm>
            <a:off x="559107" y="4084674"/>
            <a:ext cx="592138" cy="742950"/>
            <a:chOff x="527050" y="3768725"/>
            <a:chExt cx="592138" cy="742950"/>
          </a:xfrm>
        </p:grpSpPr>
        <p:grpSp>
          <p:nvGrpSpPr>
            <p:cNvPr id="8" name="Group 42"/>
            <p:cNvGrpSpPr>
              <a:grpSpLocks/>
            </p:cNvGrpSpPr>
            <p:nvPr/>
          </p:nvGrpSpPr>
          <p:grpSpPr bwMode="auto">
            <a:xfrm>
              <a:off x="576263" y="3768725"/>
              <a:ext cx="542925" cy="742950"/>
              <a:chOff x="459" y="3345"/>
              <a:chExt cx="342" cy="324"/>
            </a:xfrm>
          </p:grpSpPr>
          <p:sp>
            <p:nvSpPr>
              <p:cNvPr id="1658915" name="Rectangle 43"/>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pPr algn="ctr"/>
                <a:endParaRPr lang="en-US" dirty="0"/>
              </a:p>
            </p:txBody>
          </p:sp>
          <p:sp>
            <p:nvSpPr>
              <p:cNvPr id="1658916" name="Rectangle 45"/>
              <p:cNvSpPr>
                <a:spLocks noChangeArrowheads="1"/>
              </p:cNvSpPr>
              <p:nvPr/>
            </p:nvSpPr>
            <p:spPr bwMode="auto">
              <a:xfrm>
                <a:off x="474" y="3363"/>
                <a:ext cx="309" cy="288"/>
              </a:xfrm>
              <a:prstGeom prst="rect">
                <a:avLst/>
              </a:prstGeom>
              <a:solidFill>
                <a:schemeClr val="bg1"/>
              </a:solidFill>
              <a:ln w="9525">
                <a:noFill/>
                <a:miter lim="800000"/>
                <a:headEnd/>
                <a:tailEnd/>
              </a:ln>
            </p:spPr>
            <p:txBody>
              <a:bodyPr wrap="none" anchor="ctr"/>
              <a:lstStyle/>
              <a:p>
                <a:pPr algn="ctr"/>
                <a:endParaRPr lang="en-US" dirty="0"/>
              </a:p>
            </p:txBody>
          </p:sp>
        </p:grpSp>
        <p:pic>
          <p:nvPicPr>
            <p:cNvPr id="1658910" name="Picture 4" descr="locktilted"/>
            <p:cNvPicPr>
              <a:picLocks noChangeAspect="1" noChangeArrowheads="1"/>
            </p:cNvPicPr>
            <p:nvPr/>
          </p:nvPicPr>
          <p:blipFill>
            <a:blip r:embed="rId6" cstate="print"/>
            <a:srcRect/>
            <a:stretch>
              <a:fillRect/>
            </a:stretch>
          </p:blipFill>
          <p:spPr bwMode="auto">
            <a:xfrm>
              <a:off x="715963" y="3890963"/>
              <a:ext cx="352425" cy="457200"/>
            </a:xfrm>
            <a:prstGeom prst="rect">
              <a:avLst/>
            </a:prstGeom>
            <a:noFill/>
            <a:ln w="9525">
              <a:noFill/>
              <a:miter lim="800000"/>
              <a:headEnd/>
              <a:tailEnd/>
            </a:ln>
          </p:spPr>
        </p:pic>
        <p:pic>
          <p:nvPicPr>
            <p:cNvPr id="1658911" name="Picture 8" descr="Picture">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7050" y="3833813"/>
              <a:ext cx="436563" cy="627062"/>
            </a:xfrm>
            <a:prstGeom prst="rect">
              <a:avLst/>
            </a:prstGeom>
            <a:noFill/>
            <a:ln w="9525">
              <a:noFill/>
              <a:miter lim="800000"/>
              <a:headEnd/>
              <a:tailEnd/>
            </a:ln>
          </p:spPr>
        </p:pic>
      </p:grpSp>
      <p:pic>
        <p:nvPicPr>
          <p:cNvPr id="1658912" name="Picture 77"/>
          <p:cNvPicPr>
            <a:picLocks noChangeAspect="1" noChangeArrowheads="1"/>
          </p:cNvPicPr>
          <p:nvPr/>
        </p:nvPicPr>
        <p:blipFill>
          <a:blip r:embed="rId7" cstate="print">
            <a:clrChange>
              <a:clrFrom>
                <a:srgbClr val="FFFFFF"/>
              </a:clrFrom>
              <a:clrTo>
                <a:srgbClr val="FFFFFF">
                  <a:alpha val="0"/>
                </a:srgbClr>
              </a:clrTo>
            </a:clrChange>
          </a:blip>
          <a:srcRect t="30646" b="33064"/>
          <a:stretch>
            <a:fillRect/>
          </a:stretch>
        </p:blipFill>
        <p:spPr bwMode="auto">
          <a:xfrm>
            <a:off x="6332538" y="5535613"/>
            <a:ext cx="1181100" cy="428625"/>
          </a:xfrm>
          <a:prstGeom prst="rect">
            <a:avLst/>
          </a:prstGeom>
          <a:noFill/>
          <a:ln w="9525">
            <a:noFill/>
            <a:miter lim="800000"/>
            <a:headEnd/>
            <a:tailEnd/>
          </a:ln>
        </p:spPr>
      </p:pic>
      <p:pic>
        <p:nvPicPr>
          <p:cNvPr id="1658913" name="Picture 33" descr="WindowsMobileLogo.png"/>
          <p:cNvPicPr>
            <a:picLocks noChangeAspect="1"/>
          </p:cNvPicPr>
          <p:nvPr/>
        </p:nvPicPr>
        <p:blipFill>
          <a:blip r:embed="rId8" cstate="print"/>
          <a:srcRect/>
          <a:stretch>
            <a:fillRect/>
          </a:stretch>
        </p:blipFill>
        <p:spPr bwMode="auto">
          <a:xfrm>
            <a:off x="1438275" y="5489575"/>
            <a:ext cx="1358900" cy="457200"/>
          </a:xfrm>
          <a:prstGeom prst="rect">
            <a:avLst/>
          </a:prstGeom>
          <a:noFill/>
          <a:ln w="9525">
            <a:noFill/>
            <a:miter lim="800000"/>
            <a:headEnd/>
            <a:tailEnd/>
          </a:ln>
        </p:spPr>
      </p:pic>
      <p:pic>
        <p:nvPicPr>
          <p:cNvPr id="1658914" name="Picture 35"/>
          <p:cNvPicPr>
            <a:picLocks noChangeAspect="1" noChangeArrowheads="1"/>
          </p:cNvPicPr>
          <p:nvPr/>
        </p:nvPicPr>
        <p:blipFill>
          <a:blip r:embed="rId9" cstate="print">
            <a:clrChange>
              <a:clrFrom>
                <a:srgbClr val="FBFDFA"/>
              </a:clrFrom>
              <a:clrTo>
                <a:srgbClr val="FBFDFA">
                  <a:alpha val="0"/>
                </a:srgbClr>
              </a:clrTo>
            </a:clrChange>
          </a:blip>
          <a:srcRect t="9474" b="26842"/>
          <a:stretch>
            <a:fillRect/>
          </a:stretch>
        </p:blipFill>
        <p:spPr bwMode="auto">
          <a:xfrm>
            <a:off x="4152900" y="5405438"/>
            <a:ext cx="904875" cy="576262"/>
          </a:xfrm>
          <a:prstGeom prst="rect">
            <a:avLst/>
          </a:prstGeom>
          <a:noFill/>
          <a:ln w="9525">
            <a:noFill/>
            <a:miter lim="800000"/>
            <a:headEnd/>
            <a:tailEnd/>
          </a:ln>
        </p:spPr>
      </p:pic>
      <p:sp>
        <p:nvSpPr>
          <p:cNvPr id="70" name="Rectangle 37"/>
          <p:cNvSpPr>
            <a:spLocks noChangeArrowheads="1"/>
          </p:cNvSpPr>
          <p:nvPr/>
        </p:nvSpPr>
        <p:spPr bwMode="gray">
          <a:xfrm rot="16200000">
            <a:off x="5556071" y="493438"/>
            <a:ext cx="1036360" cy="5577840"/>
          </a:xfrm>
          <a:prstGeom prst="rect">
            <a:avLst/>
          </a:prstGeom>
          <a:solidFill>
            <a:schemeClr val="accent2"/>
          </a:solidFill>
          <a:ln w="6350">
            <a:noFill/>
            <a:miter lim="800000"/>
            <a:headEnd/>
            <a:tailEnd/>
          </a:ln>
        </p:spPr>
        <p:txBody>
          <a:bodyPr vert="eaVert" wrap="none" anchor="ctr"/>
          <a:lstStyle/>
          <a:p>
            <a:pPr marL="228600" indent="-111125" algn="l" fontAlgn="ctr">
              <a:lnSpc>
                <a:spcPct val="90000"/>
              </a:lnSpc>
              <a:buFontTx/>
              <a:buChar char="•"/>
            </a:pPr>
            <a:r>
              <a:rPr lang="en-US" sz="1400" dirty="0">
                <a:latin typeface="+mn-lt"/>
              </a:rPr>
              <a:t>Ensure that only secure, policy-compliant devices can </a:t>
            </a:r>
            <a:r>
              <a:rPr lang="en-US" sz="1400" dirty="0" smtClean="0">
                <a:latin typeface="+mn-lt"/>
              </a:rPr>
              <a:t>access</a:t>
            </a:r>
            <a:br>
              <a:rPr lang="en-US" sz="1400" dirty="0" smtClean="0">
                <a:latin typeface="+mn-lt"/>
              </a:rPr>
            </a:br>
            <a:r>
              <a:rPr lang="en-US" sz="1400" dirty="0" smtClean="0">
                <a:latin typeface="+mn-lt"/>
              </a:rPr>
              <a:t>the </a:t>
            </a:r>
            <a:r>
              <a:rPr lang="en-US" sz="1400" dirty="0">
                <a:latin typeface="+mn-lt"/>
              </a:rPr>
              <a:t>network and corporate email</a:t>
            </a:r>
          </a:p>
          <a:p>
            <a:pPr marL="228600" indent="-111125" algn="l" fontAlgn="ctr">
              <a:lnSpc>
                <a:spcPct val="90000"/>
              </a:lnSpc>
              <a:buFontTx/>
              <a:buChar char="•"/>
            </a:pPr>
            <a:r>
              <a:rPr lang="en-US" sz="1400" dirty="0">
                <a:latin typeface="+mn-lt"/>
              </a:rPr>
              <a:t>Enforce compliancy with security policies </a:t>
            </a:r>
          </a:p>
        </p:txBody>
      </p:sp>
      <p:sp>
        <p:nvSpPr>
          <p:cNvPr id="74" name="Rectangle 37"/>
          <p:cNvSpPr>
            <a:spLocks noChangeArrowheads="1"/>
          </p:cNvSpPr>
          <p:nvPr/>
        </p:nvSpPr>
        <p:spPr bwMode="gray">
          <a:xfrm rot="16200000">
            <a:off x="1302715" y="778633"/>
            <a:ext cx="1036360" cy="2666936"/>
          </a:xfrm>
          <a:prstGeom prst="rect">
            <a:avLst/>
          </a:prstGeom>
          <a:solidFill>
            <a:schemeClr val="accent4"/>
          </a:solidFill>
          <a:ln w="6350">
            <a:noFill/>
            <a:miter lim="800000"/>
            <a:headEnd/>
            <a:tailEnd/>
          </a:ln>
        </p:spPr>
        <p:txBody>
          <a:bodyPr vert="eaVert" wrap="none" anchor="ctr"/>
          <a:lstStyle/>
          <a:p>
            <a:pPr algn="r">
              <a:lnSpc>
                <a:spcPct val="90000"/>
              </a:lnSpc>
            </a:pPr>
            <a:r>
              <a:rPr lang="en-US" sz="1800" b="1" dirty="0">
                <a:latin typeface="+mn-lt"/>
              </a:rPr>
              <a:t>Symantec Endpoint </a:t>
            </a:r>
            <a:r>
              <a:rPr lang="en-US" sz="1800" b="1" dirty="0" smtClean="0">
                <a:latin typeface="+mn-lt"/>
              </a:rPr>
              <a:t/>
            </a:r>
            <a:br>
              <a:rPr lang="en-US" sz="1800" b="1" dirty="0" smtClean="0">
                <a:latin typeface="+mn-lt"/>
              </a:rPr>
            </a:br>
            <a:r>
              <a:rPr lang="en-US" sz="1800" b="1" dirty="0" smtClean="0">
                <a:latin typeface="+mn-lt"/>
              </a:rPr>
              <a:t>Protection </a:t>
            </a:r>
          </a:p>
          <a:p>
            <a:pPr algn="r">
              <a:lnSpc>
                <a:spcPct val="90000"/>
              </a:lnSpc>
            </a:pPr>
            <a:r>
              <a:rPr lang="en-US" sz="1800" b="1" dirty="0" smtClean="0">
                <a:latin typeface="+mn-lt"/>
              </a:rPr>
              <a:t>Mobile </a:t>
            </a:r>
            <a:r>
              <a:rPr lang="en-US" sz="1800" b="1" dirty="0">
                <a:latin typeface="+mn-lt"/>
              </a:rPr>
              <a:t>Edition </a:t>
            </a:r>
          </a:p>
        </p:txBody>
      </p:sp>
      <p:grpSp>
        <p:nvGrpSpPr>
          <p:cNvPr id="11" name="Group 10"/>
          <p:cNvGrpSpPr/>
          <p:nvPr/>
        </p:nvGrpSpPr>
        <p:grpSpPr>
          <a:xfrm>
            <a:off x="557213" y="1740626"/>
            <a:ext cx="584200" cy="742950"/>
            <a:chOff x="531813" y="1681163"/>
            <a:chExt cx="584200" cy="742950"/>
          </a:xfrm>
        </p:grpSpPr>
        <p:grpSp>
          <p:nvGrpSpPr>
            <p:cNvPr id="4" name="Group 42"/>
            <p:cNvGrpSpPr>
              <a:grpSpLocks/>
            </p:cNvGrpSpPr>
            <p:nvPr/>
          </p:nvGrpSpPr>
          <p:grpSpPr bwMode="auto">
            <a:xfrm>
              <a:off x="573088" y="1681163"/>
              <a:ext cx="542925" cy="742950"/>
              <a:chOff x="459" y="3345"/>
              <a:chExt cx="342" cy="324"/>
            </a:xfrm>
          </p:grpSpPr>
          <p:sp>
            <p:nvSpPr>
              <p:cNvPr id="1658944" name="Rectangle 43"/>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pPr algn="ctr"/>
                <a:endParaRPr lang="en-US" dirty="0"/>
              </a:p>
            </p:txBody>
          </p:sp>
          <p:sp>
            <p:nvSpPr>
              <p:cNvPr id="1658945" name="Rectangle 45"/>
              <p:cNvSpPr>
                <a:spLocks noChangeArrowheads="1"/>
              </p:cNvSpPr>
              <p:nvPr/>
            </p:nvSpPr>
            <p:spPr bwMode="auto">
              <a:xfrm>
                <a:off x="474" y="3363"/>
                <a:ext cx="309" cy="288"/>
              </a:xfrm>
              <a:prstGeom prst="rect">
                <a:avLst/>
              </a:prstGeom>
              <a:solidFill>
                <a:schemeClr val="bg1"/>
              </a:solidFill>
              <a:ln w="9525">
                <a:noFill/>
                <a:miter lim="800000"/>
                <a:headEnd/>
                <a:tailEnd/>
              </a:ln>
            </p:spPr>
            <p:txBody>
              <a:bodyPr wrap="none" anchor="ctr"/>
              <a:lstStyle/>
              <a:p>
                <a:pPr algn="ctr"/>
                <a:endParaRPr lang="en-US" dirty="0"/>
              </a:p>
            </p:txBody>
          </p:sp>
        </p:grpSp>
        <p:grpSp>
          <p:nvGrpSpPr>
            <p:cNvPr id="6" name="Group 30"/>
            <p:cNvGrpSpPr>
              <a:grpSpLocks/>
            </p:cNvGrpSpPr>
            <p:nvPr/>
          </p:nvGrpSpPr>
          <p:grpSpPr bwMode="auto">
            <a:xfrm>
              <a:off x="723900" y="1766888"/>
              <a:ext cx="346075" cy="381000"/>
              <a:chOff x="2732" y="3211"/>
              <a:chExt cx="218" cy="240"/>
            </a:xfrm>
          </p:grpSpPr>
          <p:grpSp>
            <p:nvGrpSpPr>
              <p:cNvPr id="7" name="Group 75"/>
              <p:cNvGrpSpPr>
                <a:grpSpLocks noChangeAspect="1"/>
              </p:cNvGrpSpPr>
              <p:nvPr/>
            </p:nvGrpSpPr>
            <p:grpSpPr bwMode="auto">
              <a:xfrm>
                <a:off x="2764" y="3241"/>
                <a:ext cx="160" cy="193"/>
                <a:chOff x="3090" y="1764"/>
                <a:chExt cx="588" cy="638"/>
              </a:xfrm>
            </p:grpSpPr>
            <p:sp>
              <p:nvSpPr>
                <p:cNvPr id="1658919" name="AutoShape 76"/>
                <p:cNvSpPr>
                  <a:spLocks noChangeAspect="1" noChangeArrowheads="1" noTextEdit="1"/>
                </p:cNvSpPr>
                <p:nvPr/>
              </p:nvSpPr>
              <p:spPr bwMode="auto">
                <a:xfrm>
                  <a:off x="3090" y="1764"/>
                  <a:ext cx="588" cy="638"/>
                </a:xfrm>
                <a:prstGeom prst="rect">
                  <a:avLst/>
                </a:prstGeom>
                <a:noFill/>
                <a:ln w="9525">
                  <a:noFill/>
                  <a:miter lim="800000"/>
                  <a:headEnd/>
                  <a:tailEnd/>
                </a:ln>
              </p:spPr>
              <p:txBody>
                <a:bodyPr/>
                <a:lstStyle/>
                <a:p>
                  <a:endParaRPr lang="en-US" dirty="0"/>
                </a:p>
              </p:txBody>
            </p:sp>
            <p:sp>
              <p:nvSpPr>
                <p:cNvPr id="1658920" name="Freeform 77"/>
                <p:cNvSpPr>
                  <a:spLocks noEditPoints="1"/>
                </p:cNvSpPr>
                <p:nvPr/>
              </p:nvSpPr>
              <p:spPr bwMode="auto">
                <a:xfrm>
                  <a:off x="3092" y="1766"/>
                  <a:ext cx="584" cy="634"/>
                </a:xfrm>
                <a:custGeom>
                  <a:avLst/>
                  <a:gdLst>
                    <a:gd name="T0" fmla="*/ 2147483647 w 247"/>
                    <a:gd name="T1" fmla="*/ 2147483647 h 268"/>
                    <a:gd name="T2" fmla="*/ 2147483647 w 247"/>
                    <a:gd name="T3" fmla="*/ 2147483647 h 268"/>
                    <a:gd name="T4" fmla="*/ 2147483647 w 247"/>
                    <a:gd name="T5" fmla="*/ 2147483647 h 268"/>
                    <a:gd name="T6" fmla="*/ 2147483647 w 247"/>
                    <a:gd name="T7" fmla="*/ 2147483647 h 268"/>
                    <a:gd name="T8" fmla="*/ 2147483647 w 247"/>
                    <a:gd name="T9" fmla="*/ 2147483647 h 268"/>
                    <a:gd name="T10" fmla="*/ 2147483647 w 247"/>
                    <a:gd name="T11" fmla="*/ 2147483647 h 268"/>
                    <a:gd name="T12" fmla="*/ 2147483647 w 247"/>
                    <a:gd name="T13" fmla="*/ 2147483647 h 268"/>
                    <a:gd name="T14" fmla="*/ 2147483647 w 247"/>
                    <a:gd name="T15" fmla="*/ 2147483647 h 268"/>
                    <a:gd name="T16" fmla="*/ 2147483647 w 247"/>
                    <a:gd name="T17" fmla="*/ 2147483647 h 268"/>
                    <a:gd name="T18" fmla="*/ 2147483647 w 247"/>
                    <a:gd name="T19" fmla="*/ 2147483647 h 268"/>
                    <a:gd name="T20" fmla="*/ 2147483647 w 247"/>
                    <a:gd name="T21" fmla="*/ 2147483647 h 268"/>
                    <a:gd name="T22" fmla="*/ 2147483647 w 247"/>
                    <a:gd name="T23" fmla="*/ 2147483647 h 268"/>
                    <a:gd name="T24" fmla="*/ 2147483647 w 247"/>
                    <a:gd name="T25" fmla="*/ 2147483647 h 268"/>
                    <a:gd name="T26" fmla="*/ 2147483647 w 247"/>
                    <a:gd name="T27" fmla="*/ 2147483647 h 268"/>
                    <a:gd name="T28" fmla="*/ 2147483647 w 247"/>
                    <a:gd name="T29" fmla="*/ 2147483647 h 268"/>
                    <a:gd name="T30" fmla="*/ 2147483647 w 247"/>
                    <a:gd name="T31" fmla="*/ 2147483647 h 268"/>
                    <a:gd name="T32" fmla="*/ 2147483647 w 247"/>
                    <a:gd name="T33" fmla="*/ 2147483647 h 268"/>
                    <a:gd name="T34" fmla="*/ 2147483647 w 247"/>
                    <a:gd name="T35" fmla="*/ 2147483647 h 268"/>
                    <a:gd name="T36" fmla="*/ 2147483647 w 247"/>
                    <a:gd name="T37" fmla="*/ 2147483647 h 268"/>
                    <a:gd name="T38" fmla="*/ 2147483647 w 247"/>
                    <a:gd name="T39" fmla="*/ 2147483647 h 268"/>
                    <a:gd name="T40" fmla="*/ 2147483647 w 247"/>
                    <a:gd name="T41" fmla="*/ 2147483647 h 268"/>
                    <a:gd name="T42" fmla="*/ 2147483647 w 247"/>
                    <a:gd name="T43" fmla="*/ 2147483647 h 268"/>
                    <a:gd name="T44" fmla="*/ 2147483647 w 247"/>
                    <a:gd name="T45" fmla="*/ 2147483647 h 268"/>
                    <a:gd name="T46" fmla="*/ 2147483647 w 247"/>
                    <a:gd name="T47" fmla="*/ 2147483647 h 268"/>
                    <a:gd name="T48" fmla="*/ 2147483647 w 247"/>
                    <a:gd name="T49" fmla="*/ 2147483647 h 268"/>
                    <a:gd name="T50" fmla="*/ 2147483647 w 247"/>
                    <a:gd name="T51" fmla="*/ 2147483647 h 268"/>
                    <a:gd name="T52" fmla="*/ 2147483647 w 247"/>
                    <a:gd name="T53" fmla="*/ 2147483647 h 268"/>
                    <a:gd name="T54" fmla="*/ 2147483647 w 247"/>
                    <a:gd name="T55" fmla="*/ 2147483647 h 268"/>
                    <a:gd name="T56" fmla="*/ 2147483647 w 247"/>
                    <a:gd name="T57" fmla="*/ 2147483647 h 268"/>
                    <a:gd name="T58" fmla="*/ 2147483647 w 247"/>
                    <a:gd name="T59" fmla="*/ 2147483647 h 268"/>
                    <a:gd name="T60" fmla="*/ 2147483647 w 247"/>
                    <a:gd name="T61" fmla="*/ 2147483647 h 268"/>
                    <a:gd name="T62" fmla="*/ 2147483647 w 247"/>
                    <a:gd name="T63" fmla="*/ 2147483647 h 268"/>
                    <a:gd name="T64" fmla="*/ 2147483647 w 247"/>
                    <a:gd name="T65" fmla="*/ 2147483647 h 268"/>
                    <a:gd name="T66" fmla="*/ 2147483647 w 247"/>
                    <a:gd name="T67" fmla="*/ 2147483647 h 268"/>
                    <a:gd name="T68" fmla="*/ 2147483647 w 247"/>
                    <a:gd name="T69" fmla="*/ 2147483647 h 268"/>
                    <a:gd name="T70" fmla="*/ 2147483647 w 247"/>
                    <a:gd name="T71" fmla="*/ 2147483647 h 268"/>
                    <a:gd name="T72" fmla="*/ 2147483647 w 247"/>
                    <a:gd name="T73" fmla="*/ 2147483647 h 268"/>
                    <a:gd name="T74" fmla="*/ 2147483647 w 247"/>
                    <a:gd name="T75" fmla="*/ 2147483647 h 268"/>
                    <a:gd name="T76" fmla="*/ 2147483647 w 247"/>
                    <a:gd name="T77" fmla="*/ 2147483647 h 268"/>
                    <a:gd name="T78" fmla="*/ 2147483647 w 247"/>
                    <a:gd name="T79" fmla="*/ 2147483647 h 268"/>
                    <a:gd name="T80" fmla="*/ 2147483647 w 247"/>
                    <a:gd name="T81" fmla="*/ 2147483647 h 268"/>
                    <a:gd name="T82" fmla="*/ 2147483647 w 247"/>
                    <a:gd name="T83" fmla="*/ 2147483647 h 268"/>
                    <a:gd name="T84" fmla="*/ 2147483647 w 247"/>
                    <a:gd name="T85" fmla="*/ 2147483647 h 268"/>
                    <a:gd name="T86" fmla="*/ 2147483647 w 247"/>
                    <a:gd name="T87" fmla="*/ 2147483647 h 268"/>
                    <a:gd name="T88" fmla="*/ 2147483647 w 247"/>
                    <a:gd name="T89" fmla="*/ 2147483647 h 268"/>
                    <a:gd name="T90" fmla="*/ 2147483647 w 247"/>
                    <a:gd name="T91" fmla="*/ 2147483647 h 268"/>
                    <a:gd name="T92" fmla="*/ 2147483647 w 247"/>
                    <a:gd name="T93" fmla="*/ 2147483647 h 2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7"/>
                    <a:gd name="T142" fmla="*/ 0 h 268"/>
                    <a:gd name="T143" fmla="*/ 247 w 247"/>
                    <a:gd name="T144" fmla="*/ 268 h 2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7" h="268">
                      <a:moveTo>
                        <a:pt x="246" y="106"/>
                      </a:moveTo>
                      <a:cubicBezTo>
                        <a:pt x="246" y="104"/>
                        <a:pt x="245" y="101"/>
                        <a:pt x="245" y="99"/>
                      </a:cubicBezTo>
                      <a:cubicBezTo>
                        <a:pt x="245" y="99"/>
                        <a:pt x="245" y="99"/>
                        <a:pt x="245" y="99"/>
                      </a:cubicBezTo>
                      <a:cubicBezTo>
                        <a:pt x="245" y="99"/>
                        <a:pt x="245" y="99"/>
                        <a:pt x="245" y="99"/>
                      </a:cubicBezTo>
                      <a:cubicBezTo>
                        <a:pt x="243" y="91"/>
                        <a:pt x="242" y="84"/>
                        <a:pt x="239" y="78"/>
                      </a:cubicBezTo>
                      <a:cubicBezTo>
                        <a:pt x="239" y="78"/>
                        <a:pt x="239" y="77"/>
                        <a:pt x="239" y="77"/>
                      </a:cubicBezTo>
                      <a:cubicBezTo>
                        <a:pt x="239" y="77"/>
                        <a:pt x="239" y="77"/>
                        <a:pt x="239" y="77"/>
                      </a:cubicBezTo>
                      <a:cubicBezTo>
                        <a:pt x="237" y="72"/>
                        <a:pt x="235" y="67"/>
                        <a:pt x="233" y="63"/>
                      </a:cubicBezTo>
                      <a:cubicBezTo>
                        <a:pt x="233" y="63"/>
                        <a:pt x="233" y="63"/>
                        <a:pt x="233" y="63"/>
                      </a:cubicBezTo>
                      <a:cubicBezTo>
                        <a:pt x="233" y="63"/>
                        <a:pt x="233" y="63"/>
                        <a:pt x="233" y="63"/>
                      </a:cubicBezTo>
                      <a:cubicBezTo>
                        <a:pt x="232" y="62"/>
                        <a:pt x="231" y="61"/>
                        <a:pt x="231" y="60"/>
                      </a:cubicBezTo>
                      <a:cubicBezTo>
                        <a:pt x="231" y="60"/>
                        <a:pt x="231" y="60"/>
                        <a:pt x="231" y="60"/>
                      </a:cubicBezTo>
                      <a:cubicBezTo>
                        <a:pt x="231" y="60"/>
                        <a:pt x="231" y="60"/>
                        <a:pt x="231" y="60"/>
                      </a:cubicBezTo>
                      <a:cubicBezTo>
                        <a:pt x="224" y="50"/>
                        <a:pt x="215" y="42"/>
                        <a:pt x="204" y="38"/>
                      </a:cubicBezTo>
                      <a:cubicBezTo>
                        <a:pt x="204" y="38"/>
                        <a:pt x="204" y="38"/>
                        <a:pt x="204" y="38"/>
                      </a:cubicBezTo>
                      <a:cubicBezTo>
                        <a:pt x="196" y="35"/>
                        <a:pt x="187" y="35"/>
                        <a:pt x="180" y="40"/>
                      </a:cubicBezTo>
                      <a:cubicBezTo>
                        <a:pt x="171" y="46"/>
                        <a:pt x="166" y="57"/>
                        <a:pt x="164" y="74"/>
                      </a:cubicBezTo>
                      <a:cubicBezTo>
                        <a:pt x="164" y="74"/>
                        <a:pt x="164" y="74"/>
                        <a:pt x="164" y="74"/>
                      </a:cubicBezTo>
                      <a:cubicBezTo>
                        <a:pt x="164" y="74"/>
                        <a:pt x="164" y="74"/>
                        <a:pt x="164" y="74"/>
                      </a:cubicBezTo>
                      <a:cubicBezTo>
                        <a:pt x="163" y="80"/>
                        <a:pt x="162" y="86"/>
                        <a:pt x="162" y="92"/>
                      </a:cubicBezTo>
                      <a:cubicBezTo>
                        <a:pt x="131" y="75"/>
                        <a:pt x="131" y="75"/>
                        <a:pt x="131" y="75"/>
                      </a:cubicBezTo>
                      <a:cubicBezTo>
                        <a:pt x="130" y="71"/>
                        <a:pt x="130" y="67"/>
                        <a:pt x="130" y="64"/>
                      </a:cubicBezTo>
                      <a:cubicBezTo>
                        <a:pt x="130" y="64"/>
                        <a:pt x="130" y="64"/>
                        <a:pt x="130" y="64"/>
                      </a:cubicBezTo>
                      <a:cubicBezTo>
                        <a:pt x="130" y="62"/>
                        <a:pt x="130" y="61"/>
                        <a:pt x="129" y="60"/>
                      </a:cubicBezTo>
                      <a:cubicBezTo>
                        <a:pt x="129" y="60"/>
                        <a:pt x="129" y="60"/>
                        <a:pt x="129" y="60"/>
                      </a:cubicBezTo>
                      <a:cubicBezTo>
                        <a:pt x="129" y="53"/>
                        <a:pt x="128" y="47"/>
                        <a:pt x="126" y="41"/>
                      </a:cubicBezTo>
                      <a:cubicBezTo>
                        <a:pt x="126" y="41"/>
                        <a:pt x="126" y="41"/>
                        <a:pt x="126" y="41"/>
                      </a:cubicBezTo>
                      <a:cubicBezTo>
                        <a:pt x="126" y="41"/>
                        <a:pt x="126" y="41"/>
                        <a:pt x="126" y="41"/>
                      </a:cubicBezTo>
                      <a:cubicBezTo>
                        <a:pt x="124" y="32"/>
                        <a:pt x="121" y="24"/>
                        <a:pt x="116" y="17"/>
                      </a:cubicBezTo>
                      <a:cubicBezTo>
                        <a:pt x="116" y="17"/>
                        <a:pt x="116" y="17"/>
                        <a:pt x="116" y="17"/>
                      </a:cubicBezTo>
                      <a:cubicBezTo>
                        <a:pt x="116" y="17"/>
                        <a:pt x="116" y="17"/>
                        <a:pt x="116" y="17"/>
                      </a:cubicBezTo>
                      <a:cubicBezTo>
                        <a:pt x="111" y="10"/>
                        <a:pt x="104" y="5"/>
                        <a:pt x="95" y="2"/>
                      </a:cubicBezTo>
                      <a:cubicBezTo>
                        <a:pt x="94" y="2"/>
                        <a:pt x="92" y="1"/>
                        <a:pt x="90" y="1"/>
                      </a:cubicBezTo>
                      <a:cubicBezTo>
                        <a:pt x="90" y="1"/>
                        <a:pt x="90" y="1"/>
                        <a:pt x="90" y="1"/>
                      </a:cubicBezTo>
                      <a:cubicBezTo>
                        <a:pt x="89" y="1"/>
                        <a:pt x="89" y="1"/>
                        <a:pt x="88" y="1"/>
                      </a:cubicBezTo>
                      <a:cubicBezTo>
                        <a:pt x="88" y="1"/>
                        <a:pt x="88" y="1"/>
                        <a:pt x="88" y="1"/>
                      </a:cubicBezTo>
                      <a:cubicBezTo>
                        <a:pt x="79" y="0"/>
                        <a:pt x="73" y="3"/>
                        <a:pt x="68" y="5"/>
                      </a:cubicBezTo>
                      <a:cubicBezTo>
                        <a:pt x="67" y="6"/>
                        <a:pt x="66" y="7"/>
                        <a:pt x="66" y="7"/>
                      </a:cubicBezTo>
                      <a:cubicBezTo>
                        <a:pt x="66" y="7"/>
                        <a:pt x="66" y="7"/>
                        <a:pt x="66" y="7"/>
                      </a:cubicBezTo>
                      <a:cubicBezTo>
                        <a:pt x="66" y="7"/>
                        <a:pt x="66" y="7"/>
                        <a:pt x="66" y="7"/>
                      </a:cubicBezTo>
                      <a:cubicBezTo>
                        <a:pt x="65" y="8"/>
                        <a:pt x="64" y="9"/>
                        <a:pt x="64" y="9"/>
                      </a:cubicBezTo>
                      <a:cubicBezTo>
                        <a:pt x="64" y="9"/>
                        <a:pt x="64" y="9"/>
                        <a:pt x="64" y="9"/>
                      </a:cubicBezTo>
                      <a:cubicBezTo>
                        <a:pt x="64" y="9"/>
                        <a:pt x="64" y="9"/>
                        <a:pt x="64" y="9"/>
                      </a:cubicBezTo>
                      <a:cubicBezTo>
                        <a:pt x="60" y="14"/>
                        <a:pt x="57" y="22"/>
                        <a:pt x="55" y="31"/>
                      </a:cubicBezTo>
                      <a:cubicBezTo>
                        <a:pt x="35" y="20"/>
                        <a:pt x="35" y="20"/>
                        <a:pt x="35" y="20"/>
                      </a:cubicBezTo>
                      <a:cubicBezTo>
                        <a:pt x="29" y="23"/>
                        <a:pt x="29" y="23"/>
                        <a:pt x="29" y="23"/>
                      </a:cubicBezTo>
                      <a:cubicBezTo>
                        <a:pt x="29" y="23"/>
                        <a:pt x="29" y="23"/>
                        <a:pt x="29" y="23"/>
                      </a:cubicBezTo>
                      <a:cubicBezTo>
                        <a:pt x="29" y="90"/>
                        <a:pt x="29" y="90"/>
                        <a:pt x="29" y="90"/>
                      </a:cubicBezTo>
                      <a:cubicBezTo>
                        <a:pt x="23" y="94"/>
                        <a:pt x="18" y="95"/>
                        <a:pt x="12" y="98"/>
                      </a:cubicBezTo>
                      <a:cubicBezTo>
                        <a:pt x="1" y="103"/>
                        <a:pt x="0" y="112"/>
                        <a:pt x="1" y="119"/>
                      </a:cubicBezTo>
                      <a:cubicBezTo>
                        <a:pt x="2" y="125"/>
                        <a:pt x="11" y="129"/>
                        <a:pt x="20" y="126"/>
                      </a:cubicBezTo>
                      <a:cubicBezTo>
                        <a:pt x="22" y="125"/>
                        <a:pt x="25" y="124"/>
                        <a:pt x="29" y="122"/>
                      </a:cubicBezTo>
                      <a:cubicBezTo>
                        <a:pt x="29" y="153"/>
                        <a:pt x="29" y="153"/>
                        <a:pt x="29" y="153"/>
                      </a:cubicBezTo>
                      <a:cubicBezTo>
                        <a:pt x="101" y="195"/>
                        <a:pt x="101" y="195"/>
                        <a:pt x="101" y="195"/>
                      </a:cubicBezTo>
                      <a:cubicBezTo>
                        <a:pt x="101" y="199"/>
                        <a:pt x="102" y="202"/>
                        <a:pt x="102" y="205"/>
                      </a:cubicBezTo>
                      <a:cubicBezTo>
                        <a:pt x="102" y="205"/>
                        <a:pt x="102" y="205"/>
                        <a:pt x="102" y="205"/>
                      </a:cubicBezTo>
                      <a:cubicBezTo>
                        <a:pt x="102" y="205"/>
                        <a:pt x="102" y="205"/>
                        <a:pt x="102" y="205"/>
                      </a:cubicBezTo>
                      <a:cubicBezTo>
                        <a:pt x="102" y="206"/>
                        <a:pt x="102" y="207"/>
                        <a:pt x="102" y="208"/>
                      </a:cubicBezTo>
                      <a:cubicBezTo>
                        <a:pt x="102" y="208"/>
                        <a:pt x="102" y="208"/>
                        <a:pt x="102" y="208"/>
                      </a:cubicBezTo>
                      <a:cubicBezTo>
                        <a:pt x="102" y="208"/>
                        <a:pt x="102" y="208"/>
                        <a:pt x="102" y="208"/>
                      </a:cubicBezTo>
                      <a:cubicBezTo>
                        <a:pt x="103" y="216"/>
                        <a:pt x="105" y="223"/>
                        <a:pt x="107" y="229"/>
                      </a:cubicBezTo>
                      <a:cubicBezTo>
                        <a:pt x="107" y="229"/>
                        <a:pt x="107" y="229"/>
                        <a:pt x="107" y="229"/>
                      </a:cubicBezTo>
                      <a:cubicBezTo>
                        <a:pt x="107" y="229"/>
                        <a:pt x="107" y="229"/>
                        <a:pt x="107" y="229"/>
                      </a:cubicBezTo>
                      <a:cubicBezTo>
                        <a:pt x="108" y="234"/>
                        <a:pt x="110" y="239"/>
                        <a:pt x="112" y="243"/>
                      </a:cubicBezTo>
                      <a:cubicBezTo>
                        <a:pt x="112" y="243"/>
                        <a:pt x="112" y="243"/>
                        <a:pt x="112" y="243"/>
                      </a:cubicBezTo>
                      <a:cubicBezTo>
                        <a:pt x="112" y="243"/>
                        <a:pt x="112" y="243"/>
                        <a:pt x="112" y="243"/>
                      </a:cubicBezTo>
                      <a:cubicBezTo>
                        <a:pt x="118" y="253"/>
                        <a:pt x="125" y="260"/>
                        <a:pt x="136" y="264"/>
                      </a:cubicBezTo>
                      <a:cubicBezTo>
                        <a:pt x="149" y="268"/>
                        <a:pt x="158" y="264"/>
                        <a:pt x="164" y="261"/>
                      </a:cubicBezTo>
                      <a:cubicBezTo>
                        <a:pt x="170" y="256"/>
                        <a:pt x="175" y="249"/>
                        <a:pt x="178" y="240"/>
                      </a:cubicBezTo>
                      <a:cubicBezTo>
                        <a:pt x="203" y="254"/>
                        <a:pt x="203" y="254"/>
                        <a:pt x="203" y="254"/>
                      </a:cubicBezTo>
                      <a:cubicBezTo>
                        <a:pt x="210" y="251"/>
                        <a:pt x="210" y="251"/>
                        <a:pt x="210" y="251"/>
                      </a:cubicBezTo>
                      <a:cubicBezTo>
                        <a:pt x="210" y="120"/>
                        <a:pt x="210" y="120"/>
                        <a:pt x="210" y="120"/>
                      </a:cubicBezTo>
                      <a:cubicBezTo>
                        <a:pt x="189" y="108"/>
                        <a:pt x="189" y="108"/>
                        <a:pt x="189" y="108"/>
                      </a:cubicBezTo>
                      <a:cubicBezTo>
                        <a:pt x="189" y="108"/>
                        <a:pt x="189" y="108"/>
                        <a:pt x="189" y="107"/>
                      </a:cubicBezTo>
                      <a:cubicBezTo>
                        <a:pt x="189" y="100"/>
                        <a:pt x="190" y="92"/>
                        <a:pt x="190" y="86"/>
                      </a:cubicBezTo>
                      <a:cubicBezTo>
                        <a:pt x="190" y="86"/>
                        <a:pt x="190" y="86"/>
                        <a:pt x="190" y="86"/>
                      </a:cubicBezTo>
                      <a:cubicBezTo>
                        <a:pt x="190" y="85"/>
                        <a:pt x="191" y="85"/>
                        <a:pt x="191" y="84"/>
                      </a:cubicBezTo>
                      <a:cubicBezTo>
                        <a:pt x="191" y="79"/>
                        <a:pt x="192" y="74"/>
                        <a:pt x="193" y="71"/>
                      </a:cubicBezTo>
                      <a:cubicBezTo>
                        <a:pt x="193" y="71"/>
                        <a:pt x="193" y="71"/>
                        <a:pt x="193" y="71"/>
                      </a:cubicBezTo>
                      <a:cubicBezTo>
                        <a:pt x="193" y="70"/>
                        <a:pt x="193" y="69"/>
                        <a:pt x="194" y="69"/>
                      </a:cubicBezTo>
                      <a:cubicBezTo>
                        <a:pt x="194" y="69"/>
                        <a:pt x="194" y="69"/>
                        <a:pt x="194" y="69"/>
                      </a:cubicBezTo>
                      <a:cubicBezTo>
                        <a:pt x="194" y="67"/>
                        <a:pt x="195" y="66"/>
                        <a:pt x="195" y="65"/>
                      </a:cubicBezTo>
                      <a:cubicBezTo>
                        <a:pt x="196" y="65"/>
                        <a:pt x="196" y="65"/>
                        <a:pt x="197" y="65"/>
                      </a:cubicBezTo>
                      <a:cubicBezTo>
                        <a:pt x="197" y="65"/>
                        <a:pt x="197" y="65"/>
                        <a:pt x="197" y="65"/>
                      </a:cubicBezTo>
                      <a:cubicBezTo>
                        <a:pt x="198" y="66"/>
                        <a:pt x="199" y="67"/>
                        <a:pt x="200" y="68"/>
                      </a:cubicBezTo>
                      <a:cubicBezTo>
                        <a:pt x="201" y="68"/>
                        <a:pt x="201" y="69"/>
                        <a:pt x="202" y="69"/>
                      </a:cubicBezTo>
                      <a:cubicBezTo>
                        <a:pt x="202" y="69"/>
                        <a:pt x="202" y="69"/>
                        <a:pt x="202" y="69"/>
                      </a:cubicBezTo>
                      <a:cubicBezTo>
                        <a:pt x="204" y="71"/>
                        <a:pt x="205" y="73"/>
                        <a:pt x="206" y="74"/>
                      </a:cubicBezTo>
                      <a:cubicBezTo>
                        <a:pt x="206" y="74"/>
                        <a:pt x="206" y="74"/>
                        <a:pt x="206" y="74"/>
                      </a:cubicBezTo>
                      <a:cubicBezTo>
                        <a:pt x="207" y="75"/>
                        <a:pt x="208" y="77"/>
                        <a:pt x="209" y="78"/>
                      </a:cubicBezTo>
                      <a:cubicBezTo>
                        <a:pt x="209" y="78"/>
                        <a:pt x="209" y="78"/>
                        <a:pt x="209" y="78"/>
                      </a:cubicBezTo>
                      <a:cubicBezTo>
                        <a:pt x="211" y="81"/>
                        <a:pt x="212" y="85"/>
                        <a:pt x="213" y="89"/>
                      </a:cubicBezTo>
                      <a:cubicBezTo>
                        <a:pt x="213" y="89"/>
                        <a:pt x="213" y="89"/>
                        <a:pt x="213" y="89"/>
                      </a:cubicBezTo>
                      <a:cubicBezTo>
                        <a:pt x="214" y="90"/>
                        <a:pt x="214" y="91"/>
                        <a:pt x="214" y="92"/>
                      </a:cubicBezTo>
                      <a:cubicBezTo>
                        <a:pt x="216" y="96"/>
                        <a:pt x="217" y="100"/>
                        <a:pt x="217" y="104"/>
                      </a:cubicBezTo>
                      <a:cubicBezTo>
                        <a:pt x="218" y="105"/>
                        <a:pt x="218" y="106"/>
                        <a:pt x="218" y="107"/>
                      </a:cubicBezTo>
                      <a:cubicBezTo>
                        <a:pt x="218" y="107"/>
                        <a:pt x="218" y="107"/>
                        <a:pt x="218" y="107"/>
                      </a:cubicBezTo>
                      <a:cubicBezTo>
                        <a:pt x="218" y="108"/>
                        <a:pt x="218" y="109"/>
                        <a:pt x="218" y="110"/>
                      </a:cubicBezTo>
                      <a:cubicBezTo>
                        <a:pt x="219" y="118"/>
                        <a:pt x="226" y="123"/>
                        <a:pt x="234" y="122"/>
                      </a:cubicBezTo>
                      <a:cubicBezTo>
                        <a:pt x="242" y="121"/>
                        <a:pt x="247" y="114"/>
                        <a:pt x="246" y="106"/>
                      </a:cubicBezTo>
                      <a:close/>
                      <a:moveTo>
                        <a:pt x="80" y="34"/>
                      </a:moveTo>
                      <a:cubicBezTo>
                        <a:pt x="80" y="33"/>
                        <a:pt x="81" y="32"/>
                        <a:pt x="81" y="32"/>
                      </a:cubicBezTo>
                      <a:cubicBezTo>
                        <a:pt x="81" y="32"/>
                        <a:pt x="81" y="32"/>
                        <a:pt x="81" y="32"/>
                      </a:cubicBezTo>
                      <a:cubicBezTo>
                        <a:pt x="82" y="30"/>
                        <a:pt x="83" y="29"/>
                        <a:pt x="84" y="29"/>
                      </a:cubicBezTo>
                      <a:cubicBezTo>
                        <a:pt x="84" y="29"/>
                        <a:pt x="84" y="28"/>
                        <a:pt x="84" y="28"/>
                      </a:cubicBezTo>
                      <a:cubicBezTo>
                        <a:pt x="84" y="28"/>
                        <a:pt x="84" y="28"/>
                        <a:pt x="84" y="28"/>
                      </a:cubicBezTo>
                      <a:cubicBezTo>
                        <a:pt x="85" y="28"/>
                        <a:pt x="85" y="28"/>
                        <a:pt x="85" y="28"/>
                      </a:cubicBezTo>
                      <a:cubicBezTo>
                        <a:pt x="85" y="28"/>
                        <a:pt x="85" y="28"/>
                        <a:pt x="85" y="28"/>
                      </a:cubicBezTo>
                      <a:cubicBezTo>
                        <a:pt x="86" y="28"/>
                        <a:pt x="86" y="29"/>
                        <a:pt x="86" y="29"/>
                      </a:cubicBezTo>
                      <a:cubicBezTo>
                        <a:pt x="86" y="29"/>
                        <a:pt x="87" y="29"/>
                        <a:pt x="87" y="29"/>
                      </a:cubicBezTo>
                      <a:cubicBezTo>
                        <a:pt x="88" y="29"/>
                        <a:pt x="90" y="30"/>
                        <a:pt x="92" y="32"/>
                      </a:cubicBezTo>
                      <a:cubicBezTo>
                        <a:pt x="92" y="32"/>
                        <a:pt x="92" y="32"/>
                        <a:pt x="92" y="32"/>
                      </a:cubicBezTo>
                      <a:cubicBezTo>
                        <a:pt x="92" y="32"/>
                        <a:pt x="93" y="33"/>
                        <a:pt x="93" y="34"/>
                      </a:cubicBezTo>
                      <a:cubicBezTo>
                        <a:pt x="93" y="34"/>
                        <a:pt x="93" y="34"/>
                        <a:pt x="93" y="34"/>
                      </a:cubicBezTo>
                      <a:cubicBezTo>
                        <a:pt x="95" y="36"/>
                        <a:pt x="96" y="39"/>
                        <a:pt x="98" y="43"/>
                      </a:cubicBezTo>
                      <a:cubicBezTo>
                        <a:pt x="98" y="43"/>
                        <a:pt x="98" y="43"/>
                        <a:pt x="98" y="43"/>
                      </a:cubicBezTo>
                      <a:cubicBezTo>
                        <a:pt x="98" y="44"/>
                        <a:pt x="99" y="46"/>
                        <a:pt x="99" y="48"/>
                      </a:cubicBezTo>
                      <a:cubicBezTo>
                        <a:pt x="99" y="48"/>
                        <a:pt x="99" y="48"/>
                        <a:pt x="99" y="48"/>
                      </a:cubicBezTo>
                      <a:cubicBezTo>
                        <a:pt x="100" y="51"/>
                        <a:pt x="100" y="54"/>
                        <a:pt x="101" y="57"/>
                      </a:cubicBezTo>
                      <a:cubicBezTo>
                        <a:pt x="77" y="44"/>
                        <a:pt x="77" y="44"/>
                        <a:pt x="77" y="44"/>
                      </a:cubicBezTo>
                      <a:cubicBezTo>
                        <a:pt x="77" y="43"/>
                        <a:pt x="77" y="43"/>
                        <a:pt x="77" y="43"/>
                      </a:cubicBezTo>
                      <a:cubicBezTo>
                        <a:pt x="78" y="39"/>
                        <a:pt x="79" y="36"/>
                        <a:pt x="80" y="34"/>
                      </a:cubicBezTo>
                      <a:close/>
                      <a:moveTo>
                        <a:pt x="151" y="233"/>
                      </a:moveTo>
                      <a:cubicBezTo>
                        <a:pt x="151" y="233"/>
                        <a:pt x="151" y="233"/>
                        <a:pt x="151" y="233"/>
                      </a:cubicBezTo>
                      <a:cubicBezTo>
                        <a:pt x="151" y="234"/>
                        <a:pt x="150" y="235"/>
                        <a:pt x="150" y="235"/>
                      </a:cubicBezTo>
                      <a:cubicBezTo>
                        <a:pt x="150" y="235"/>
                        <a:pt x="150" y="235"/>
                        <a:pt x="150" y="235"/>
                      </a:cubicBezTo>
                      <a:cubicBezTo>
                        <a:pt x="150" y="236"/>
                        <a:pt x="149" y="236"/>
                        <a:pt x="149" y="236"/>
                      </a:cubicBezTo>
                      <a:cubicBezTo>
                        <a:pt x="148" y="237"/>
                        <a:pt x="148" y="238"/>
                        <a:pt x="147" y="238"/>
                      </a:cubicBezTo>
                      <a:cubicBezTo>
                        <a:pt x="147" y="238"/>
                        <a:pt x="147" y="238"/>
                        <a:pt x="147" y="238"/>
                      </a:cubicBezTo>
                      <a:cubicBezTo>
                        <a:pt x="147" y="238"/>
                        <a:pt x="147" y="238"/>
                        <a:pt x="147" y="238"/>
                      </a:cubicBezTo>
                      <a:cubicBezTo>
                        <a:pt x="147" y="238"/>
                        <a:pt x="147" y="238"/>
                        <a:pt x="146" y="238"/>
                      </a:cubicBezTo>
                      <a:cubicBezTo>
                        <a:pt x="146" y="238"/>
                        <a:pt x="146" y="238"/>
                        <a:pt x="146" y="238"/>
                      </a:cubicBezTo>
                      <a:cubicBezTo>
                        <a:pt x="146" y="238"/>
                        <a:pt x="146" y="238"/>
                        <a:pt x="145" y="237"/>
                      </a:cubicBezTo>
                      <a:cubicBezTo>
                        <a:pt x="143" y="237"/>
                        <a:pt x="141" y="235"/>
                        <a:pt x="139" y="233"/>
                      </a:cubicBezTo>
                      <a:cubicBezTo>
                        <a:pt x="138" y="232"/>
                        <a:pt x="138" y="231"/>
                        <a:pt x="137" y="231"/>
                      </a:cubicBezTo>
                      <a:cubicBezTo>
                        <a:pt x="137" y="231"/>
                        <a:pt x="137" y="231"/>
                        <a:pt x="137" y="231"/>
                      </a:cubicBezTo>
                      <a:cubicBezTo>
                        <a:pt x="136" y="228"/>
                        <a:pt x="135" y="226"/>
                        <a:pt x="134" y="223"/>
                      </a:cubicBezTo>
                      <a:cubicBezTo>
                        <a:pt x="134" y="223"/>
                        <a:pt x="134" y="223"/>
                        <a:pt x="134" y="223"/>
                      </a:cubicBezTo>
                      <a:cubicBezTo>
                        <a:pt x="133" y="222"/>
                        <a:pt x="133" y="221"/>
                        <a:pt x="133" y="219"/>
                      </a:cubicBezTo>
                      <a:cubicBezTo>
                        <a:pt x="132" y="217"/>
                        <a:pt x="132" y="215"/>
                        <a:pt x="131" y="213"/>
                      </a:cubicBezTo>
                      <a:cubicBezTo>
                        <a:pt x="153" y="225"/>
                        <a:pt x="153" y="225"/>
                        <a:pt x="153" y="225"/>
                      </a:cubicBezTo>
                      <a:cubicBezTo>
                        <a:pt x="153" y="229"/>
                        <a:pt x="152" y="231"/>
                        <a:pt x="151" y="233"/>
                      </a:cubicBezTo>
                      <a:close/>
                    </a:path>
                  </a:pathLst>
                </a:custGeom>
                <a:noFill/>
                <a:ln w="22225">
                  <a:solidFill>
                    <a:srgbClr val="333333"/>
                  </a:solidFill>
                  <a:round/>
                  <a:headEnd/>
                  <a:tailEnd/>
                </a:ln>
              </p:spPr>
              <p:txBody>
                <a:bodyPr/>
                <a:lstStyle/>
                <a:p>
                  <a:pPr algn="ctr"/>
                  <a:endParaRPr lang="en-US" dirty="0"/>
                </a:p>
              </p:txBody>
            </p:sp>
            <p:sp>
              <p:nvSpPr>
                <p:cNvPr id="1658921" name="Freeform 78"/>
                <p:cNvSpPr>
                  <a:spLocks/>
                </p:cNvSpPr>
                <p:nvPr/>
              </p:nvSpPr>
              <p:spPr bwMode="auto">
                <a:xfrm>
                  <a:off x="3524" y="1849"/>
                  <a:ext cx="152" cy="208"/>
                </a:xfrm>
                <a:custGeom>
                  <a:avLst/>
                  <a:gdLst>
                    <a:gd name="T0" fmla="*/ 2147483647 w 64"/>
                    <a:gd name="T1" fmla="*/ 2147483647 h 88"/>
                    <a:gd name="T2" fmla="*/ 2147483647 w 64"/>
                    <a:gd name="T3" fmla="*/ 2147483647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2147483647 w 64"/>
                    <a:gd name="T13" fmla="*/ 2147483647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3" y="11"/>
                      </a:moveTo>
                      <a:cubicBezTo>
                        <a:pt x="0" y="18"/>
                        <a:pt x="4" y="26"/>
                        <a:pt x="11" y="29"/>
                      </a:cubicBezTo>
                      <a:cubicBezTo>
                        <a:pt x="27" y="35"/>
                        <a:pt x="33" y="57"/>
                        <a:pt x="35" y="75"/>
                      </a:cubicBezTo>
                      <a:cubicBezTo>
                        <a:pt x="36" y="83"/>
                        <a:pt x="43" y="88"/>
                        <a:pt x="51" y="87"/>
                      </a:cubicBezTo>
                      <a:cubicBezTo>
                        <a:pt x="59" y="86"/>
                        <a:pt x="64" y="79"/>
                        <a:pt x="63" y="71"/>
                      </a:cubicBezTo>
                      <a:cubicBezTo>
                        <a:pt x="58" y="35"/>
                        <a:pt x="44" y="12"/>
                        <a:pt x="21" y="3"/>
                      </a:cubicBezTo>
                      <a:cubicBezTo>
                        <a:pt x="14" y="0"/>
                        <a:pt x="6" y="4"/>
                        <a:pt x="3" y="11"/>
                      </a:cubicBezTo>
                      <a:close/>
                    </a:path>
                  </a:pathLst>
                </a:custGeom>
                <a:solidFill>
                  <a:srgbClr val="B9060A"/>
                </a:solidFill>
                <a:ln w="9525">
                  <a:noFill/>
                  <a:round/>
                  <a:headEnd/>
                  <a:tailEnd/>
                </a:ln>
              </p:spPr>
              <p:txBody>
                <a:bodyPr/>
                <a:lstStyle/>
                <a:p>
                  <a:pPr algn="ctr"/>
                  <a:endParaRPr lang="en-US" dirty="0"/>
                </a:p>
              </p:txBody>
            </p:sp>
            <p:sp>
              <p:nvSpPr>
                <p:cNvPr id="1658922" name="Freeform 79"/>
                <p:cNvSpPr>
                  <a:spLocks/>
                </p:cNvSpPr>
                <p:nvPr/>
              </p:nvSpPr>
              <p:spPr bwMode="auto">
                <a:xfrm>
                  <a:off x="3269" y="1766"/>
                  <a:ext cx="133" cy="227"/>
                </a:xfrm>
                <a:custGeom>
                  <a:avLst/>
                  <a:gdLst>
                    <a:gd name="T0" fmla="*/ 2147483647 w 56"/>
                    <a:gd name="T1" fmla="*/ 2147483647 h 96"/>
                    <a:gd name="T2" fmla="*/ 2147483647 w 56"/>
                    <a:gd name="T3" fmla="*/ 2147483647 h 96"/>
                    <a:gd name="T4" fmla="*/ 2147483647 w 56"/>
                    <a:gd name="T5" fmla="*/ 2147483647 h 96"/>
                    <a:gd name="T6" fmla="*/ 2147483647 w 56"/>
                    <a:gd name="T7" fmla="*/ 2147483647 h 96"/>
                    <a:gd name="T8" fmla="*/ 2147483647 w 56"/>
                    <a:gd name="T9" fmla="*/ 2147483647 h 96"/>
                    <a:gd name="T10" fmla="*/ 2147483647 w 56"/>
                    <a:gd name="T11" fmla="*/ 2147483647 h 96"/>
                    <a:gd name="T12" fmla="*/ 0 60000 65536"/>
                    <a:gd name="T13" fmla="*/ 0 60000 65536"/>
                    <a:gd name="T14" fmla="*/ 0 60000 65536"/>
                    <a:gd name="T15" fmla="*/ 0 60000 65536"/>
                    <a:gd name="T16" fmla="*/ 0 60000 65536"/>
                    <a:gd name="T17" fmla="*/ 0 60000 65536"/>
                    <a:gd name="T18" fmla="*/ 0 w 56"/>
                    <a:gd name="T19" fmla="*/ 0 h 96"/>
                    <a:gd name="T20" fmla="*/ 56 w 5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56" h="96">
                      <a:moveTo>
                        <a:pt x="28" y="94"/>
                      </a:moveTo>
                      <a:cubicBezTo>
                        <a:pt x="28" y="62"/>
                        <a:pt x="25" y="33"/>
                        <a:pt x="12" y="29"/>
                      </a:cubicBezTo>
                      <a:cubicBezTo>
                        <a:pt x="4" y="26"/>
                        <a:pt x="0" y="18"/>
                        <a:pt x="3" y="11"/>
                      </a:cubicBezTo>
                      <a:cubicBezTo>
                        <a:pt x="5" y="4"/>
                        <a:pt x="13" y="0"/>
                        <a:pt x="20" y="2"/>
                      </a:cubicBezTo>
                      <a:cubicBezTo>
                        <a:pt x="51" y="12"/>
                        <a:pt x="56" y="51"/>
                        <a:pt x="56" y="96"/>
                      </a:cubicBezTo>
                      <a:lnTo>
                        <a:pt x="28" y="94"/>
                      </a:lnTo>
                      <a:close/>
                    </a:path>
                  </a:pathLst>
                </a:custGeom>
                <a:solidFill>
                  <a:srgbClr val="A30609"/>
                </a:solidFill>
                <a:ln w="9525">
                  <a:noFill/>
                  <a:round/>
                  <a:headEnd/>
                  <a:tailEnd/>
                </a:ln>
              </p:spPr>
              <p:txBody>
                <a:bodyPr/>
                <a:lstStyle/>
                <a:p>
                  <a:pPr algn="ctr"/>
                  <a:endParaRPr lang="en-US" dirty="0"/>
                </a:p>
              </p:txBody>
            </p:sp>
            <p:sp>
              <p:nvSpPr>
                <p:cNvPr id="1658923" name="Freeform 80"/>
                <p:cNvSpPr>
                  <a:spLocks/>
                </p:cNvSpPr>
                <p:nvPr/>
              </p:nvSpPr>
              <p:spPr bwMode="auto">
                <a:xfrm>
                  <a:off x="3321" y="1991"/>
                  <a:ext cx="159" cy="406"/>
                </a:xfrm>
                <a:custGeom>
                  <a:avLst/>
                  <a:gdLst>
                    <a:gd name="T0" fmla="*/ 2147483647 w 67"/>
                    <a:gd name="T1" fmla="*/ 2147483647 h 172"/>
                    <a:gd name="T2" fmla="*/ 2147483647 w 67"/>
                    <a:gd name="T3" fmla="*/ 2147483647 h 172"/>
                    <a:gd name="T4" fmla="*/ 2147483647 w 67"/>
                    <a:gd name="T5" fmla="*/ 2147483647 h 172"/>
                    <a:gd name="T6" fmla="*/ 2147483647 w 67"/>
                    <a:gd name="T7" fmla="*/ 2147483647 h 172"/>
                    <a:gd name="T8" fmla="*/ 2147483647 w 67"/>
                    <a:gd name="T9" fmla="*/ 2147483647 h 172"/>
                    <a:gd name="T10" fmla="*/ 2147483647 w 67"/>
                    <a:gd name="T11" fmla="*/ 2147483647 h 172"/>
                    <a:gd name="T12" fmla="*/ 2147483647 w 67"/>
                    <a:gd name="T13" fmla="*/ 2147483647 h 172"/>
                    <a:gd name="T14" fmla="*/ 2147483647 w 67"/>
                    <a:gd name="T15" fmla="*/ 2147483647 h 172"/>
                    <a:gd name="T16" fmla="*/ 2147483647 w 67"/>
                    <a:gd name="T17" fmla="*/ 0 h 172"/>
                    <a:gd name="T18" fmla="*/ 2147483647 w 67"/>
                    <a:gd name="T19" fmla="*/ 2147483647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72"/>
                    <a:gd name="T32" fmla="*/ 67 w 67"/>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72">
                      <a:moveTo>
                        <a:pt x="34" y="3"/>
                      </a:moveTo>
                      <a:cubicBezTo>
                        <a:pt x="34" y="14"/>
                        <a:pt x="33" y="26"/>
                        <a:pt x="33" y="38"/>
                      </a:cubicBezTo>
                      <a:cubicBezTo>
                        <a:pt x="31" y="82"/>
                        <a:pt x="29" y="136"/>
                        <a:pt x="48" y="142"/>
                      </a:cubicBezTo>
                      <a:cubicBezTo>
                        <a:pt x="55" y="145"/>
                        <a:pt x="59" y="153"/>
                        <a:pt x="57" y="160"/>
                      </a:cubicBezTo>
                      <a:cubicBezTo>
                        <a:pt x="57" y="161"/>
                        <a:pt x="56" y="162"/>
                        <a:pt x="56" y="162"/>
                      </a:cubicBezTo>
                      <a:cubicBezTo>
                        <a:pt x="56" y="163"/>
                        <a:pt x="67" y="165"/>
                        <a:pt x="66" y="166"/>
                      </a:cubicBezTo>
                      <a:cubicBezTo>
                        <a:pt x="61" y="172"/>
                        <a:pt x="45" y="171"/>
                        <a:pt x="39" y="169"/>
                      </a:cubicBezTo>
                      <a:cubicBezTo>
                        <a:pt x="0" y="156"/>
                        <a:pt x="2" y="96"/>
                        <a:pt x="5" y="37"/>
                      </a:cubicBezTo>
                      <a:cubicBezTo>
                        <a:pt x="5" y="25"/>
                        <a:pt x="6" y="13"/>
                        <a:pt x="6" y="0"/>
                      </a:cubicBezTo>
                      <a:lnTo>
                        <a:pt x="34" y="3"/>
                      </a:lnTo>
                      <a:close/>
                    </a:path>
                  </a:pathLst>
                </a:custGeom>
                <a:solidFill>
                  <a:srgbClr val="770D0A"/>
                </a:solidFill>
                <a:ln w="9525">
                  <a:noFill/>
                  <a:round/>
                  <a:headEnd/>
                  <a:tailEnd/>
                </a:ln>
              </p:spPr>
              <p:txBody>
                <a:bodyPr/>
                <a:lstStyle/>
                <a:p>
                  <a:pPr algn="ctr"/>
                  <a:endParaRPr lang="en-US" dirty="0"/>
                </a:p>
              </p:txBody>
            </p:sp>
            <p:sp>
              <p:nvSpPr>
                <p:cNvPr id="1658924" name="Freeform 81"/>
                <p:cNvSpPr>
                  <a:spLocks noEditPoints="1"/>
                </p:cNvSpPr>
                <p:nvPr/>
              </p:nvSpPr>
              <p:spPr bwMode="auto">
                <a:xfrm>
                  <a:off x="3310" y="1802"/>
                  <a:ext cx="99" cy="513"/>
                </a:xfrm>
                <a:custGeom>
                  <a:avLst/>
                  <a:gdLst>
                    <a:gd name="T0" fmla="*/ 2147483647 w 42"/>
                    <a:gd name="T1" fmla="*/ 2147483647 h 217"/>
                    <a:gd name="T2" fmla="*/ 2147483647 w 42"/>
                    <a:gd name="T3" fmla="*/ 2147483647 h 217"/>
                    <a:gd name="T4" fmla="*/ 2147483647 w 42"/>
                    <a:gd name="T5" fmla="*/ 0 h 217"/>
                    <a:gd name="T6" fmla="*/ 2147483647 w 42"/>
                    <a:gd name="T7" fmla="*/ 2147483647 h 217"/>
                    <a:gd name="T8" fmla="*/ 2147483647 w 42"/>
                    <a:gd name="T9" fmla="*/ 2147483647 h 217"/>
                    <a:gd name="T10" fmla="*/ 0 w 42"/>
                    <a:gd name="T11" fmla="*/ 2147483647 h 217"/>
                    <a:gd name="T12" fmla="*/ 2147483647 w 42"/>
                    <a:gd name="T13" fmla="*/ 2147483647 h 217"/>
                    <a:gd name="T14" fmla="*/ 2147483647 w 42"/>
                    <a:gd name="T15" fmla="*/ 2147483647 h 217"/>
                    <a:gd name="T16" fmla="*/ 2147483647 w 42"/>
                    <a:gd name="T17" fmla="*/ 2147483647 h 217"/>
                    <a:gd name="T18" fmla="*/ 2147483647 w 42"/>
                    <a:gd name="T19" fmla="*/ 2147483647 h 217"/>
                    <a:gd name="T20" fmla="*/ 2147483647 w 42"/>
                    <a:gd name="T21" fmla="*/ 2147483647 h 217"/>
                    <a:gd name="T22" fmla="*/ 2147483647 w 42"/>
                    <a:gd name="T23" fmla="*/ 2147483647 h 217"/>
                    <a:gd name="T24" fmla="*/ 2147483647 w 42"/>
                    <a:gd name="T25" fmla="*/ 2147483647 h 217"/>
                    <a:gd name="T26" fmla="*/ 2147483647 w 42"/>
                    <a:gd name="T27" fmla="*/ 2147483647 h 217"/>
                    <a:gd name="T28" fmla="*/ 2147483647 w 42"/>
                    <a:gd name="T29" fmla="*/ 2147483647 h 217"/>
                    <a:gd name="T30" fmla="*/ 2147483647 w 42"/>
                    <a:gd name="T31" fmla="*/ 2147483647 h 217"/>
                    <a:gd name="T32" fmla="*/ 2147483647 w 42"/>
                    <a:gd name="T33" fmla="*/ 2147483647 h 217"/>
                    <a:gd name="T34" fmla="*/ 2147483647 w 42"/>
                    <a:gd name="T35" fmla="*/ 2147483647 h 217"/>
                    <a:gd name="T36" fmla="*/ 2147483647 w 42"/>
                    <a:gd name="T37" fmla="*/ 2147483647 h 217"/>
                    <a:gd name="T38" fmla="*/ 2147483647 w 42"/>
                    <a:gd name="T39" fmla="*/ 2147483647 h 217"/>
                    <a:gd name="T40" fmla="*/ 2147483647 w 42"/>
                    <a:gd name="T41" fmla="*/ 2147483647 h 217"/>
                    <a:gd name="T42" fmla="*/ 2147483647 w 42"/>
                    <a:gd name="T43" fmla="*/ 2147483647 h 217"/>
                    <a:gd name="T44" fmla="*/ 2147483647 w 42"/>
                    <a:gd name="T45" fmla="*/ 2147483647 h 217"/>
                    <a:gd name="T46" fmla="*/ 2147483647 w 42"/>
                    <a:gd name="T47" fmla="*/ 2147483647 h 217"/>
                    <a:gd name="T48" fmla="*/ 2147483647 w 42"/>
                    <a:gd name="T49" fmla="*/ 2147483647 h 217"/>
                    <a:gd name="T50" fmla="*/ 2147483647 w 42"/>
                    <a:gd name="T51" fmla="*/ 2147483647 h 217"/>
                    <a:gd name="T52" fmla="*/ 2147483647 w 42"/>
                    <a:gd name="T53" fmla="*/ 2147483647 h 217"/>
                    <a:gd name="T54" fmla="*/ 2147483647 w 42"/>
                    <a:gd name="T55" fmla="*/ 2147483647 h 217"/>
                    <a:gd name="T56" fmla="*/ 2147483647 w 42"/>
                    <a:gd name="T57" fmla="*/ 2147483647 h 217"/>
                    <a:gd name="T58" fmla="*/ 2147483647 w 42"/>
                    <a:gd name="T59" fmla="*/ 2147483647 h 217"/>
                    <a:gd name="T60" fmla="*/ 2147483647 w 42"/>
                    <a:gd name="T61" fmla="*/ 2147483647 h 217"/>
                    <a:gd name="T62" fmla="*/ 2147483647 w 42"/>
                    <a:gd name="T63" fmla="*/ 2147483647 h 217"/>
                    <a:gd name="T64" fmla="*/ 2147483647 w 42"/>
                    <a:gd name="T65" fmla="*/ 2147483647 h 217"/>
                    <a:gd name="T66" fmla="*/ 2147483647 w 42"/>
                    <a:gd name="T67" fmla="*/ 2147483647 h 217"/>
                    <a:gd name="T68" fmla="*/ 2147483647 w 42"/>
                    <a:gd name="T69" fmla="*/ 2147483647 h 217"/>
                    <a:gd name="T70" fmla="*/ 2147483647 w 42"/>
                    <a:gd name="T71" fmla="*/ 2147483647 h 217"/>
                    <a:gd name="T72" fmla="*/ 2147483647 w 42"/>
                    <a:gd name="T73" fmla="*/ 2147483647 h 217"/>
                    <a:gd name="T74" fmla="*/ 2147483647 w 42"/>
                    <a:gd name="T75" fmla="*/ 2147483647 h 217"/>
                    <a:gd name="T76" fmla="*/ 2147483647 w 42"/>
                    <a:gd name="T77" fmla="*/ 2147483647 h 217"/>
                    <a:gd name="T78" fmla="*/ 2147483647 w 42"/>
                    <a:gd name="T79" fmla="*/ 2147483647 h 217"/>
                    <a:gd name="T80" fmla="*/ 2147483647 w 42"/>
                    <a:gd name="T81" fmla="*/ 2147483647 h 217"/>
                    <a:gd name="T82" fmla="*/ 2147483647 w 42"/>
                    <a:gd name="T83" fmla="*/ 2147483647 h 217"/>
                    <a:gd name="T84" fmla="*/ 2147483647 w 42"/>
                    <a:gd name="T85" fmla="*/ 2147483647 h 217"/>
                    <a:gd name="T86" fmla="*/ 2147483647 w 42"/>
                    <a:gd name="T87" fmla="*/ 2147483647 h 217"/>
                    <a:gd name="T88" fmla="*/ 2147483647 w 42"/>
                    <a:gd name="T89" fmla="*/ 2147483647 h 2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217"/>
                    <a:gd name="T137" fmla="*/ 42 w 42"/>
                    <a:gd name="T138" fmla="*/ 217 h 2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217">
                      <a:moveTo>
                        <a:pt x="24" y="3"/>
                      </a:moveTo>
                      <a:cubicBezTo>
                        <a:pt x="24" y="3"/>
                        <a:pt x="24" y="3"/>
                        <a:pt x="24" y="2"/>
                      </a:cubicBezTo>
                      <a:cubicBezTo>
                        <a:pt x="23" y="1"/>
                        <a:pt x="23" y="1"/>
                        <a:pt x="22" y="0"/>
                      </a:cubicBezTo>
                      <a:cubicBezTo>
                        <a:pt x="22" y="0"/>
                        <a:pt x="22" y="1"/>
                        <a:pt x="22" y="2"/>
                      </a:cubicBezTo>
                      <a:cubicBezTo>
                        <a:pt x="21" y="6"/>
                        <a:pt x="18" y="10"/>
                        <a:pt x="13" y="13"/>
                      </a:cubicBezTo>
                      <a:cubicBezTo>
                        <a:pt x="8" y="16"/>
                        <a:pt x="3" y="18"/>
                        <a:pt x="0" y="17"/>
                      </a:cubicBezTo>
                      <a:cubicBezTo>
                        <a:pt x="0" y="17"/>
                        <a:pt x="1" y="18"/>
                        <a:pt x="1" y="19"/>
                      </a:cubicBezTo>
                      <a:cubicBezTo>
                        <a:pt x="5" y="19"/>
                        <a:pt x="10" y="18"/>
                        <a:pt x="14" y="15"/>
                      </a:cubicBezTo>
                      <a:cubicBezTo>
                        <a:pt x="19" y="11"/>
                        <a:pt x="23" y="7"/>
                        <a:pt x="24" y="3"/>
                      </a:cubicBezTo>
                      <a:close/>
                      <a:moveTo>
                        <a:pt x="22" y="35"/>
                      </a:moveTo>
                      <a:cubicBezTo>
                        <a:pt x="27" y="34"/>
                        <a:pt x="32" y="31"/>
                        <a:pt x="34" y="27"/>
                      </a:cubicBezTo>
                      <a:cubicBezTo>
                        <a:pt x="34" y="27"/>
                        <a:pt x="34" y="27"/>
                        <a:pt x="34" y="26"/>
                      </a:cubicBezTo>
                      <a:cubicBezTo>
                        <a:pt x="34" y="25"/>
                        <a:pt x="34" y="24"/>
                        <a:pt x="33" y="23"/>
                      </a:cubicBezTo>
                      <a:cubicBezTo>
                        <a:pt x="33" y="24"/>
                        <a:pt x="33" y="25"/>
                        <a:pt x="32" y="26"/>
                      </a:cubicBezTo>
                      <a:cubicBezTo>
                        <a:pt x="30" y="29"/>
                        <a:pt x="26" y="32"/>
                        <a:pt x="21" y="33"/>
                      </a:cubicBezTo>
                      <a:cubicBezTo>
                        <a:pt x="14" y="34"/>
                        <a:pt x="7" y="32"/>
                        <a:pt x="6" y="28"/>
                      </a:cubicBezTo>
                      <a:cubicBezTo>
                        <a:pt x="6" y="29"/>
                        <a:pt x="7" y="31"/>
                        <a:pt x="7" y="33"/>
                      </a:cubicBezTo>
                      <a:cubicBezTo>
                        <a:pt x="11" y="35"/>
                        <a:pt x="16" y="36"/>
                        <a:pt x="22" y="35"/>
                      </a:cubicBezTo>
                      <a:close/>
                      <a:moveTo>
                        <a:pt x="25" y="197"/>
                      </a:moveTo>
                      <a:cubicBezTo>
                        <a:pt x="30" y="196"/>
                        <a:pt x="35" y="194"/>
                        <a:pt x="38" y="190"/>
                      </a:cubicBezTo>
                      <a:cubicBezTo>
                        <a:pt x="38" y="190"/>
                        <a:pt x="38" y="190"/>
                        <a:pt x="38" y="190"/>
                      </a:cubicBezTo>
                      <a:cubicBezTo>
                        <a:pt x="38" y="188"/>
                        <a:pt x="38" y="187"/>
                        <a:pt x="38" y="185"/>
                      </a:cubicBezTo>
                      <a:cubicBezTo>
                        <a:pt x="37" y="187"/>
                        <a:pt x="37" y="188"/>
                        <a:pt x="36" y="189"/>
                      </a:cubicBezTo>
                      <a:cubicBezTo>
                        <a:pt x="34" y="192"/>
                        <a:pt x="29" y="194"/>
                        <a:pt x="25" y="195"/>
                      </a:cubicBezTo>
                      <a:cubicBezTo>
                        <a:pt x="18" y="196"/>
                        <a:pt x="12" y="194"/>
                        <a:pt x="10" y="190"/>
                      </a:cubicBezTo>
                      <a:cubicBezTo>
                        <a:pt x="10" y="191"/>
                        <a:pt x="10" y="192"/>
                        <a:pt x="10" y="193"/>
                      </a:cubicBezTo>
                      <a:cubicBezTo>
                        <a:pt x="14" y="196"/>
                        <a:pt x="19" y="198"/>
                        <a:pt x="25" y="197"/>
                      </a:cubicBezTo>
                      <a:close/>
                      <a:moveTo>
                        <a:pt x="28" y="217"/>
                      </a:moveTo>
                      <a:cubicBezTo>
                        <a:pt x="33" y="216"/>
                        <a:pt x="38" y="213"/>
                        <a:pt x="41" y="210"/>
                      </a:cubicBezTo>
                      <a:cubicBezTo>
                        <a:pt x="41" y="209"/>
                        <a:pt x="41" y="209"/>
                        <a:pt x="42" y="208"/>
                      </a:cubicBezTo>
                      <a:cubicBezTo>
                        <a:pt x="41" y="207"/>
                        <a:pt x="41" y="206"/>
                        <a:pt x="41" y="204"/>
                      </a:cubicBezTo>
                      <a:cubicBezTo>
                        <a:pt x="41" y="206"/>
                        <a:pt x="40" y="207"/>
                        <a:pt x="39" y="209"/>
                      </a:cubicBezTo>
                      <a:cubicBezTo>
                        <a:pt x="37" y="212"/>
                        <a:pt x="32" y="214"/>
                        <a:pt x="28" y="215"/>
                      </a:cubicBezTo>
                      <a:cubicBezTo>
                        <a:pt x="22" y="215"/>
                        <a:pt x="16" y="214"/>
                        <a:pt x="14" y="210"/>
                      </a:cubicBezTo>
                      <a:cubicBezTo>
                        <a:pt x="14" y="212"/>
                        <a:pt x="14" y="213"/>
                        <a:pt x="15" y="214"/>
                      </a:cubicBezTo>
                      <a:cubicBezTo>
                        <a:pt x="18" y="216"/>
                        <a:pt x="23" y="217"/>
                        <a:pt x="28" y="217"/>
                      </a:cubicBezTo>
                      <a:close/>
                      <a:moveTo>
                        <a:pt x="25" y="56"/>
                      </a:moveTo>
                      <a:cubicBezTo>
                        <a:pt x="30" y="55"/>
                        <a:pt x="35" y="52"/>
                        <a:pt x="38" y="49"/>
                      </a:cubicBezTo>
                      <a:cubicBezTo>
                        <a:pt x="38" y="49"/>
                        <a:pt x="38" y="49"/>
                        <a:pt x="38" y="49"/>
                      </a:cubicBezTo>
                      <a:cubicBezTo>
                        <a:pt x="38" y="47"/>
                        <a:pt x="38" y="46"/>
                        <a:pt x="37" y="45"/>
                      </a:cubicBezTo>
                      <a:cubicBezTo>
                        <a:pt x="37" y="46"/>
                        <a:pt x="37" y="47"/>
                        <a:pt x="36" y="48"/>
                      </a:cubicBezTo>
                      <a:cubicBezTo>
                        <a:pt x="34" y="51"/>
                        <a:pt x="29" y="53"/>
                        <a:pt x="25" y="54"/>
                      </a:cubicBezTo>
                      <a:cubicBezTo>
                        <a:pt x="17" y="55"/>
                        <a:pt x="11" y="52"/>
                        <a:pt x="10" y="47"/>
                      </a:cubicBezTo>
                      <a:cubicBezTo>
                        <a:pt x="10" y="49"/>
                        <a:pt x="10" y="50"/>
                        <a:pt x="10" y="52"/>
                      </a:cubicBezTo>
                      <a:cubicBezTo>
                        <a:pt x="13" y="55"/>
                        <a:pt x="19" y="56"/>
                        <a:pt x="25" y="56"/>
                      </a:cubicBezTo>
                      <a:close/>
                    </a:path>
                  </a:pathLst>
                </a:custGeom>
                <a:solidFill>
                  <a:srgbClr val="000000"/>
                </a:solidFill>
                <a:ln w="9525">
                  <a:noFill/>
                  <a:round/>
                  <a:headEnd/>
                  <a:tailEnd/>
                </a:ln>
              </p:spPr>
              <p:txBody>
                <a:bodyPr/>
                <a:lstStyle/>
                <a:p>
                  <a:pPr algn="ctr"/>
                  <a:endParaRPr lang="en-US" dirty="0"/>
                </a:p>
              </p:txBody>
            </p:sp>
            <p:sp>
              <p:nvSpPr>
                <p:cNvPr id="1658925" name="Freeform 82"/>
                <p:cNvSpPr>
                  <a:spLocks/>
                </p:cNvSpPr>
                <p:nvPr/>
              </p:nvSpPr>
              <p:spPr bwMode="auto">
                <a:xfrm>
                  <a:off x="3161" y="1821"/>
                  <a:ext cx="411" cy="546"/>
                </a:xfrm>
                <a:custGeom>
                  <a:avLst/>
                  <a:gdLst>
                    <a:gd name="T0" fmla="*/ 0 w 411"/>
                    <a:gd name="T1" fmla="*/ 0 h 546"/>
                    <a:gd name="T2" fmla="*/ 411 w 411"/>
                    <a:gd name="T3" fmla="*/ 236 h 546"/>
                    <a:gd name="T4" fmla="*/ 411 w 411"/>
                    <a:gd name="T5" fmla="*/ 546 h 546"/>
                    <a:gd name="T6" fmla="*/ 0 w 411"/>
                    <a:gd name="T7" fmla="*/ 307 h 546"/>
                    <a:gd name="T8" fmla="*/ 0 w 411"/>
                    <a:gd name="T9" fmla="*/ 0 h 546"/>
                    <a:gd name="T10" fmla="*/ 0 60000 65536"/>
                    <a:gd name="T11" fmla="*/ 0 60000 65536"/>
                    <a:gd name="T12" fmla="*/ 0 60000 65536"/>
                    <a:gd name="T13" fmla="*/ 0 60000 65536"/>
                    <a:gd name="T14" fmla="*/ 0 60000 65536"/>
                    <a:gd name="T15" fmla="*/ 0 w 411"/>
                    <a:gd name="T16" fmla="*/ 0 h 546"/>
                    <a:gd name="T17" fmla="*/ 411 w 411"/>
                    <a:gd name="T18" fmla="*/ 546 h 546"/>
                  </a:gdLst>
                  <a:ahLst/>
                  <a:cxnLst>
                    <a:cxn ang="T10">
                      <a:pos x="T0" y="T1"/>
                    </a:cxn>
                    <a:cxn ang="T11">
                      <a:pos x="T2" y="T3"/>
                    </a:cxn>
                    <a:cxn ang="T12">
                      <a:pos x="T4" y="T5"/>
                    </a:cxn>
                    <a:cxn ang="T13">
                      <a:pos x="T6" y="T7"/>
                    </a:cxn>
                    <a:cxn ang="T14">
                      <a:pos x="T8" y="T9"/>
                    </a:cxn>
                  </a:cxnLst>
                  <a:rect l="T15" t="T16" r="T17" b="T18"/>
                  <a:pathLst>
                    <a:path w="411" h="546">
                      <a:moveTo>
                        <a:pt x="0" y="0"/>
                      </a:moveTo>
                      <a:lnTo>
                        <a:pt x="411" y="236"/>
                      </a:lnTo>
                      <a:lnTo>
                        <a:pt x="411" y="546"/>
                      </a:lnTo>
                      <a:lnTo>
                        <a:pt x="0" y="307"/>
                      </a:lnTo>
                      <a:lnTo>
                        <a:pt x="0" y="0"/>
                      </a:lnTo>
                      <a:close/>
                    </a:path>
                  </a:pathLst>
                </a:custGeom>
                <a:solidFill>
                  <a:srgbClr val="CCCCCC"/>
                </a:solidFill>
                <a:ln w="9525">
                  <a:noFill/>
                  <a:round/>
                  <a:headEnd/>
                  <a:tailEnd/>
                </a:ln>
              </p:spPr>
              <p:txBody>
                <a:bodyPr/>
                <a:lstStyle/>
                <a:p>
                  <a:pPr algn="ctr"/>
                  <a:endParaRPr lang="en-US" dirty="0"/>
                </a:p>
              </p:txBody>
            </p:sp>
            <p:sp>
              <p:nvSpPr>
                <p:cNvPr id="1658926" name="Freeform 83"/>
                <p:cNvSpPr>
                  <a:spLocks/>
                </p:cNvSpPr>
                <p:nvPr/>
              </p:nvSpPr>
              <p:spPr bwMode="auto">
                <a:xfrm>
                  <a:off x="3161" y="1821"/>
                  <a:ext cx="205" cy="307"/>
                </a:xfrm>
                <a:custGeom>
                  <a:avLst/>
                  <a:gdLst>
                    <a:gd name="T0" fmla="*/ 205 w 205"/>
                    <a:gd name="T1" fmla="*/ 231 h 307"/>
                    <a:gd name="T2" fmla="*/ 0 w 205"/>
                    <a:gd name="T3" fmla="*/ 0 h 307"/>
                    <a:gd name="T4" fmla="*/ 0 w 205"/>
                    <a:gd name="T5" fmla="*/ 307 h 307"/>
                    <a:gd name="T6" fmla="*/ 205 w 205"/>
                    <a:gd name="T7" fmla="*/ 231 h 307"/>
                    <a:gd name="T8" fmla="*/ 0 60000 65536"/>
                    <a:gd name="T9" fmla="*/ 0 60000 65536"/>
                    <a:gd name="T10" fmla="*/ 0 60000 65536"/>
                    <a:gd name="T11" fmla="*/ 0 60000 65536"/>
                    <a:gd name="T12" fmla="*/ 0 w 205"/>
                    <a:gd name="T13" fmla="*/ 0 h 307"/>
                    <a:gd name="T14" fmla="*/ 205 w 205"/>
                    <a:gd name="T15" fmla="*/ 307 h 307"/>
                  </a:gdLst>
                  <a:ahLst/>
                  <a:cxnLst>
                    <a:cxn ang="T8">
                      <a:pos x="T0" y="T1"/>
                    </a:cxn>
                    <a:cxn ang="T9">
                      <a:pos x="T2" y="T3"/>
                    </a:cxn>
                    <a:cxn ang="T10">
                      <a:pos x="T4" y="T5"/>
                    </a:cxn>
                    <a:cxn ang="T11">
                      <a:pos x="T6" y="T7"/>
                    </a:cxn>
                  </a:cxnLst>
                  <a:rect l="T12" t="T13" r="T14" b="T15"/>
                  <a:pathLst>
                    <a:path w="205" h="307">
                      <a:moveTo>
                        <a:pt x="205" y="231"/>
                      </a:moveTo>
                      <a:lnTo>
                        <a:pt x="0" y="0"/>
                      </a:lnTo>
                      <a:lnTo>
                        <a:pt x="0" y="307"/>
                      </a:lnTo>
                      <a:lnTo>
                        <a:pt x="205" y="231"/>
                      </a:lnTo>
                      <a:close/>
                    </a:path>
                  </a:pathLst>
                </a:custGeom>
                <a:solidFill>
                  <a:srgbClr val="B3B3B3"/>
                </a:solidFill>
                <a:ln w="9525">
                  <a:noFill/>
                  <a:round/>
                  <a:headEnd/>
                  <a:tailEnd/>
                </a:ln>
              </p:spPr>
              <p:txBody>
                <a:bodyPr/>
                <a:lstStyle/>
                <a:p>
                  <a:pPr algn="ctr"/>
                  <a:endParaRPr lang="en-US" dirty="0"/>
                </a:p>
              </p:txBody>
            </p:sp>
            <p:sp>
              <p:nvSpPr>
                <p:cNvPr id="1658927" name="Freeform 84"/>
                <p:cNvSpPr>
                  <a:spLocks/>
                </p:cNvSpPr>
                <p:nvPr/>
              </p:nvSpPr>
              <p:spPr bwMode="auto">
                <a:xfrm>
                  <a:off x="3392" y="2107"/>
                  <a:ext cx="180" cy="260"/>
                </a:xfrm>
                <a:custGeom>
                  <a:avLst/>
                  <a:gdLst>
                    <a:gd name="T0" fmla="*/ 180 w 180"/>
                    <a:gd name="T1" fmla="*/ 260 h 260"/>
                    <a:gd name="T2" fmla="*/ 0 w 180"/>
                    <a:gd name="T3" fmla="*/ 0 h 260"/>
                    <a:gd name="T4" fmla="*/ 180 w 180"/>
                    <a:gd name="T5" fmla="*/ 260 h 260"/>
                    <a:gd name="T6" fmla="*/ 0 60000 65536"/>
                    <a:gd name="T7" fmla="*/ 0 60000 65536"/>
                    <a:gd name="T8" fmla="*/ 0 60000 65536"/>
                    <a:gd name="T9" fmla="*/ 0 w 180"/>
                    <a:gd name="T10" fmla="*/ 0 h 260"/>
                    <a:gd name="T11" fmla="*/ 180 w 180"/>
                    <a:gd name="T12" fmla="*/ 260 h 260"/>
                  </a:gdLst>
                  <a:ahLst/>
                  <a:cxnLst>
                    <a:cxn ang="T6">
                      <a:pos x="T0" y="T1"/>
                    </a:cxn>
                    <a:cxn ang="T7">
                      <a:pos x="T2" y="T3"/>
                    </a:cxn>
                    <a:cxn ang="T8">
                      <a:pos x="T4" y="T5"/>
                    </a:cxn>
                  </a:cxnLst>
                  <a:rect l="T9" t="T10" r="T11" b="T12"/>
                  <a:pathLst>
                    <a:path w="180" h="260">
                      <a:moveTo>
                        <a:pt x="180" y="260"/>
                      </a:moveTo>
                      <a:lnTo>
                        <a:pt x="0" y="0"/>
                      </a:lnTo>
                      <a:lnTo>
                        <a:pt x="180" y="260"/>
                      </a:lnTo>
                      <a:close/>
                    </a:path>
                  </a:pathLst>
                </a:custGeom>
                <a:solidFill>
                  <a:srgbClr val="FFFFFF"/>
                </a:solidFill>
                <a:ln w="9525">
                  <a:noFill/>
                  <a:round/>
                  <a:headEnd/>
                  <a:tailEnd/>
                </a:ln>
              </p:spPr>
              <p:txBody>
                <a:bodyPr/>
                <a:lstStyle/>
                <a:p>
                  <a:pPr algn="ctr"/>
                  <a:endParaRPr lang="en-US" dirty="0"/>
                </a:p>
              </p:txBody>
            </p:sp>
            <p:sp>
              <p:nvSpPr>
                <p:cNvPr id="1658928" name="Line 85"/>
                <p:cNvSpPr>
                  <a:spLocks noChangeShapeType="1"/>
                </p:cNvSpPr>
                <p:nvPr/>
              </p:nvSpPr>
              <p:spPr bwMode="auto">
                <a:xfrm flipH="1" flipV="1">
                  <a:off x="3392" y="2107"/>
                  <a:ext cx="180" cy="260"/>
                </a:xfrm>
                <a:prstGeom prst="line">
                  <a:avLst/>
                </a:prstGeom>
                <a:noFill/>
                <a:ln w="7938">
                  <a:solidFill>
                    <a:srgbClr val="000000"/>
                  </a:solidFill>
                  <a:miter lim="800000"/>
                  <a:headEnd/>
                  <a:tailEnd/>
                </a:ln>
              </p:spPr>
              <p:txBody>
                <a:bodyPr/>
                <a:lstStyle/>
                <a:p>
                  <a:endParaRPr lang="en-US" dirty="0"/>
                </a:p>
              </p:txBody>
            </p:sp>
            <p:sp>
              <p:nvSpPr>
                <p:cNvPr id="1658929" name="Freeform 86"/>
                <p:cNvSpPr>
                  <a:spLocks/>
                </p:cNvSpPr>
                <p:nvPr/>
              </p:nvSpPr>
              <p:spPr bwMode="auto">
                <a:xfrm>
                  <a:off x="3161" y="2088"/>
                  <a:ext cx="113" cy="40"/>
                </a:xfrm>
                <a:custGeom>
                  <a:avLst/>
                  <a:gdLst>
                    <a:gd name="T0" fmla="*/ 113 w 113"/>
                    <a:gd name="T1" fmla="*/ 0 h 40"/>
                    <a:gd name="T2" fmla="*/ 0 w 113"/>
                    <a:gd name="T3" fmla="*/ 40 h 40"/>
                    <a:gd name="T4" fmla="*/ 113 w 113"/>
                    <a:gd name="T5" fmla="*/ 0 h 40"/>
                    <a:gd name="T6" fmla="*/ 0 60000 65536"/>
                    <a:gd name="T7" fmla="*/ 0 60000 65536"/>
                    <a:gd name="T8" fmla="*/ 0 60000 65536"/>
                    <a:gd name="T9" fmla="*/ 0 w 113"/>
                    <a:gd name="T10" fmla="*/ 0 h 40"/>
                    <a:gd name="T11" fmla="*/ 113 w 113"/>
                    <a:gd name="T12" fmla="*/ 40 h 40"/>
                  </a:gdLst>
                  <a:ahLst/>
                  <a:cxnLst>
                    <a:cxn ang="T6">
                      <a:pos x="T0" y="T1"/>
                    </a:cxn>
                    <a:cxn ang="T7">
                      <a:pos x="T2" y="T3"/>
                    </a:cxn>
                    <a:cxn ang="T8">
                      <a:pos x="T4" y="T5"/>
                    </a:cxn>
                  </a:cxnLst>
                  <a:rect l="T9" t="T10" r="T11" b="T12"/>
                  <a:pathLst>
                    <a:path w="113" h="40">
                      <a:moveTo>
                        <a:pt x="113" y="0"/>
                      </a:moveTo>
                      <a:lnTo>
                        <a:pt x="0" y="40"/>
                      </a:lnTo>
                      <a:lnTo>
                        <a:pt x="113" y="0"/>
                      </a:lnTo>
                      <a:close/>
                    </a:path>
                  </a:pathLst>
                </a:custGeom>
                <a:solidFill>
                  <a:srgbClr val="FFFFFF"/>
                </a:solidFill>
                <a:ln w="9525">
                  <a:noFill/>
                  <a:round/>
                  <a:headEnd/>
                  <a:tailEnd/>
                </a:ln>
              </p:spPr>
              <p:txBody>
                <a:bodyPr/>
                <a:lstStyle/>
                <a:p>
                  <a:pPr algn="ctr"/>
                  <a:endParaRPr lang="en-US" dirty="0"/>
                </a:p>
              </p:txBody>
            </p:sp>
            <p:sp>
              <p:nvSpPr>
                <p:cNvPr id="1658930" name="Line 87"/>
                <p:cNvSpPr>
                  <a:spLocks noChangeShapeType="1"/>
                </p:cNvSpPr>
                <p:nvPr/>
              </p:nvSpPr>
              <p:spPr bwMode="auto">
                <a:xfrm flipH="1">
                  <a:off x="3161" y="2088"/>
                  <a:ext cx="113" cy="40"/>
                </a:xfrm>
                <a:prstGeom prst="line">
                  <a:avLst/>
                </a:prstGeom>
                <a:noFill/>
                <a:ln w="7938">
                  <a:solidFill>
                    <a:srgbClr val="000000"/>
                  </a:solidFill>
                  <a:miter lim="800000"/>
                  <a:headEnd/>
                  <a:tailEnd/>
                </a:ln>
              </p:spPr>
              <p:txBody>
                <a:bodyPr/>
                <a:lstStyle/>
                <a:p>
                  <a:endParaRPr lang="en-US" dirty="0"/>
                </a:p>
              </p:txBody>
            </p:sp>
            <p:sp>
              <p:nvSpPr>
                <p:cNvPr id="1658931" name="Freeform 88"/>
                <p:cNvSpPr>
                  <a:spLocks/>
                </p:cNvSpPr>
                <p:nvPr/>
              </p:nvSpPr>
              <p:spPr bwMode="auto">
                <a:xfrm>
                  <a:off x="3572" y="2050"/>
                  <a:ext cx="16" cy="317"/>
                </a:xfrm>
                <a:custGeom>
                  <a:avLst/>
                  <a:gdLst>
                    <a:gd name="T0" fmla="*/ 0 w 16"/>
                    <a:gd name="T1" fmla="*/ 7 h 317"/>
                    <a:gd name="T2" fmla="*/ 16 w 16"/>
                    <a:gd name="T3" fmla="*/ 0 h 317"/>
                    <a:gd name="T4" fmla="*/ 16 w 16"/>
                    <a:gd name="T5" fmla="*/ 309 h 317"/>
                    <a:gd name="T6" fmla="*/ 0 w 16"/>
                    <a:gd name="T7" fmla="*/ 317 h 317"/>
                    <a:gd name="T8" fmla="*/ 0 w 16"/>
                    <a:gd name="T9" fmla="*/ 7 h 317"/>
                    <a:gd name="T10" fmla="*/ 0 60000 65536"/>
                    <a:gd name="T11" fmla="*/ 0 60000 65536"/>
                    <a:gd name="T12" fmla="*/ 0 60000 65536"/>
                    <a:gd name="T13" fmla="*/ 0 60000 65536"/>
                    <a:gd name="T14" fmla="*/ 0 60000 65536"/>
                    <a:gd name="T15" fmla="*/ 0 w 16"/>
                    <a:gd name="T16" fmla="*/ 0 h 317"/>
                    <a:gd name="T17" fmla="*/ 16 w 16"/>
                    <a:gd name="T18" fmla="*/ 317 h 317"/>
                  </a:gdLst>
                  <a:ahLst/>
                  <a:cxnLst>
                    <a:cxn ang="T10">
                      <a:pos x="T0" y="T1"/>
                    </a:cxn>
                    <a:cxn ang="T11">
                      <a:pos x="T2" y="T3"/>
                    </a:cxn>
                    <a:cxn ang="T12">
                      <a:pos x="T4" y="T5"/>
                    </a:cxn>
                    <a:cxn ang="T13">
                      <a:pos x="T6" y="T7"/>
                    </a:cxn>
                    <a:cxn ang="T14">
                      <a:pos x="T8" y="T9"/>
                    </a:cxn>
                  </a:cxnLst>
                  <a:rect l="T15" t="T16" r="T17" b="T18"/>
                  <a:pathLst>
                    <a:path w="16" h="317">
                      <a:moveTo>
                        <a:pt x="0" y="7"/>
                      </a:moveTo>
                      <a:lnTo>
                        <a:pt x="16" y="0"/>
                      </a:lnTo>
                      <a:lnTo>
                        <a:pt x="16" y="309"/>
                      </a:lnTo>
                      <a:lnTo>
                        <a:pt x="0" y="317"/>
                      </a:lnTo>
                      <a:lnTo>
                        <a:pt x="0" y="7"/>
                      </a:lnTo>
                      <a:close/>
                    </a:path>
                  </a:pathLst>
                </a:custGeom>
                <a:solidFill>
                  <a:srgbClr val="666666"/>
                </a:solidFill>
                <a:ln w="9525">
                  <a:noFill/>
                  <a:round/>
                  <a:headEnd/>
                  <a:tailEnd/>
                </a:ln>
              </p:spPr>
              <p:txBody>
                <a:bodyPr/>
                <a:lstStyle/>
                <a:p>
                  <a:pPr algn="ctr"/>
                  <a:endParaRPr lang="en-US" dirty="0"/>
                </a:p>
              </p:txBody>
            </p:sp>
            <p:sp>
              <p:nvSpPr>
                <p:cNvPr id="1658932" name="Freeform 89"/>
                <p:cNvSpPr>
                  <a:spLocks/>
                </p:cNvSpPr>
                <p:nvPr/>
              </p:nvSpPr>
              <p:spPr bwMode="auto">
                <a:xfrm>
                  <a:off x="3161" y="1814"/>
                  <a:ext cx="427" cy="243"/>
                </a:xfrm>
                <a:custGeom>
                  <a:avLst/>
                  <a:gdLst>
                    <a:gd name="T0" fmla="*/ 0 w 427"/>
                    <a:gd name="T1" fmla="*/ 7 h 243"/>
                    <a:gd name="T2" fmla="*/ 14 w 427"/>
                    <a:gd name="T3" fmla="*/ 0 h 243"/>
                    <a:gd name="T4" fmla="*/ 427 w 427"/>
                    <a:gd name="T5" fmla="*/ 236 h 243"/>
                    <a:gd name="T6" fmla="*/ 411 w 427"/>
                    <a:gd name="T7" fmla="*/ 243 h 243"/>
                    <a:gd name="T8" fmla="*/ 0 w 427"/>
                    <a:gd name="T9" fmla="*/ 7 h 243"/>
                    <a:gd name="T10" fmla="*/ 0 60000 65536"/>
                    <a:gd name="T11" fmla="*/ 0 60000 65536"/>
                    <a:gd name="T12" fmla="*/ 0 60000 65536"/>
                    <a:gd name="T13" fmla="*/ 0 60000 65536"/>
                    <a:gd name="T14" fmla="*/ 0 60000 65536"/>
                    <a:gd name="T15" fmla="*/ 0 w 427"/>
                    <a:gd name="T16" fmla="*/ 0 h 243"/>
                    <a:gd name="T17" fmla="*/ 427 w 427"/>
                    <a:gd name="T18" fmla="*/ 243 h 243"/>
                  </a:gdLst>
                  <a:ahLst/>
                  <a:cxnLst>
                    <a:cxn ang="T10">
                      <a:pos x="T0" y="T1"/>
                    </a:cxn>
                    <a:cxn ang="T11">
                      <a:pos x="T2" y="T3"/>
                    </a:cxn>
                    <a:cxn ang="T12">
                      <a:pos x="T4" y="T5"/>
                    </a:cxn>
                    <a:cxn ang="T13">
                      <a:pos x="T6" y="T7"/>
                    </a:cxn>
                    <a:cxn ang="T14">
                      <a:pos x="T8" y="T9"/>
                    </a:cxn>
                  </a:cxnLst>
                  <a:rect l="T15" t="T16" r="T17" b="T18"/>
                  <a:pathLst>
                    <a:path w="427" h="243">
                      <a:moveTo>
                        <a:pt x="0" y="7"/>
                      </a:moveTo>
                      <a:lnTo>
                        <a:pt x="14" y="0"/>
                      </a:lnTo>
                      <a:lnTo>
                        <a:pt x="427" y="236"/>
                      </a:lnTo>
                      <a:lnTo>
                        <a:pt x="411" y="243"/>
                      </a:lnTo>
                      <a:lnTo>
                        <a:pt x="0" y="7"/>
                      </a:lnTo>
                      <a:close/>
                    </a:path>
                  </a:pathLst>
                </a:custGeom>
                <a:solidFill>
                  <a:srgbClr val="E8E8E8"/>
                </a:solidFill>
                <a:ln w="9525">
                  <a:noFill/>
                  <a:round/>
                  <a:headEnd/>
                  <a:tailEnd/>
                </a:ln>
              </p:spPr>
              <p:txBody>
                <a:bodyPr/>
                <a:lstStyle/>
                <a:p>
                  <a:pPr algn="ctr"/>
                  <a:endParaRPr lang="en-US" dirty="0"/>
                </a:p>
              </p:txBody>
            </p:sp>
            <p:sp>
              <p:nvSpPr>
                <p:cNvPr id="1658933" name="Freeform 90"/>
                <p:cNvSpPr>
                  <a:spLocks/>
                </p:cNvSpPr>
                <p:nvPr/>
              </p:nvSpPr>
              <p:spPr bwMode="auto">
                <a:xfrm>
                  <a:off x="3161" y="1821"/>
                  <a:ext cx="411" cy="347"/>
                </a:xfrm>
                <a:custGeom>
                  <a:avLst/>
                  <a:gdLst>
                    <a:gd name="T0" fmla="*/ 0 w 411"/>
                    <a:gd name="T1" fmla="*/ 0 h 347"/>
                    <a:gd name="T2" fmla="*/ 170 w 411"/>
                    <a:gd name="T3" fmla="*/ 347 h 347"/>
                    <a:gd name="T4" fmla="*/ 411 w 411"/>
                    <a:gd name="T5" fmla="*/ 236 h 347"/>
                    <a:gd name="T6" fmla="*/ 0 w 411"/>
                    <a:gd name="T7" fmla="*/ 0 h 347"/>
                    <a:gd name="T8" fmla="*/ 0 60000 65536"/>
                    <a:gd name="T9" fmla="*/ 0 60000 65536"/>
                    <a:gd name="T10" fmla="*/ 0 60000 65536"/>
                    <a:gd name="T11" fmla="*/ 0 60000 65536"/>
                    <a:gd name="T12" fmla="*/ 0 w 411"/>
                    <a:gd name="T13" fmla="*/ 0 h 347"/>
                    <a:gd name="T14" fmla="*/ 411 w 411"/>
                    <a:gd name="T15" fmla="*/ 347 h 347"/>
                  </a:gdLst>
                  <a:ahLst/>
                  <a:cxnLst>
                    <a:cxn ang="T8">
                      <a:pos x="T0" y="T1"/>
                    </a:cxn>
                    <a:cxn ang="T9">
                      <a:pos x="T2" y="T3"/>
                    </a:cxn>
                    <a:cxn ang="T10">
                      <a:pos x="T4" y="T5"/>
                    </a:cxn>
                    <a:cxn ang="T11">
                      <a:pos x="T6" y="T7"/>
                    </a:cxn>
                  </a:cxnLst>
                  <a:rect l="T12" t="T13" r="T14" b="T15"/>
                  <a:pathLst>
                    <a:path w="411" h="347">
                      <a:moveTo>
                        <a:pt x="0" y="0"/>
                      </a:moveTo>
                      <a:lnTo>
                        <a:pt x="170" y="347"/>
                      </a:lnTo>
                      <a:lnTo>
                        <a:pt x="411" y="236"/>
                      </a:lnTo>
                      <a:lnTo>
                        <a:pt x="0" y="0"/>
                      </a:lnTo>
                      <a:close/>
                    </a:path>
                  </a:pathLst>
                </a:custGeom>
                <a:solidFill>
                  <a:srgbClr val="333333"/>
                </a:solidFill>
                <a:ln w="9525">
                  <a:noFill/>
                  <a:round/>
                  <a:headEnd/>
                  <a:tailEnd/>
                </a:ln>
              </p:spPr>
              <p:txBody>
                <a:bodyPr/>
                <a:lstStyle/>
                <a:p>
                  <a:pPr algn="ctr"/>
                  <a:endParaRPr lang="en-US" dirty="0"/>
                </a:p>
              </p:txBody>
            </p:sp>
            <p:sp>
              <p:nvSpPr>
                <p:cNvPr id="1658934" name="Freeform 91"/>
                <p:cNvSpPr>
                  <a:spLocks/>
                </p:cNvSpPr>
                <p:nvPr/>
              </p:nvSpPr>
              <p:spPr bwMode="auto">
                <a:xfrm>
                  <a:off x="3161" y="1821"/>
                  <a:ext cx="411" cy="309"/>
                </a:xfrm>
                <a:custGeom>
                  <a:avLst/>
                  <a:gdLst>
                    <a:gd name="T0" fmla="*/ 2147483647 w 174"/>
                    <a:gd name="T1" fmla="*/ 2147483647 h 131"/>
                    <a:gd name="T2" fmla="*/ 2147483647 w 174"/>
                    <a:gd name="T3" fmla="*/ 2147483647 h 131"/>
                    <a:gd name="T4" fmla="*/ 2147483647 w 174"/>
                    <a:gd name="T5" fmla="*/ 2147483647 h 131"/>
                    <a:gd name="T6" fmla="*/ 2147483647 w 174"/>
                    <a:gd name="T7" fmla="*/ 2147483647 h 131"/>
                    <a:gd name="T8" fmla="*/ 2147483647 w 174"/>
                    <a:gd name="T9" fmla="*/ 2147483647 h 131"/>
                    <a:gd name="T10" fmla="*/ 2147483647 w 174"/>
                    <a:gd name="T11" fmla="*/ 2147483647 h 131"/>
                    <a:gd name="T12" fmla="*/ 2147483647 w 174"/>
                    <a:gd name="T13" fmla="*/ 2147483647 h 131"/>
                    <a:gd name="T14" fmla="*/ 2147483647 w 174"/>
                    <a:gd name="T15" fmla="*/ 2147483647 h 131"/>
                    <a:gd name="T16" fmla="*/ 2147483647 w 174"/>
                    <a:gd name="T17" fmla="*/ 2147483647 h 131"/>
                    <a:gd name="T18" fmla="*/ 2147483647 w 174"/>
                    <a:gd name="T19" fmla="*/ 2147483647 h 131"/>
                    <a:gd name="T20" fmla="*/ 2147483647 w 174"/>
                    <a:gd name="T21" fmla="*/ 2147483647 h 131"/>
                    <a:gd name="T22" fmla="*/ 0 w 174"/>
                    <a:gd name="T23" fmla="*/ 0 h 131"/>
                    <a:gd name="T24" fmla="*/ 2147483647 w 174"/>
                    <a:gd name="T25" fmla="*/ 2147483647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31"/>
                    <a:gd name="T41" fmla="*/ 174 w 174"/>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31">
                      <a:moveTo>
                        <a:pt x="87" y="50"/>
                      </a:moveTo>
                      <a:cubicBezTo>
                        <a:pt x="170" y="98"/>
                        <a:pt x="170" y="98"/>
                        <a:pt x="170" y="98"/>
                      </a:cubicBezTo>
                      <a:cubicBezTo>
                        <a:pt x="170" y="98"/>
                        <a:pt x="170" y="98"/>
                        <a:pt x="170" y="98"/>
                      </a:cubicBezTo>
                      <a:cubicBezTo>
                        <a:pt x="174" y="100"/>
                        <a:pt x="174" y="100"/>
                        <a:pt x="174" y="100"/>
                      </a:cubicBezTo>
                      <a:cubicBezTo>
                        <a:pt x="170" y="101"/>
                        <a:pt x="170" y="101"/>
                        <a:pt x="170" y="101"/>
                      </a:cubicBezTo>
                      <a:cubicBezTo>
                        <a:pt x="170" y="101"/>
                        <a:pt x="170" y="101"/>
                        <a:pt x="170" y="101"/>
                      </a:cubicBezTo>
                      <a:cubicBezTo>
                        <a:pt x="115" y="116"/>
                        <a:pt x="115" y="116"/>
                        <a:pt x="115" y="116"/>
                      </a:cubicBezTo>
                      <a:cubicBezTo>
                        <a:pt x="60" y="131"/>
                        <a:pt x="60" y="131"/>
                        <a:pt x="60" y="131"/>
                      </a:cubicBezTo>
                      <a:cubicBezTo>
                        <a:pt x="58" y="131"/>
                        <a:pt x="55" y="130"/>
                        <a:pt x="54" y="128"/>
                      </a:cubicBezTo>
                      <a:cubicBezTo>
                        <a:pt x="28" y="66"/>
                        <a:pt x="28" y="66"/>
                        <a:pt x="28" y="66"/>
                      </a:cubicBezTo>
                      <a:cubicBezTo>
                        <a:pt x="2" y="4"/>
                        <a:pt x="2" y="4"/>
                        <a:pt x="2" y="4"/>
                      </a:cubicBezTo>
                      <a:cubicBezTo>
                        <a:pt x="0" y="0"/>
                        <a:pt x="0" y="0"/>
                        <a:pt x="0" y="0"/>
                      </a:cubicBezTo>
                      <a:lnTo>
                        <a:pt x="87" y="50"/>
                      </a:lnTo>
                      <a:close/>
                    </a:path>
                  </a:pathLst>
                </a:custGeom>
                <a:solidFill>
                  <a:srgbClr val="E5E5E5"/>
                </a:solidFill>
                <a:ln w="9525">
                  <a:noFill/>
                  <a:round/>
                  <a:headEnd/>
                  <a:tailEnd/>
                </a:ln>
              </p:spPr>
              <p:txBody>
                <a:bodyPr/>
                <a:lstStyle/>
                <a:p>
                  <a:pPr algn="ctr"/>
                  <a:endParaRPr lang="en-US" dirty="0"/>
                </a:p>
              </p:txBody>
            </p:sp>
            <p:sp>
              <p:nvSpPr>
                <p:cNvPr id="1658935" name="Freeform 92"/>
                <p:cNvSpPr>
                  <a:spLocks noEditPoints="1"/>
                </p:cNvSpPr>
                <p:nvPr/>
              </p:nvSpPr>
              <p:spPr bwMode="auto">
                <a:xfrm>
                  <a:off x="3553" y="1854"/>
                  <a:ext cx="118" cy="172"/>
                </a:xfrm>
                <a:custGeom>
                  <a:avLst/>
                  <a:gdLst>
                    <a:gd name="T0" fmla="*/ 2147483647 w 50"/>
                    <a:gd name="T1" fmla="*/ 0 h 73"/>
                    <a:gd name="T2" fmla="*/ 2147483647 w 50"/>
                    <a:gd name="T3" fmla="*/ 0 h 73"/>
                    <a:gd name="T4" fmla="*/ 2147483647 w 50"/>
                    <a:gd name="T5" fmla="*/ 2147483647 h 73"/>
                    <a:gd name="T6" fmla="*/ 0 w 50"/>
                    <a:gd name="T7" fmla="*/ 2147483647 h 73"/>
                    <a:gd name="T8" fmla="*/ 2147483647 w 50"/>
                    <a:gd name="T9" fmla="*/ 2147483647 h 73"/>
                    <a:gd name="T10" fmla="*/ 2147483647 w 50"/>
                    <a:gd name="T11" fmla="*/ 2147483647 h 73"/>
                    <a:gd name="T12" fmla="*/ 2147483647 w 50"/>
                    <a:gd name="T13" fmla="*/ 0 h 73"/>
                    <a:gd name="T14" fmla="*/ 2147483647 w 50"/>
                    <a:gd name="T15" fmla="*/ 2147483647 h 73"/>
                    <a:gd name="T16" fmla="*/ 2147483647 w 50"/>
                    <a:gd name="T17" fmla="*/ 2147483647 h 73"/>
                    <a:gd name="T18" fmla="*/ 2147483647 w 50"/>
                    <a:gd name="T19" fmla="*/ 2147483647 h 73"/>
                    <a:gd name="T20" fmla="*/ 2147483647 w 50"/>
                    <a:gd name="T21" fmla="*/ 2147483647 h 73"/>
                    <a:gd name="T22" fmla="*/ 2147483647 w 50"/>
                    <a:gd name="T23" fmla="*/ 2147483647 h 73"/>
                    <a:gd name="T24" fmla="*/ 2147483647 w 50"/>
                    <a:gd name="T25" fmla="*/ 2147483647 h 73"/>
                    <a:gd name="T26" fmla="*/ 2147483647 w 50"/>
                    <a:gd name="T27" fmla="*/ 2147483647 h 73"/>
                    <a:gd name="T28" fmla="*/ 2147483647 w 50"/>
                    <a:gd name="T29" fmla="*/ 2147483647 h 73"/>
                    <a:gd name="T30" fmla="*/ 2147483647 w 50"/>
                    <a:gd name="T31" fmla="*/ 2147483647 h 73"/>
                    <a:gd name="T32" fmla="*/ 2147483647 w 50"/>
                    <a:gd name="T33" fmla="*/ 2147483647 h 73"/>
                    <a:gd name="T34" fmla="*/ 2147483647 w 50"/>
                    <a:gd name="T35" fmla="*/ 2147483647 h 73"/>
                    <a:gd name="T36" fmla="*/ 2147483647 w 50"/>
                    <a:gd name="T37" fmla="*/ 2147483647 h 73"/>
                    <a:gd name="T38" fmla="*/ 2147483647 w 50"/>
                    <a:gd name="T39" fmla="*/ 2147483647 h 73"/>
                    <a:gd name="T40" fmla="*/ 2147483647 w 50"/>
                    <a:gd name="T41" fmla="*/ 2147483647 h 73"/>
                    <a:gd name="T42" fmla="*/ 2147483647 w 50"/>
                    <a:gd name="T43" fmla="*/ 2147483647 h 73"/>
                    <a:gd name="T44" fmla="*/ 2147483647 w 50"/>
                    <a:gd name="T45" fmla="*/ 2147483647 h 73"/>
                    <a:gd name="T46" fmla="*/ 2147483647 w 50"/>
                    <a:gd name="T47" fmla="*/ 2147483647 h 73"/>
                    <a:gd name="T48" fmla="*/ 2147483647 w 50"/>
                    <a:gd name="T49" fmla="*/ 2147483647 h 73"/>
                    <a:gd name="T50" fmla="*/ 2147483647 w 50"/>
                    <a:gd name="T51" fmla="*/ 2147483647 h 73"/>
                    <a:gd name="T52" fmla="*/ 2147483647 w 50"/>
                    <a:gd name="T53" fmla="*/ 2147483647 h 73"/>
                    <a:gd name="T54" fmla="*/ 2147483647 w 50"/>
                    <a:gd name="T55" fmla="*/ 2147483647 h 73"/>
                    <a:gd name="T56" fmla="*/ 2147483647 w 50"/>
                    <a:gd name="T57" fmla="*/ 2147483647 h 73"/>
                    <a:gd name="T58" fmla="*/ 2147483647 w 50"/>
                    <a:gd name="T59" fmla="*/ 2147483647 h 73"/>
                    <a:gd name="T60" fmla="*/ 2147483647 w 50"/>
                    <a:gd name="T61" fmla="*/ 2147483647 h 73"/>
                    <a:gd name="T62" fmla="*/ 2147483647 w 50"/>
                    <a:gd name="T63" fmla="*/ 2147483647 h 73"/>
                    <a:gd name="T64" fmla="*/ 2147483647 w 50"/>
                    <a:gd name="T65" fmla="*/ 2147483647 h 73"/>
                    <a:gd name="T66" fmla="*/ 2147483647 w 50"/>
                    <a:gd name="T67" fmla="*/ 2147483647 h 73"/>
                    <a:gd name="T68" fmla="*/ 2147483647 w 50"/>
                    <a:gd name="T69" fmla="*/ 2147483647 h 73"/>
                    <a:gd name="T70" fmla="*/ 2147483647 w 50"/>
                    <a:gd name="T71" fmla="*/ 2147483647 h 73"/>
                    <a:gd name="T72" fmla="*/ 2147483647 w 50"/>
                    <a:gd name="T73" fmla="*/ 2147483647 h 73"/>
                    <a:gd name="T74" fmla="*/ 2147483647 w 50"/>
                    <a:gd name="T75" fmla="*/ 2147483647 h 73"/>
                    <a:gd name="T76" fmla="*/ 2147483647 w 50"/>
                    <a:gd name="T77" fmla="*/ 2147483647 h 73"/>
                    <a:gd name="T78" fmla="*/ 2147483647 w 50"/>
                    <a:gd name="T79" fmla="*/ 2147483647 h 73"/>
                    <a:gd name="T80" fmla="*/ 2147483647 w 50"/>
                    <a:gd name="T81" fmla="*/ 2147483647 h 73"/>
                    <a:gd name="T82" fmla="*/ 2147483647 w 50"/>
                    <a:gd name="T83" fmla="*/ 2147483647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3"/>
                    <a:gd name="T128" fmla="*/ 50 w 50"/>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3">
                      <a:moveTo>
                        <a:pt x="5" y="0"/>
                      </a:moveTo>
                      <a:cubicBezTo>
                        <a:pt x="4" y="0"/>
                        <a:pt x="4" y="0"/>
                        <a:pt x="3" y="0"/>
                      </a:cubicBezTo>
                      <a:cubicBezTo>
                        <a:pt x="3" y="3"/>
                        <a:pt x="3" y="9"/>
                        <a:pt x="3" y="15"/>
                      </a:cubicBezTo>
                      <a:cubicBezTo>
                        <a:pt x="2" y="19"/>
                        <a:pt x="1" y="24"/>
                        <a:pt x="0" y="28"/>
                      </a:cubicBezTo>
                      <a:cubicBezTo>
                        <a:pt x="1" y="28"/>
                        <a:pt x="1" y="28"/>
                        <a:pt x="2" y="28"/>
                      </a:cubicBezTo>
                      <a:cubicBezTo>
                        <a:pt x="3" y="25"/>
                        <a:pt x="4" y="20"/>
                        <a:pt x="5" y="15"/>
                      </a:cubicBezTo>
                      <a:cubicBezTo>
                        <a:pt x="5" y="9"/>
                        <a:pt x="5" y="3"/>
                        <a:pt x="5" y="0"/>
                      </a:cubicBezTo>
                      <a:close/>
                      <a:moveTo>
                        <a:pt x="19" y="23"/>
                      </a:moveTo>
                      <a:cubicBezTo>
                        <a:pt x="22" y="19"/>
                        <a:pt x="24" y="14"/>
                        <a:pt x="25" y="11"/>
                      </a:cubicBezTo>
                      <a:cubicBezTo>
                        <a:pt x="24" y="10"/>
                        <a:pt x="24" y="10"/>
                        <a:pt x="23" y="9"/>
                      </a:cubicBezTo>
                      <a:cubicBezTo>
                        <a:pt x="23" y="12"/>
                        <a:pt x="21" y="17"/>
                        <a:pt x="17" y="22"/>
                      </a:cubicBezTo>
                      <a:cubicBezTo>
                        <a:pt x="12" y="28"/>
                        <a:pt x="7" y="31"/>
                        <a:pt x="5" y="30"/>
                      </a:cubicBezTo>
                      <a:cubicBezTo>
                        <a:pt x="6" y="31"/>
                        <a:pt x="6" y="32"/>
                        <a:pt x="7" y="32"/>
                      </a:cubicBezTo>
                      <a:cubicBezTo>
                        <a:pt x="11" y="31"/>
                        <a:pt x="15" y="27"/>
                        <a:pt x="19" y="23"/>
                      </a:cubicBezTo>
                      <a:close/>
                      <a:moveTo>
                        <a:pt x="37" y="28"/>
                      </a:moveTo>
                      <a:cubicBezTo>
                        <a:pt x="38" y="27"/>
                        <a:pt x="38" y="27"/>
                        <a:pt x="38" y="26"/>
                      </a:cubicBezTo>
                      <a:cubicBezTo>
                        <a:pt x="37" y="25"/>
                        <a:pt x="36" y="24"/>
                        <a:pt x="36" y="23"/>
                      </a:cubicBezTo>
                      <a:cubicBezTo>
                        <a:pt x="36" y="24"/>
                        <a:pt x="36" y="26"/>
                        <a:pt x="35" y="27"/>
                      </a:cubicBezTo>
                      <a:cubicBezTo>
                        <a:pt x="34" y="31"/>
                        <a:pt x="31" y="34"/>
                        <a:pt x="27" y="37"/>
                      </a:cubicBezTo>
                      <a:cubicBezTo>
                        <a:pt x="21" y="40"/>
                        <a:pt x="15" y="40"/>
                        <a:pt x="11" y="37"/>
                      </a:cubicBezTo>
                      <a:cubicBezTo>
                        <a:pt x="12" y="38"/>
                        <a:pt x="13" y="40"/>
                        <a:pt x="14" y="41"/>
                      </a:cubicBezTo>
                      <a:cubicBezTo>
                        <a:pt x="18" y="42"/>
                        <a:pt x="23" y="41"/>
                        <a:pt x="28" y="38"/>
                      </a:cubicBezTo>
                      <a:cubicBezTo>
                        <a:pt x="33" y="36"/>
                        <a:pt x="36" y="32"/>
                        <a:pt x="37" y="28"/>
                      </a:cubicBezTo>
                      <a:close/>
                      <a:moveTo>
                        <a:pt x="49" y="56"/>
                      </a:moveTo>
                      <a:cubicBezTo>
                        <a:pt x="48" y="56"/>
                        <a:pt x="48" y="56"/>
                        <a:pt x="48" y="56"/>
                      </a:cubicBezTo>
                      <a:cubicBezTo>
                        <a:pt x="49" y="58"/>
                        <a:pt x="49" y="60"/>
                        <a:pt x="48" y="61"/>
                      </a:cubicBezTo>
                      <a:cubicBezTo>
                        <a:pt x="46" y="65"/>
                        <a:pt x="42" y="68"/>
                        <a:pt x="38" y="69"/>
                      </a:cubicBezTo>
                      <a:cubicBezTo>
                        <a:pt x="31" y="72"/>
                        <a:pt x="25" y="70"/>
                        <a:pt x="22" y="67"/>
                      </a:cubicBezTo>
                      <a:cubicBezTo>
                        <a:pt x="23" y="68"/>
                        <a:pt x="23" y="69"/>
                        <a:pt x="23" y="70"/>
                      </a:cubicBezTo>
                      <a:cubicBezTo>
                        <a:pt x="27" y="73"/>
                        <a:pt x="32" y="73"/>
                        <a:pt x="38" y="71"/>
                      </a:cubicBezTo>
                      <a:cubicBezTo>
                        <a:pt x="43" y="70"/>
                        <a:pt x="48" y="66"/>
                        <a:pt x="50" y="62"/>
                      </a:cubicBezTo>
                      <a:cubicBezTo>
                        <a:pt x="50" y="62"/>
                        <a:pt x="50" y="62"/>
                        <a:pt x="50" y="62"/>
                      </a:cubicBezTo>
                      <a:cubicBezTo>
                        <a:pt x="49" y="60"/>
                        <a:pt x="49" y="58"/>
                        <a:pt x="49" y="56"/>
                      </a:cubicBezTo>
                      <a:close/>
                      <a:moveTo>
                        <a:pt x="35" y="55"/>
                      </a:moveTo>
                      <a:cubicBezTo>
                        <a:pt x="40" y="53"/>
                        <a:pt x="44" y="49"/>
                        <a:pt x="45" y="45"/>
                      </a:cubicBezTo>
                      <a:cubicBezTo>
                        <a:pt x="46" y="45"/>
                        <a:pt x="46" y="45"/>
                        <a:pt x="46" y="45"/>
                      </a:cubicBezTo>
                      <a:cubicBezTo>
                        <a:pt x="45" y="43"/>
                        <a:pt x="45" y="42"/>
                        <a:pt x="44" y="40"/>
                      </a:cubicBezTo>
                      <a:cubicBezTo>
                        <a:pt x="44" y="42"/>
                        <a:pt x="44" y="43"/>
                        <a:pt x="44" y="45"/>
                      </a:cubicBezTo>
                      <a:cubicBezTo>
                        <a:pt x="42" y="48"/>
                        <a:pt x="38" y="51"/>
                        <a:pt x="34" y="53"/>
                      </a:cubicBezTo>
                      <a:cubicBezTo>
                        <a:pt x="28" y="55"/>
                        <a:pt x="21" y="55"/>
                        <a:pt x="18" y="52"/>
                      </a:cubicBezTo>
                      <a:cubicBezTo>
                        <a:pt x="19" y="53"/>
                        <a:pt x="19" y="54"/>
                        <a:pt x="19" y="55"/>
                      </a:cubicBezTo>
                      <a:cubicBezTo>
                        <a:pt x="23" y="57"/>
                        <a:pt x="29" y="57"/>
                        <a:pt x="35" y="55"/>
                      </a:cubicBezTo>
                      <a:close/>
                    </a:path>
                  </a:pathLst>
                </a:custGeom>
                <a:solidFill>
                  <a:srgbClr val="000000"/>
                </a:solidFill>
                <a:ln w="9525">
                  <a:noFill/>
                  <a:round/>
                  <a:headEnd/>
                  <a:tailEnd/>
                </a:ln>
              </p:spPr>
              <p:txBody>
                <a:bodyPr/>
                <a:lstStyle/>
                <a:p>
                  <a:pPr algn="ctr"/>
                  <a:endParaRPr lang="en-US" dirty="0"/>
                </a:p>
              </p:txBody>
            </p:sp>
            <p:sp>
              <p:nvSpPr>
                <p:cNvPr id="1658936" name="Freeform 93"/>
                <p:cNvSpPr>
                  <a:spLocks/>
                </p:cNvSpPr>
                <p:nvPr/>
              </p:nvSpPr>
              <p:spPr bwMode="auto">
                <a:xfrm>
                  <a:off x="3357" y="2312"/>
                  <a:ext cx="64" cy="36"/>
                </a:xfrm>
                <a:custGeom>
                  <a:avLst/>
                  <a:gdLst>
                    <a:gd name="T0" fmla="*/ 2147483647 w 27"/>
                    <a:gd name="T1" fmla="*/ 0 h 15"/>
                    <a:gd name="T2" fmla="*/ 2147483647 w 27"/>
                    <a:gd name="T3" fmla="*/ 0 h 15"/>
                    <a:gd name="T4" fmla="*/ 2147483647 w 27"/>
                    <a:gd name="T5" fmla="*/ 2147483647 h 15"/>
                    <a:gd name="T6" fmla="*/ 2147483647 w 27"/>
                    <a:gd name="T7" fmla="*/ 2147483647 h 15"/>
                    <a:gd name="T8" fmla="*/ 0 w 27"/>
                    <a:gd name="T9" fmla="*/ 2147483647 h 15"/>
                    <a:gd name="T10" fmla="*/ 2147483647 w 27"/>
                    <a:gd name="T11" fmla="*/ 2147483647 h 15"/>
                    <a:gd name="T12" fmla="*/ 2147483647 w 27"/>
                    <a:gd name="T13" fmla="*/ 2147483647 h 15"/>
                    <a:gd name="T14" fmla="*/ 2147483647 w 27"/>
                    <a:gd name="T15" fmla="*/ 2147483647 h 15"/>
                    <a:gd name="T16" fmla="*/ 2147483647 w 27"/>
                    <a:gd name="T17" fmla="*/ 2147483647 h 15"/>
                    <a:gd name="T18" fmla="*/ 2147483647 w 2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5"/>
                    <a:gd name="T32" fmla="*/ 27 w 2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5">
                      <a:moveTo>
                        <a:pt x="25" y="0"/>
                      </a:moveTo>
                      <a:cubicBezTo>
                        <a:pt x="25" y="0"/>
                        <a:pt x="25" y="0"/>
                        <a:pt x="25" y="0"/>
                      </a:cubicBezTo>
                      <a:cubicBezTo>
                        <a:pt x="25" y="0"/>
                        <a:pt x="25" y="1"/>
                        <a:pt x="25" y="2"/>
                      </a:cubicBezTo>
                      <a:cubicBezTo>
                        <a:pt x="24" y="4"/>
                        <a:pt x="19" y="8"/>
                        <a:pt x="14" y="10"/>
                      </a:cubicBezTo>
                      <a:cubicBezTo>
                        <a:pt x="8" y="12"/>
                        <a:pt x="3" y="13"/>
                        <a:pt x="0" y="12"/>
                      </a:cubicBezTo>
                      <a:cubicBezTo>
                        <a:pt x="1" y="13"/>
                        <a:pt x="1" y="13"/>
                        <a:pt x="1" y="14"/>
                      </a:cubicBezTo>
                      <a:cubicBezTo>
                        <a:pt x="5" y="15"/>
                        <a:pt x="10" y="14"/>
                        <a:pt x="15" y="12"/>
                      </a:cubicBezTo>
                      <a:cubicBezTo>
                        <a:pt x="21" y="10"/>
                        <a:pt x="25" y="6"/>
                        <a:pt x="27" y="2"/>
                      </a:cubicBezTo>
                      <a:cubicBezTo>
                        <a:pt x="27" y="2"/>
                        <a:pt x="27" y="2"/>
                        <a:pt x="27" y="2"/>
                      </a:cubicBezTo>
                      <a:cubicBezTo>
                        <a:pt x="26" y="1"/>
                        <a:pt x="26" y="0"/>
                        <a:pt x="25" y="0"/>
                      </a:cubicBezTo>
                      <a:close/>
                    </a:path>
                  </a:pathLst>
                </a:custGeom>
                <a:solidFill>
                  <a:srgbClr val="000000"/>
                </a:solidFill>
                <a:ln w="9525">
                  <a:noFill/>
                  <a:round/>
                  <a:headEnd/>
                  <a:tailEnd/>
                </a:ln>
              </p:spPr>
              <p:txBody>
                <a:bodyPr/>
                <a:lstStyle/>
                <a:p>
                  <a:pPr algn="ctr"/>
                  <a:endParaRPr lang="en-US" dirty="0"/>
                </a:p>
              </p:txBody>
            </p:sp>
            <p:sp>
              <p:nvSpPr>
                <p:cNvPr id="1658937" name="Freeform 94"/>
                <p:cNvSpPr>
                  <a:spLocks/>
                </p:cNvSpPr>
                <p:nvPr/>
              </p:nvSpPr>
              <p:spPr bwMode="auto">
                <a:xfrm>
                  <a:off x="3092" y="1766"/>
                  <a:ext cx="210" cy="305"/>
                </a:xfrm>
                <a:custGeom>
                  <a:avLst/>
                  <a:gdLst>
                    <a:gd name="T0" fmla="*/ 2147483647 w 89"/>
                    <a:gd name="T1" fmla="*/ 2147483647 h 129"/>
                    <a:gd name="T2" fmla="*/ 2147483647 w 89"/>
                    <a:gd name="T3" fmla="*/ 2147483647 h 129"/>
                    <a:gd name="T4" fmla="*/ 2147483647 w 89"/>
                    <a:gd name="T5" fmla="*/ 2147483647 h 129"/>
                    <a:gd name="T6" fmla="*/ 2147483647 w 89"/>
                    <a:gd name="T7" fmla="*/ 2147483647 h 129"/>
                    <a:gd name="T8" fmla="*/ 2147483647 w 89"/>
                    <a:gd name="T9" fmla="*/ 2147483647 h 129"/>
                    <a:gd name="T10" fmla="*/ 2147483647 w 89"/>
                    <a:gd name="T11" fmla="*/ 2147483647 h 129"/>
                    <a:gd name="T12" fmla="*/ 2147483647 w 89"/>
                    <a:gd name="T13" fmla="*/ 2147483647 h 129"/>
                    <a:gd name="T14" fmla="*/ 2147483647 w 89"/>
                    <a:gd name="T15" fmla="*/ 2147483647 h 129"/>
                    <a:gd name="T16" fmla="*/ 2147483647 w 89"/>
                    <a:gd name="T17" fmla="*/ 2147483647 h 129"/>
                    <a:gd name="T18" fmla="*/ 2147483647 w 89"/>
                    <a:gd name="T19" fmla="*/ 2147483647 h 129"/>
                    <a:gd name="T20" fmla="*/ 2147483647 w 89"/>
                    <a:gd name="T21" fmla="*/ 214748364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29"/>
                    <a:gd name="T35" fmla="*/ 89 w 89"/>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29">
                      <a:moveTo>
                        <a:pt x="89" y="14"/>
                      </a:moveTo>
                      <a:cubicBezTo>
                        <a:pt x="86" y="28"/>
                        <a:pt x="86" y="28"/>
                        <a:pt x="86" y="28"/>
                      </a:cubicBezTo>
                      <a:cubicBezTo>
                        <a:pt x="84" y="28"/>
                        <a:pt x="84" y="28"/>
                        <a:pt x="84" y="29"/>
                      </a:cubicBezTo>
                      <a:cubicBezTo>
                        <a:pt x="77" y="31"/>
                        <a:pt x="74" y="68"/>
                        <a:pt x="64" y="88"/>
                      </a:cubicBezTo>
                      <a:cubicBezTo>
                        <a:pt x="55" y="107"/>
                        <a:pt x="29" y="124"/>
                        <a:pt x="20" y="126"/>
                      </a:cubicBezTo>
                      <a:cubicBezTo>
                        <a:pt x="11" y="129"/>
                        <a:pt x="2" y="125"/>
                        <a:pt x="1" y="119"/>
                      </a:cubicBezTo>
                      <a:cubicBezTo>
                        <a:pt x="0" y="112"/>
                        <a:pt x="1" y="103"/>
                        <a:pt x="12" y="98"/>
                      </a:cubicBezTo>
                      <a:cubicBezTo>
                        <a:pt x="23" y="93"/>
                        <a:pt x="32" y="92"/>
                        <a:pt x="42" y="75"/>
                      </a:cubicBezTo>
                      <a:cubicBezTo>
                        <a:pt x="53" y="57"/>
                        <a:pt x="52" y="15"/>
                        <a:pt x="68" y="5"/>
                      </a:cubicBezTo>
                      <a:cubicBezTo>
                        <a:pt x="73" y="3"/>
                        <a:pt x="80" y="0"/>
                        <a:pt x="89" y="1"/>
                      </a:cubicBezTo>
                      <a:lnTo>
                        <a:pt x="89" y="14"/>
                      </a:lnTo>
                      <a:close/>
                    </a:path>
                  </a:pathLst>
                </a:custGeom>
                <a:solidFill>
                  <a:srgbClr val="A30609"/>
                </a:solidFill>
                <a:ln w="9525">
                  <a:noFill/>
                  <a:round/>
                  <a:headEnd/>
                  <a:tailEnd/>
                </a:ln>
              </p:spPr>
              <p:txBody>
                <a:bodyPr/>
                <a:lstStyle/>
                <a:p>
                  <a:pPr algn="ctr"/>
                  <a:endParaRPr lang="en-US" dirty="0"/>
                </a:p>
              </p:txBody>
            </p:sp>
            <p:sp>
              <p:nvSpPr>
                <p:cNvPr id="1658938" name="Freeform 95"/>
                <p:cNvSpPr>
                  <a:spLocks noEditPoints="1"/>
                </p:cNvSpPr>
                <p:nvPr/>
              </p:nvSpPr>
              <p:spPr bwMode="auto">
                <a:xfrm>
                  <a:off x="3123" y="1783"/>
                  <a:ext cx="161" cy="269"/>
                </a:xfrm>
                <a:custGeom>
                  <a:avLst/>
                  <a:gdLst>
                    <a:gd name="T0" fmla="*/ 2147483647 w 68"/>
                    <a:gd name="T1" fmla="*/ 2147483647 h 114"/>
                    <a:gd name="T2" fmla="*/ 2147483647 w 68"/>
                    <a:gd name="T3" fmla="*/ 2147483647 h 114"/>
                    <a:gd name="T4" fmla="*/ 2147483647 w 68"/>
                    <a:gd name="T5" fmla="*/ 2147483647 h 114"/>
                    <a:gd name="T6" fmla="*/ 2147483647 w 68"/>
                    <a:gd name="T7" fmla="*/ 2147483647 h 114"/>
                    <a:gd name="T8" fmla="*/ 2147483647 w 68"/>
                    <a:gd name="T9" fmla="*/ 2147483647 h 114"/>
                    <a:gd name="T10" fmla="*/ 2147483647 w 68"/>
                    <a:gd name="T11" fmla="*/ 2147483647 h 114"/>
                    <a:gd name="T12" fmla="*/ 2147483647 w 68"/>
                    <a:gd name="T13" fmla="*/ 2147483647 h 114"/>
                    <a:gd name="T14" fmla="*/ 2147483647 w 68"/>
                    <a:gd name="T15" fmla="*/ 2147483647 h 114"/>
                    <a:gd name="T16" fmla="*/ 2147483647 w 68"/>
                    <a:gd name="T17" fmla="*/ 2147483647 h 114"/>
                    <a:gd name="T18" fmla="*/ 2147483647 w 68"/>
                    <a:gd name="T19" fmla="*/ 2147483647 h 114"/>
                    <a:gd name="T20" fmla="*/ 2147483647 w 68"/>
                    <a:gd name="T21" fmla="*/ 2147483647 h 114"/>
                    <a:gd name="T22" fmla="*/ 2147483647 w 68"/>
                    <a:gd name="T23" fmla="*/ 2147483647 h 114"/>
                    <a:gd name="T24" fmla="*/ 2147483647 w 68"/>
                    <a:gd name="T25" fmla="*/ 2147483647 h 114"/>
                    <a:gd name="T26" fmla="*/ 2147483647 w 68"/>
                    <a:gd name="T27" fmla="*/ 2147483647 h 114"/>
                    <a:gd name="T28" fmla="*/ 2147483647 w 68"/>
                    <a:gd name="T29" fmla="*/ 2147483647 h 114"/>
                    <a:gd name="T30" fmla="*/ 2147483647 w 68"/>
                    <a:gd name="T31" fmla="*/ 2147483647 h 114"/>
                    <a:gd name="T32" fmla="*/ 2147483647 w 68"/>
                    <a:gd name="T33" fmla="*/ 2147483647 h 114"/>
                    <a:gd name="T34" fmla="*/ 2147483647 w 68"/>
                    <a:gd name="T35" fmla="*/ 2147483647 h 114"/>
                    <a:gd name="T36" fmla="*/ 2147483647 w 68"/>
                    <a:gd name="T37" fmla="*/ 2147483647 h 114"/>
                    <a:gd name="T38" fmla="*/ 2147483647 w 68"/>
                    <a:gd name="T39" fmla="*/ 2147483647 h 114"/>
                    <a:gd name="T40" fmla="*/ 2147483647 w 68"/>
                    <a:gd name="T41" fmla="*/ 2147483647 h 114"/>
                    <a:gd name="T42" fmla="*/ 2147483647 w 68"/>
                    <a:gd name="T43" fmla="*/ 2147483647 h 114"/>
                    <a:gd name="T44" fmla="*/ 2147483647 w 68"/>
                    <a:gd name="T45" fmla="*/ 2147483647 h 114"/>
                    <a:gd name="T46" fmla="*/ 2147483647 w 68"/>
                    <a:gd name="T47" fmla="*/ 2147483647 h 114"/>
                    <a:gd name="T48" fmla="*/ 2147483647 w 68"/>
                    <a:gd name="T49" fmla="*/ 2147483647 h 114"/>
                    <a:gd name="T50" fmla="*/ 2147483647 w 68"/>
                    <a:gd name="T51" fmla="*/ 2147483647 h 114"/>
                    <a:gd name="T52" fmla="*/ 2147483647 w 68"/>
                    <a:gd name="T53" fmla="*/ 2147483647 h 114"/>
                    <a:gd name="T54" fmla="*/ 2147483647 w 68"/>
                    <a:gd name="T55" fmla="*/ 2147483647 h 114"/>
                    <a:gd name="T56" fmla="*/ 2147483647 w 68"/>
                    <a:gd name="T57" fmla="*/ 2147483647 h 114"/>
                    <a:gd name="T58" fmla="*/ 2147483647 w 68"/>
                    <a:gd name="T59" fmla="*/ 2147483647 h 114"/>
                    <a:gd name="T60" fmla="*/ 2147483647 w 68"/>
                    <a:gd name="T61" fmla="*/ 2147483647 h 114"/>
                    <a:gd name="T62" fmla="*/ 2147483647 w 68"/>
                    <a:gd name="T63" fmla="*/ 2147483647 h 114"/>
                    <a:gd name="T64" fmla="*/ 2147483647 w 68"/>
                    <a:gd name="T65" fmla="*/ 2147483647 h 114"/>
                    <a:gd name="T66" fmla="*/ 2147483647 w 68"/>
                    <a:gd name="T67" fmla="*/ 2147483647 h 114"/>
                    <a:gd name="T68" fmla="*/ 2147483647 w 68"/>
                    <a:gd name="T69" fmla="*/ 2147483647 h 114"/>
                    <a:gd name="T70" fmla="*/ 2147483647 w 68"/>
                    <a:gd name="T71" fmla="*/ 0 h 114"/>
                    <a:gd name="T72" fmla="*/ 2147483647 w 68"/>
                    <a:gd name="T73" fmla="*/ 2147483647 h 114"/>
                    <a:gd name="T74" fmla="*/ 2147483647 w 68"/>
                    <a:gd name="T75" fmla="*/ 2147483647 h 114"/>
                    <a:gd name="T76" fmla="*/ 2147483647 w 68"/>
                    <a:gd name="T77" fmla="*/ 2147483647 h 114"/>
                    <a:gd name="T78" fmla="*/ 2147483647 w 68"/>
                    <a:gd name="T79" fmla="*/ 2147483647 h 114"/>
                    <a:gd name="T80" fmla="*/ 2147483647 w 68"/>
                    <a:gd name="T81" fmla="*/ 2147483647 h 114"/>
                    <a:gd name="T82" fmla="*/ 2147483647 w 68"/>
                    <a:gd name="T83" fmla="*/ 2147483647 h 114"/>
                    <a:gd name="T84" fmla="*/ 2147483647 w 68"/>
                    <a:gd name="T85" fmla="*/ 2147483647 h 114"/>
                    <a:gd name="T86" fmla="*/ 2147483647 w 68"/>
                    <a:gd name="T87" fmla="*/ 2147483647 h 114"/>
                    <a:gd name="T88" fmla="*/ 2147483647 w 68"/>
                    <a:gd name="T89" fmla="*/ 2147483647 h 114"/>
                    <a:gd name="T90" fmla="*/ 2147483647 w 68"/>
                    <a:gd name="T91" fmla="*/ 2147483647 h 114"/>
                    <a:gd name="T92" fmla="*/ 2147483647 w 68"/>
                    <a:gd name="T93" fmla="*/ 2147483647 h 114"/>
                    <a:gd name="T94" fmla="*/ 2147483647 w 68"/>
                    <a:gd name="T95" fmla="*/ 2147483647 h 114"/>
                    <a:gd name="T96" fmla="*/ 2147483647 w 68"/>
                    <a:gd name="T97" fmla="*/ 2147483647 h 114"/>
                    <a:gd name="T98" fmla="*/ 2147483647 w 68"/>
                    <a:gd name="T99" fmla="*/ 2147483647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114"/>
                    <a:gd name="T152" fmla="*/ 68 w 68"/>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114">
                      <a:moveTo>
                        <a:pt x="7" y="105"/>
                      </a:moveTo>
                      <a:cubicBezTo>
                        <a:pt x="3" y="100"/>
                        <a:pt x="2" y="93"/>
                        <a:pt x="4" y="89"/>
                      </a:cubicBezTo>
                      <a:cubicBezTo>
                        <a:pt x="4" y="89"/>
                        <a:pt x="3" y="90"/>
                        <a:pt x="2" y="90"/>
                      </a:cubicBezTo>
                      <a:cubicBezTo>
                        <a:pt x="0" y="95"/>
                        <a:pt x="1" y="101"/>
                        <a:pt x="5" y="106"/>
                      </a:cubicBezTo>
                      <a:cubicBezTo>
                        <a:pt x="9" y="111"/>
                        <a:pt x="13" y="113"/>
                        <a:pt x="17" y="114"/>
                      </a:cubicBezTo>
                      <a:cubicBezTo>
                        <a:pt x="18" y="114"/>
                        <a:pt x="19" y="113"/>
                        <a:pt x="20" y="113"/>
                      </a:cubicBezTo>
                      <a:cubicBezTo>
                        <a:pt x="16" y="113"/>
                        <a:pt x="11" y="110"/>
                        <a:pt x="7" y="105"/>
                      </a:cubicBezTo>
                      <a:close/>
                      <a:moveTo>
                        <a:pt x="45" y="55"/>
                      </a:moveTo>
                      <a:cubicBezTo>
                        <a:pt x="41" y="53"/>
                        <a:pt x="38" y="50"/>
                        <a:pt x="37" y="47"/>
                      </a:cubicBezTo>
                      <a:cubicBezTo>
                        <a:pt x="36" y="48"/>
                        <a:pt x="36" y="49"/>
                        <a:pt x="36" y="50"/>
                      </a:cubicBezTo>
                      <a:cubicBezTo>
                        <a:pt x="38" y="52"/>
                        <a:pt x="40" y="55"/>
                        <a:pt x="44" y="57"/>
                      </a:cubicBezTo>
                      <a:cubicBezTo>
                        <a:pt x="49" y="59"/>
                        <a:pt x="54" y="60"/>
                        <a:pt x="58" y="59"/>
                      </a:cubicBezTo>
                      <a:cubicBezTo>
                        <a:pt x="58" y="59"/>
                        <a:pt x="59" y="58"/>
                        <a:pt x="59" y="58"/>
                      </a:cubicBezTo>
                      <a:cubicBezTo>
                        <a:pt x="59" y="58"/>
                        <a:pt x="59" y="57"/>
                        <a:pt x="59" y="56"/>
                      </a:cubicBezTo>
                      <a:cubicBezTo>
                        <a:pt x="59" y="56"/>
                        <a:pt x="58" y="57"/>
                        <a:pt x="57" y="57"/>
                      </a:cubicBezTo>
                      <a:cubicBezTo>
                        <a:pt x="54" y="58"/>
                        <a:pt x="49" y="57"/>
                        <a:pt x="45" y="55"/>
                      </a:cubicBezTo>
                      <a:close/>
                      <a:moveTo>
                        <a:pt x="39" y="78"/>
                      </a:moveTo>
                      <a:cubicBezTo>
                        <a:pt x="33" y="75"/>
                        <a:pt x="30" y="70"/>
                        <a:pt x="30" y="66"/>
                      </a:cubicBezTo>
                      <a:cubicBezTo>
                        <a:pt x="30" y="67"/>
                        <a:pt x="30" y="67"/>
                        <a:pt x="29" y="68"/>
                      </a:cubicBezTo>
                      <a:cubicBezTo>
                        <a:pt x="29" y="68"/>
                        <a:pt x="29" y="69"/>
                        <a:pt x="28" y="69"/>
                      </a:cubicBezTo>
                      <a:cubicBezTo>
                        <a:pt x="30" y="73"/>
                        <a:pt x="33" y="77"/>
                        <a:pt x="38" y="80"/>
                      </a:cubicBezTo>
                      <a:cubicBezTo>
                        <a:pt x="42" y="82"/>
                        <a:pt x="47" y="83"/>
                        <a:pt x="50" y="82"/>
                      </a:cubicBezTo>
                      <a:cubicBezTo>
                        <a:pt x="51" y="82"/>
                        <a:pt x="51" y="81"/>
                        <a:pt x="51" y="81"/>
                      </a:cubicBezTo>
                      <a:cubicBezTo>
                        <a:pt x="51" y="80"/>
                        <a:pt x="52" y="80"/>
                        <a:pt x="52" y="80"/>
                      </a:cubicBezTo>
                      <a:cubicBezTo>
                        <a:pt x="51" y="80"/>
                        <a:pt x="51" y="80"/>
                        <a:pt x="51" y="80"/>
                      </a:cubicBezTo>
                      <a:cubicBezTo>
                        <a:pt x="47" y="81"/>
                        <a:pt x="43" y="80"/>
                        <a:pt x="39" y="78"/>
                      </a:cubicBezTo>
                      <a:close/>
                      <a:moveTo>
                        <a:pt x="24" y="95"/>
                      </a:moveTo>
                      <a:cubicBezTo>
                        <a:pt x="19" y="90"/>
                        <a:pt x="17" y="85"/>
                        <a:pt x="19" y="81"/>
                      </a:cubicBezTo>
                      <a:cubicBezTo>
                        <a:pt x="18" y="82"/>
                        <a:pt x="17" y="82"/>
                        <a:pt x="16" y="83"/>
                      </a:cubicBezTo>
                      <a:cubicBezTo>
                        <a:pt x="16" y="87"/>
                        <a:pt x="18" y="92"/>
                        <a:pt x="22" y="96"/>
                      </a:cubicBezTo>
                      <a:cubicBezTo>
                        <a:pt x="26" y="100"/>
                        <a:pt x="30" y="102"/>
                        <a:pt x="34" y="102"/>
                      </a:cubicBezTo>
                      <a:cubicBezTo>
                        <a:pt x="35" y="101"/>
                        <a:pt x="36" y="100"/>
                        <a:pt x="37" y="100"/>
                      </a:cubicBezTo>
                      <a:cubicBezTo>
                        <a:pt x="36" y="100"/>
                        <a:pt x="36" y="100"/>
                        <a:pt x="35" y="100"/>
                      </a:cubicBezTo>
                      <a:cubicBezTo>
                        <a:pt x="31" y="100"/>
                        <a:pt x="27" y="98"/>
                        <a:pt x="24" y="95"/>
                      </a:cubicBezTo>
                      <a:close/>
                      <a:moveTo>
                        <a:pt x="58" y="15"/>
                      </a:moveTo>
                      <a:cubicBezTo>
                        <a:pt x="55" y="9"/>
                        <a:pt x="53" y="4"/>
                        <a:pt x="53" y="0"/>
                      </a:cubicBezTo>
                      <a:cubicBezTo>
                        <a:pt x="52" y="1"/>
                        <a:pt x="51" y="2"/>
                        <a:pt x="51" y="2"/>
                      </a:cubicBezTo>
                      <a:cubicBezTo>
                        <a:pt x="51" y="6"/>
                        <a:pt x="54" y="11"/>
                        <a:pt x="57" y="16"/>
                      </a:cubicBezTo>
                      <a:cubicBezTo>
                        <a:pt x="60" y="21"/>
                        <a:pt x="64" y="24"/>
                        <a:pt x="67" y="27"/>
                      </a:cubicBezTo>
                      <a:cubicBezTo>
                        <a:pt x="67" y="26"/>
                        <a:pt x="68" y="25"/>
                        <a:pt x="68" y="25"/>
                      </a:cubicBezTo>
                      <a:cubicBezTo>
                        <a:pt x="65" y="23"/>
                        <a:pt x="61" y="19"/>
                        <a:pt x="58" y="15"/>
                      </a:cubicBezTo>
                      <a:close/>
                      <a:moveTo>
                        <a:pt x="50" y="35"/>
                      </a:moveTo>
                      <a:cubicBezTo>
                        <a:pt x="45" y="32"/>
                        <a:pt x="42" y="28"/>
                        <a:pt x="41" y="24"/>
                      </a:cubicBezTo>
                      <a:cubicBezTo>
                        <a:pt x="41" y="25"/>
                        <a:pt x="41" y="27"/>
                        <a:pt x="41" y="28"/>
                      </a:cubicBezTo>
                      <a:cubicBezTo>
                        <a:pt x="42" y="31"/>
                        <a:pt x="45" y="34"/>
                        <a:pt x="49" y="36"/>
                      </a:cubicBezTo>
                      <a:cubicBezTo>
                        <a:pt x="54" y="39"/>
                        <a:pt x="59" y="39"/>
                        <a:pt x="63" y="38"/>
                      </a:cubicBezTo>
                      <a:cubicBezTo>
                        <a:pt x="63" y="38"/>
                        <a:pt x="63" y="38"/>
                        <a:pt x="64" y="38"/>
                      </a:cubicBezTo>
                      <a:cubicBezTo>
                        <a:pt x="64" y="37"/>
                        <a:pt x="64" y="36"/>
                        <a:pt x="64" y="36"/>
                      </a:cubicBezTo>
                      <a:cubicBezTo>
                        <a:pt x="64" y="36"/>
                        <a:pt x="63" y="36"/>
                        <a:pt x="63" y="36"/>
                      </a:cubicBezTo>
                      <a:cubicBezTo>
                        <a:pt x="59" y="37"/>
                        <a:pt x="55" y="37"/>
                        <a:pt x="50" y="35"/>
                      </a:cubicBezTo>
                      <a:close/>
                    </a:path>
                  </a:pathLst>
                </a:custGeom>
                <a:solidFill>
                  <a:srgbClr val="000000"/>
                </a:solidFill>
                <a:ln w="9525">
                  <a:noFill/>
                  <a:round/>
                  <a:headEnd/>
                  <a:tailEnd/>
                </a:ln>
              </p:spPr>
              <p:txBody>
                <a:bodyPr/>
                <a:lstStyle/>
                <a:p>
                  <a:pPr algn="ctr"/>
                  <a:endParaRPr lang="en-US" dirty="0"/>
                </a:p>
              </p:txBody>
            </p:sp>
            <p:sp>
              <p:nvSpPr>
                <p:cNvPr id="1658939" name="Freeform 96"/>
                <p:cNvSpPr>
                  <a:spLocks/>
                </p:cNvSpPr>
                <p:nvPr/>
              </p:nvSpPr>
              <p:spPr bwMode="auto">
                <a:xfrm>
                  <a:off x="3291" y="1769"/>
                  <a:ext cx="14" cy="66"/>
                </a:xfrm>
                <a:custGeom>
                  <a:avLst/>
                  <a:gdLst>
                    <a:gd name="T0" fmla="*/ 2147483647 w 6"/>
                    <a:gd name="T1" fmla="*/ 0 h 28"/>
                    <a:gd name="T2" fmla="*/ 2147483647 w 6"/>
                    <a:gd name="T3" fmla="*/ 0 h 28"/>
                    <a:gd name="T4" fmla="*/ 2147483647 w 6"/>
                    <a:gd name="T5" fmla="*/ 2147483647 h 28"/>
                    <a:gd name="T6" fmla="*/ 0 w 6"/>
                    <a:gd name="T7" fmla="*/ 2147483647 h 28"/>
                    <a:gd name="T8" fmla="*/ 2147483647 w 6"/>
                    <a:gd name="T9" fmla="*/ 2147483647 h 28"/>
                    <a:gd name="T10" fmla="*/ 2147483647 w 6"/>
                    <a:gd name="T11" fmla="*/ 2147483647 h 28"/>
                    <a:gd name="T12" fmla="*/ 2147483647 w 6"/>
                    <a:gd name="T13" fmla="*/ 0 h 28"/>
                    <a:gd name="T14" fmla="*/ 0 60000 65536"/>
                    <a:gd name="T15" fmla="*/ 0 60000 65536"/>
                    <a:gd name="T16" fmla="*/ 0 60000 65536"/>
                    <a:gd name="T17" fmla="*/ 0 60000 65536"/>
                    <a:gd name="T18" fmla="*/ 0 60000 65536"/>
                    <a:gd name="T19" fmla="*/ 0 60000 65536"/>
                    <a:gd name="T20" fmla="*/ 0 60000 65536"/>
                    <a:gd name="T21" fmla="*/ 0 w 6"/>
                    <a:gd name="T22" fmla="*/ 0 h 28"/>
                    <a:gd name="T23" fmla="*/ 6 w 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8">
                      <a:moveTo>
                        <a:pt x="6" y="0"/>
                      </a:moveTo>
                      <a:cubicBezTo>
                        <a:pt x="5" y="0"/>
                        <a:pt x="5" y="0"/>
                        <a:pt x="4" y="0"/>
                      </a:cubicBezTo>
                      <a:cubicBezTo>
                        <a:pt x="4" y="2"/>
                        <a:pt x="4" y="8"/>
                        <a:pt x="4" y="13"/>
                      </a:cubicBezTo>
                      <a:cubicBezTo>
                        <a:pt x="3" y="19"/>
                        <a:pt x="1" y="25"/>
                        <a:pt x="0" y="27"/>
                      </a:cubicBezTo>
                      <a:cubicBezTo>
                        <a:pt x="1" y="27"/>
                        <a:pt x="1" y="27"/>
                        <a:pt x="2" y="28"/>
                      </a:cubicBezTo>
                      <a:cubicBezTo>
                        <a:pt x="3" y="25"/>
                        <a:pt x="5" y="19"/>
                        <a:pt x="6" y="13"/>
                      </a:cubicBezTo>
                      <a:cubicBezTo>
                        <a:pt x="6" y="8"/>
                        <a:pt x="6" y="2"/>
                        <a:pt x="6" y="0"/>
                      </a:cubicBezTo>
                      <a:close/>
                    </a:path>
                  </a:pathLst>
                </a:custGeom>
                <a:solidFill>
                  <a:srgbClr val="000000"/>
                </a:solidFill>
                <a:ln w="9525">
                  <a:noFill/>
                  <a:round/>
                  <a:headEnd/>
                  <a:tailEnd/>
                </a:ln>
              </p:spPr>
              <p:txBody>
                <a:bodyPr/>
                <a:lstStyle/>
                <a:p>
                  <a:pPr algn="ctr"/>
                  <a:endParaRPr lang="en-US" dirty="0"/>
                </a:p>
              </p:txBody>
            </p:sp>
            <p:sp>
              <p:nvSpPr>
                <p:cNvPr id="1658940" name="Freeform 97"/>
                <p:cNvSpPr>
                  <a:spLocks/>
                </p:cNvSpPr>
                <p:nvPr/>
              </p:nvSpPr>
              <p:spPr bwMode="auto">
                <a:xfrm>
                  <a:off x="3428" y="1849"/>
                  <a:ext cx="170" cy="536"/>
                </a:xfrm>
                <a:custGeom>
                  <a:avLst/>
                  <a:gdLst>
                    <a:gd name="T0" fmla="*/ 2147483647 w 72"/>
                    <a:gd name="T1" fmla="*/ 2147483647 h 227"/>
                    <a:gd name="T2" fmla="*/ 2147483647 w 72"/>
                    <a:gd name="T3" fmla="*/ 2147483647 h 227"/>
                    <a:gd name="T4" fmla="*/ 2147483647 w 72"/>
                    <a:gd name="T5" fmla="*/ 2147483647 h 227"/>
                    <a:gd name="T6" fmla="*/ 2147483647 w 72"/>
                    <a:gd name="T7" fmla="*/ 2147483647 h 227"/>
                    <a:gd name="T8" fmla="*/ 2147483647 w 72"/>
                    <a:gd name="T9" fmla="*/ 2147483647 h 227"/>
                    <a:gd name="T10" fmla="*/ 2147483647 w 72"/>
                    <a:gd name="T11" fmla="*/ 2147483647 h 227"/>
                    <a:gd name="T12" fmla="*/ 2147483647 w 72"/>
                    <a:gd name="T13" fmla="*/ 2147483647 h 227"/>
                    <a:gd name="T14" fmla="*/ 2147483647 w 72"/>
                    <a:gd name="T15" fmla="*/ 2147483647 h 227"/>
                    <a:gd name="T16" fmla="*/ 2147483647 w 72"/>
                    <a:gd name="T17" fmla="*/ 2147483647 h 227"/>
                    <a:gd name="T18" fmla="*/ 2147483647 w 72"/>
                    <a:gd name="T19" fmla="*/ 2147483647 h 227"/>
                    <a:gd name="T20" fmla="*/ 2147483647 w 72"/>
                    <a:gd name="T21" fmla="*/ 2147483647 h 227"/>
                    <a:gd name="T22" fmla="*/ 2147483647 w 72"/>
                    <a:gd name="T23" fmla="*/ 2147483647 h 227"/>
                    <a:gd name="T24" fmla="*/ 2147483647 w 72"/>
                    <a:gd name="T25" fmla="*/ 2147483647 h 227"/>
                    <a:gd name="T26" fmla="*/ 2147483647 w 72"/>
                    <a:gd name="T27" fmla="*/ 2147483647 h 2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227"/>
                    <a:gd name="T44" fmla="*/ 72 w 72"/>
                    <a:gd name="T45" fmla="*/ 227 h 2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227">
                      <a:moveTo>
                        <a:pt x="62" y="3"/>
                      </a:moveTo>
                      <a:cubicBezTo>
                        <a:pt x="54" y="0"/>
                        <a:pt x="45" y="0"/>
                        <a:pt x="38" y="5"/>
                      </a:cubicBezTo>
                      <a:cubicBezTo>
                        <a:pt x="20" y="17"/>
                        <a:pt x="19" y="50"/>
                        <a:pt x="18" y="108"/>
                      </a:cubicBezTo>
                      <a:cubicBezTo>
                        <a:pt x="17" y="135"/>
                        <a:pt x="16" y="198"/>
                        <a:pt x="5" y="203"/>
                      </a:cubicBezTo>
                      <a:cubicBezTo>
                        <a:pt x="5" y="203"/>
                        <a:pt x="5" y="203"/>
                        <a:pt x="4" y="203"/>
                      </a:cubicBezTo>
                      <a:cubicBezTo>
                        <a:pt x="4" y="203"/>
                        <a:pt x="4" y="203"/>
                        <a:pt x="3" y="202"/>
                      </a:cubicBezTo>
                      <a:cubicBezTo>
                        <a:pt x="3" y="202"/>
                        <a:pt x="0" y="212"/>
                        <a:pt x="6" y="218"/>
                      </a:cubicBezTo>
                      <a:cubicBezTo>
                        <a:pt x="12" y="224"/>
                        <a:pt x="19" y="227"/>
                        <a:pt x="20" y="226"/>
                      </a:cubicBezTo>
                      <a:cubicBezTo>
                        <a:pt x="21" y="226"/>
                        <a:pt x="21" y="226"/>
                        <a:pt x="21" y="226"/>
                      </a:cubicBezTo>
                      <a:cubicBezTo>
                        <a:pt x="21" y="226"/>
                        <a:pt x="21" y="226"/>
                        <a:pt x="22" y="226"/>
                      </a:cubicBezTo>
                      <a:cubicBezTo>
                        <a:pt x="42" y="211"/>
                        <a:pt x="44" y="172"/>
                        <a:pt x="46" y="109"/>
                      </a:cubicBezTo>
                      <a:cubicBezTo>
                        <a:pt x="46" y="82"/>
                        <a:pt x="47" y="39"/>
                        <a:pt x="53" y="29"/>
                      </a:cubicBezTo>
                      <a:cubicBezTo>
                        <a:pt x="60" y="31"/>
                        <a:pt x="67" y="27"/>
                        <a:pt x="70" y="21"/>
                      </a:cubicBezTo>
                      <a:cubicBezTo>
                        <a:pt x="72" y="13"/>
                        <a:pt x="69" y="6"/>
                        <a:pt x="62" y="3"/>
                      </a:cubicBezTo>
                      <a:close/>
                    </a:path>
                  </a:pathLst>
                </a:custGeom>
                <a:solidFill>
                  <a:srgbClr val="A30609"/>
                </a:solidFill>
                <a:ln w="9525">
                  <a:noFill/>
                  <a:round/>
                  <a:headEnd/>
                  <a:tailEnd/>
                </a:ln>
              </p:spPr>
              <p:txBody>
                <a:bodyPr/>
                <a:lstStyle/>
                <a:p>
                  <a:pPr algn="ctr"/>
                  <a:endParaRPr lang="en-US" dirty="0"/>
                </a:p>
              </p:txBody>
            </p:sp>
            <p:sp>
              <p:nvSpPr>
                <p:cNvPr id="1658941" name="Freeform 98"/>
                <p:cNvSpPr>
                  <a:spLocks noEditPoints="1"/>
                </p:cNvSpPr>
                <p:nvPr/>
              </p:nvSpPr>
              <p:spPr bwMode="auto">
                <a:xfrm>
                  <a:off x="3397" y="1887"/>
                  <a:ext cx="153" cy="498"/>
                </a:xfrm>
                <a:custGeom>
                  <a:avLst/>
                  <a:gdLst>
                    <a:gd name="T0" fmla="*/ 2147483647 w 65"/>
                    <a:gd name="T1" fmla="*/ 2147483647 h 211"/>
                    <a:gd name="T2" fmla="*/ 2147483647 w 65"/>
                    <a:gd name="T3" fmla="*/ 2147483647 h 211"/>
                    <a:gd name="T4" fmla="*/ 2147483647 w 65"/>
                    <a:gd name="T5" fmla="*/ 2147483647 h 211"/>
                    <a:gd name="T6" fmla="*/ 2147483647 w 65"/>
                    <a:gd name="T7" fmla="*/ 2147483647 h 211"/>
                    <a:gd name="T8" fmla="*/ 2147483647 w 65"/>
                    <a:gd name="T9" fmla="*/ 2147483647 h 211"/>
                    <a:gd name="T10" fmla="*/ 2147483647 w 65"/>
                    <a:gd name="T11" fmla="*/ 2147483647 h 211"/>
                    <a:gd name="T12" fmla="*/ 2147483647 w 65"/>
                    <a:gd name="T13" fmla="*/ 2147483647 h 211"/>
                    <a:gd name="T14" fmla="*/ 2147483647 w 65"/>
                    <a:gd name="T15" fmla="*/ 2147483647 h 211"/>
                    <a:gd name="T16" fmla="*/ 2147483647 w 65"/>
                    <a:gd name="T17" fmla="*/ 2147483647 h 211"/>
                    <a:gd name="T18" fmla="*/ 2147483647 w 65"/>
                    <a:gd name="T19" fmla="*/ 2147483647 h 211"/>
                    <a:gd name="T20" fmla="*/ 2147483647 w 65"/>
                    <a:gd name="T21" fmla="*/ 2147483647 h 211"/>
                    <a:gd name="T22" fmla="*/ 2147483647 w 65"/>
                    <a:gd name="T23" fmla="*/ 2147483647 h 211"/>
                    <a:gd name="T24" fmla="*/ 2147483647 w 65"/>
                    <a:gd name="T25" fmla="*/ 2147483647 h 211"/>
                    <a:gd name="T26" fmla="*/ 2147483647 w 65"/>
                    <a:gd name="T27" fmla="*/ 2147483647 h 211"/>
                    <a:gd name="T28" fmla="*/ 2147483647 w 65"/>
                    <a:gd name="T29" fmla="*/ 2147483647 h 211"/>
                    <a:gd name="T30" fmla="*/ 2147483647 w 65"/>
                    <a:gd name="T31" fmla="*/ 2147483647 h 211"/>
                    <a:gd name="T32" fmla="*/ 2147483647 w 65"/>
                    <a:gd name="T33" fmla="*/ 2147483647 h 211"/>
                    <a:gd name="T34" fmla="*/ 2147483647 w 65"/>
                    <a:gd name="T35" fmla="*/ 2147483647 h 211"/>
                    <a:gd name="T36" fmla="*/ 2147483647 w 65"/>
                    <a:gd name="T37" fmla="*/ 2147483647 h 211"/>
                    <a:gd name="T38" fmla="*/ 2147483647 w 65"/>
                    <a:gd name="T39" fmla="*/ 2147483647 h 211"/>
                    <a:gd name="T40" fmla="*/ 2147483647 w 65"/>
                    <a:gd name="T41" fmla="*/ 2147483647 h 211"/>
                    <a:gd name="T42" fmla="*/ 2147483647 w 65"/>
                    <a:gd name="T43" fmla="*/ 2147483647 h 211"/>
                    <a:gd name="T44" fmla="*/ 2147483647 w 65"/>
                    <a:gd name="T45" fmla="*/ 2147483647 h 211"/>
                    <a:gd name="T46" fmla="*/ 2147483647 w 65"/>
                    <a:gd name="T47" fmla="*/ 2147483647 h 211"/>
                    <a:gd name="T48" fmla="*/ 2147483647 w 65"/>
                    <a:gd name="T49" fmla="*/ 2147483647 h 211"/>
                    <a:gd name="T50" fmla="*/ 0 w 65"/>
                    <a:gd name="T51" fmla="*/ 2147483647 h 211"/>
                    <a:gd name="T52" fmla="*/ 2147483647 w 65"/>
                    <a:gd name="T53" fmla="*/ 2147483647 h 211"/>
                    <a:gd name="T54" fmla="*/ 2147483647 w 65"/>
                    <a:gd name="T55" fmla="*/ 2147483647 h 211"/>
                    <a:gd name="T56" fmla="*/ 2147483647 w 65"/>
                    <a:gd name="T57" fmla="*/ 2147483647 h 211"/>
                    <a:gd name="T58" fmla="*/ 2147483647 w 65"/>
                    <a:gd name="T59" fmla="*/ 2147483647 h 211"/>
                    <a:gd name="T60" fmla="*/ 2147483647 w 65"/>
                    <a:gd name="T61" fmla="*/ 2147483647 h 211"/>
                    <a:gd name="T62" fmla="*/ 2147483647 w 65"/>
                    <a:gd name="T63" fmla="*/ 2147483647 h 211"/>
                    <a:gd name="T64" fmla="*/ 2147483647 w 65"/>
                    <a:gd name="T65" fmla="*/ 2147483647 h 211"/>
                    <a:gd name="T66" fmla="*/ 2147483647 w 65"/>
                    <a:gd name="T67" fmla="*/ 2147483647 h 211"/>
                    <a:gd name="T68" fmla="*/ 2147483647 w 65"/>
                    <a:gd name="T69" fmla="*/ 2147483647 h 211"/>
                    <a:gd name="T70" fmla="*/ 2147483647 w 65"/>
                    <a:gd name="T71" fmla="*/ 2147483647 h 211"/>
                    <a:gd name="T72" fmla="*/ 2147483647 w 65"/>
                    <a:gd name="T73" fmla="*/ 2147483647 h 211"/>
                    <a:gd name="T74" fmla="*/ 2147483647 w 65"/>
                    <a:gd name="T75" fmla="*/ 2147483647 h 211"/>
                    <a:gd name="T76" fmla="*/ 2147483647 w 65"/>
                    <a:gd name="T77" fmla="*/ 2147483647 h 211"/>
                    <a:gd name="T78" fmla="*/ 2147483647 w 65"/>
                    <a:gd name="T79" fmla="*/ 0 h 211"/>
                    <a:gd name="T80" fmla="*/ 2147483647 w 65"/>
                    <a:gd name="T81" fmla="*/ 2147483647 h 211"/>
                    <a:gd name="T82" fmla="*/ 2147483647 w 65"/>
                    <a:gd name="T83" fmla="*/ 2147483647 h 211"/>
                    <a:gd name="T84" fmla="*/ 2147483647 w 65"/>
                    <a:gd name="T85" fmla="*/ 2147483647 h 211"/>
                    <a:gd name="T86" fmla="*/ 2147483647 w 65"/>
                    <a:gd name="T87" fmla="*/ 2147483647 h 211"/>
                    <a:gd name="T88" fmla="*/ 2147483647 w 65"/>
                    <a:gd name="T89" fmla="*/ 2147483647 h 211"/>
                    <a:gd name="T90" fmla="*/ 2147483647 w 65"/>
                    <a:gd name="T91" fmla="*/ 2147483647 h 211"/>
                    <a:gd name="T92" fmla="*/ 2147483647 w 65"/>
                    <a:gd name="T93" fmla="*/ 2147483647 h 211"/>
                    <a:gd name="T94" fmla="*/ 2147483647 w 65"/>
                    <a:gd name="T95" fmla="*/ 2147483647 h 211"/>
                    <a:gd name="T96" fmla="*/ 2147483647 w 65"/>
                    <a:gd name="T97" fmla="*/ 2147483647 h 211"/>
                    <a:gd name="T98" fmla="*/ 2147483647 w 65"/>
                    <a:gd name="T99" fmla="*/ 2147483647 h 211"/>
                    <a:gd name="T100" fmla="*/ 2147483647 w 65"/>
                    <a:gd name="T101" fmla="*/ 2147483647 h 211"/>
                    <a:gd name="T102" fmla="*/ 2147483647 w 65"/>
                    <a:gd name="T103" fmla="*/ 2147483647 h 211"/>
                    <a:gd name="T104" fmla="*/ 2147483647 w 65"/>
                    <a:gd name="T105" fmla="*/ 2147483647 h 211"/>
                    <a:gd name="T106" fmla="*/ 2147483647 w 65"/>
                    <a:gd name="T107" fmla="*/ 2147483647 h 211"/>
                    <a:gd name="T108" fmla="*/ 2147483647 w 65"/>
                    <a:gd name="T109" fmla="*/ 2147483647 h 211"/>
                    <a:gd name="T110" fmla="*/ 2147483647 w 65"/>
                    <a:gd name="T111" fmla="*/ 2147483647 h 211"/>
                    <a:gd name="T112" fmla="*/ 2147483647 w 65"/>
                    <a:gd name="T113" fmla="*/ 2147483647 h 2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211"/>
                    <a:gd name="T173" fmla="*/ 65 w 65"/>
                    <a:gd name="T174" fmla="*/ 211 h 2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211">
                      <a:moveTo>
                        <a:pt x="39" y="177"/>
                      </a:moveTo>
                      <a:cubicBezTo>
                        <a:pt x="31" y="176"/>
                        <a:pt x="26" y="171"/>
                        <a:pt x="26" y="166"/>
                      </a:cubicBezTo>
                      <a:cubicBezTo>
                        <a:pt x="26" y="166"/>
                        <a:pt x="26" y="166"/>
                        <a:pt x="26" y="166"/>
                      </a:cubicBezTo>
                      <a:cubicBezTo>
                        <a:pt x="26" y="167"/>
                        <a:pt x="26" y="169"/>
                        <a:pt x="25" y="170"/>
                      </a:cubicBezTo>
                      <a:cubicBezTo>
                        <a:pt x="27" y="174"/>
                        <a:pt x="32" y="178"/>
                        <a:pt x="39" y="179"/>
                      </a:cubicBezTo>
                      <a:cubicBezTo>
                        <a:pt x="44" y="180"/>
                        <a:pt x="49" y="179"/>
                        <a:pt x="53" y="176"/>
                      </a:cubicBezTo>
                      <a:cubicBezTo>
                        <a:pt x="53" y="175"/>
                        <a:pt x="53" y="174"/>
                        <a:pt x="53" y="173"/>
                      </a:cubicBezTo>
                      <a:cubicBezTo>
                        <a:pt x="53" y="174"/>
                        <a:pt x="52" y="174"/>
                        <a:pt x="52" y="175"/>
                      </a:cubicBezTo>
                      <a:cubicBezTo>
                        <a:pt x="49" y="177"/>
                        <a:pt x="44" y="178"/>
                        <a:pt x="39" y="177"/>
                      </a:cubicBezTo>
                      <a:close/>
                      <a:moveTo>
                        <a:pt x="58" y="56"/>
                      </a:moveTo>
                      <a:cubicBezTo>
                        <a:pt x="55" y="59"/>
                        <a:pt x="50" y="60"/>
                        <a:pt x="45" y="59"/>
                      </a:cubicBezTo>
                      <a:cubicBezTo>
                        <a:pt x="38" y="58"/>
                        <a:pt x="32" y="53"/>
                        <a:pt x="32" y="48"/>
                      </a:cubicBezTo>
                      <a:cubicBezTo>
                        <a:pt x="32" y="48"/>
                        <a:pt x="32" y="48"/>
                        <a:pt x="32" y="48"/>
                      </a:cubicBezTo>
                      <a:cubicBezTo>
                        <a:pt x="32" y="50"/>
                        <a:pt x="32" y="52"/>
                        <a:pt x="32" y="54"/>
                      </a:cubicBezTo>
                      <a:cubicBezTo>
                        <a:pt x="34" y="58"/>
                        <a:pt x="39" y="61"/>
                        <a:pt x="45" y="61"/>
                      </a:cubicBezTo>
                      <a:cubicBezTo>
                        <a:pt x="51" y="62"/>
                        <a:pt x="56" y="61"/>
                        <a:pt x="59" y="58"/>
                      </a:cubicBezTo>
                      <a:cubicBezTo>
                        <a:pt x="59" y="58"/>
                        <a:pt x="59" y="58"/>
                        <a:pt x="60" y="57"/>
                      </a:cubicBezTo>
                      <a:cubicBezTo>
                        <a:pt x="60" y="56"/>
                        <a:pt x="60" y="55"/>
                        <a:pt x="60" y="54"/>
                      </a:cubicBezTo>
                      <a:cubicBezTo>
                        <a:pt x="59" y="55"/>
                        <a:pt x="59" y="56"/>
                        <a:pt x="58" y="56"/>
                      </a:cubicBezTo>
                      <a:close/>
                      <a:moveTo>
                        <a:pt x="57" y="98"/>
                      </a:moveTo>
                      <a:cubicBezTo>
                        <a:pt x="54" y="101"/>
                        <a:pt x="49" y="102"/>
                        <a:pt x="44" y="101"/>
                      </a:cubicBezTo>
                      <a:cubicBezTo>
                        <a:pt x="36" y="100"/>
                        <a:pt x="31" y="95"/>
                        <a:pt x="31" y="90"/>
                      </a:cubicBezTo>
                      <a:cubicBezTo>
                        <a:pt x="31" y="90"/>
                        <a:pt x="31" y="90"/>
                        <a:pt x="31" y="90"/>
                      </a:cubicBezTo>
                      <a:cubicBezTo>
                        <a:pt x="31" y="91"/>
                        <a:pt x="31" y="92"/>
                        <a:pt x="31" y="92"/>
                      </a:cubicBezTo>
                      <a:cubicBezTo>
                        <a:pt x="31" y="93"/>
                        <a:pt x="31" y="94"/>
                        <a:pt x="31" y="95"/>
                      </a:cubicBezTo>
                      <a:cubicBezTo>
                        <a:pt x="33" y="99"/>
                        <a:pt x="38" y="102"/>
                        <a:pt x="44" y="103"/>
                      </a:cubicBezTo>
                      <a:cubicBezTo>
                        <a:pt x="49" y="104"/>
                        <a:pt x="55" y="102"/>
                        <a:pt x="58" y="100"/>
                      </a:cubicBezTo>
                      <a:cubicBezTo>
                        <a:pt x="58" y="100"/>
                        <a:pt x="58" y="100"/>
                        <a:pt x="58" y="99"/>
                      </a:cubicBezTo>
                      <a:cubicBezTo>
                        <a:pt x="59" y="98"/>
                        <a:pt x="59" y="97"/>
                        <a:pt x="59" y="96"/>
                      </a:cubicBezTo>
                      <a:cubicBezTo>
                        <a:pt x="58" y="97"/>
                        <a:pt x="58" y="98"/>
                        <a:pt x="57" y="98"/>
                      </a:cubicBezTo>
                      <a:close/>
                      <a:moveTo>
                        <a:pt x="22" y="204"/>
                      </a:moveTo>
                      <a:cubicBezTo>
                        <a:pt x="16" y="198"/>
                        <a:pt x="14" y="191"/>
                        <a:pt x="18" y="187"/>
                      </a:cubicBezTo>
                      <a:cubicBezTo>
                        <a:pt x="18" y="187"/>
                        <a:pt x="18" y="187"/>
                        <a:pt x="18" y="187"/>
                      </a:cubicBezTo>
                      <a:cubicBezTo>
                        <a:pt x="18" y="187"/>
                        <a:pt x="17" y="187"/>
                        <a:pt x="16" y="186"/>
                      </a:cubicBezTo>
                      <a:cubicBezTo>
                        <a:pt x="16" y="186"/>
                        <a:pt x="16" y="186"/>
                        <a:pt x="16" y="186"/>
                      </a:cubicBezTo>
                      <a:cubicBezTo>
                        <a:pt x="12" y="191"/>
                        <a:pt x="14" y="199"/>
                        <a:pt x="20" y="205"/>
                      </a:cubicBezTo>
                      <a:cubicBezTo>
                        <a:pt x="24" y="209"/>
                        <a:pt x="28" y="211"/>
                        <a:pt x="32" y="211"/>
                      </a:cubicBezTo>
                      <a:cubicBezTo>
                        <a:pt x="33" y="211"/>
                        <a:pt x="34" y="210"/>
                        <a:pt x="35" y="210"/>
                      </a:cubicBezTo>
                      <a:cubicBezTo>
                        <a:pt x="35" y="209"/>
                        <a:pt x="35" y="209"/>
                        <a:pt x="35" y="209"/>
                      </a:cubicBezTo>
                      <a:cubicBezTo>
                        <a:pt x="35" y="209"/>
                        <a:pt x="34" y="209"/>
                        <a:pt x="33" y="209"/>
                      </a:cubicBezTo>
                      <a:cubicBezTo>
                        <a:pt x="30" y="209"/>
                        <a:pt x="25" y="207"/>
                        <a:pt x="22" y="204"/>
                      </a:cubicBezTo>
                      <a:close/>
                      <a:moveTo>
                        <a:pt x="34" y="195"/>
                      </a:moveTo>
                      <a:cubicBezTo>
                        <a:pt x="26" y="193"/>
                        <a:pt x="21" y="188"/>
                        <a:pt x="22" y="183"/>
                      </a:cubicBezTo>
                      <a:cubicBezTo>
                        <a:pt x="22" y="182"/>
                        <a:pt x="22" y="182"/>
                        <a:pt x="22" y="182"/>
                      </a:cubicBezTo>
                      <a:cubicBezTo>
                        <a:pt x="21" y="184"/>
                        <a:pt x="21" y="185"/>
                        <a:pt x="20" y="185"/>
                      </a:cubicBezTo>
                      <a:cubicBezTo>
                        <a:pt x="21" y="190"/>
                        <a:pt x="26" y="195"/>
                        <a:pt x="33" y="197"/>
                      </a:cubicBezTo>
                      <a:cubicBezTo>
                        <a:pt x="38" y="198"/>
                        <a:pt x="43" y="197"/>
                        <a:pt x="46" y="196"/>
                      </a:cubicBezTo>
                      <a:cubicBezTo>
                        <a:pt x="47" y="195"/>
                        <a:pt x="47" y="194"/>
                        <a:pt x="48" y="192"/>
                      </a:cubicBezTo>
                      <a:cubicBezTo>
                        <a:pt x="47" y="193"/>
                        <a:pt x="47" y="193"/>
                        <a:pt x="47" y="193"/>
                      </a:cubicBezTo>
                      <a:cubicBezTo>
                        <a:pt x="43" y="195"/>
                        <a:pt x="39" y="196"/>
                        <a:pt x="34" y="195"/>
                      </a:cubicBezTo>
                      <a:close/>
                      <a:moveTo>
                        <a:pt x="7" y="197"/>
                      </a:moveTo>
                      <a:cubicBezTo>
                        <a:pt x="5" y="203"/>
                        <a:pt x="2" y="206"/>
                        <a:pt x="0" y="207"/>
                      </a:cubicBezTo>
                      <a:cubicBezTo>
                        <a:pt x="0" y="208"/>
                        <a:pt x="1" y="208"/>
                        <a:pt x="1" y="209"/>
                      </a:cubicBezTo>
                      <a:cubicBezTo>
                        <a:pt x="4" y="207"/>
                        <a:pt x="7" y="203"/>
                        <a:pt x="9" y="198"/>
                      </a:cubicBezTo>
                      <a:cubicBezTo>
                        <a:pt x="12" y="194"/>
                        <a:pt x="13" y="189"/>
                        <a:pt x="14" y="186"/>
                      </a:cubicBezTo>
                      <a:cubicBezTo>
                        <a:pt x="13" y="186"/>
                        <a:pt x="13" y="186"/>
                        <a:pt x="12" y="186"/>
                      </a:cubicBezTo>
                      <a:cubicBezTo>
                        <a:pt x="11" y="188"/>
                        <a:pt x="10" y="193"/>
                        <a:pt x="7" y="197"/>
                      </a:cubicBezTo>
                      <a:close/>
                      <a:moveTo>
                        <a:pt x="56" y="118"/>
                      </a:moveTo>
                      <a:cubicBezTo>
                        <a:pt x="53" y="120"/>
                        <a:pt x="48" y="121"/>
                        <a:pt x="44" y="121"/>
                      </a:cubicBezTo>
                      <a:cubicBezTo>
                        <a:pt x="36" y="120"/>
                        <a:pt x="30" y="115"/>
                        <a:pt x="30" y="110"/>
                      </a:cubicBezTo>
                      <a:cubicBezTo>
                        <a:pt x="30" y="110"/>
                        <a:pt x="30" y="110"/>
                        <a:pt x="30" y="110"/>
                      </a:cubicBezTo>
                      <a:cubicBezTo>
                        <a:pt x="30" y="112"/>
                        <a:pt x="30" y="113"/>
                        <a:pt x="30" y="115"/>
                      </a:cubicBezTo>
                      <a:cubicBezTo>
                        <a:pt x="32" y="119"/>
                        <a:pt x="37" y="122"/>
                        <a:pt x="43" y="123"/>
                      </a:cubicBezTo>
                      <a:cubicBezTo>
                        <a:pt x="49" y="123"/>
                        <a:pt x="54" y="122"/>
                        <a:pt x="57" y="119"/>
                      </a:cubicBezTo>
                      <a:cubicBezTo>
                        <a:pt x="58" y="119"/>
                        <a:pt x="58" y="119"/>
                        <a:pt x="58" y="119"/>
                      </a:cubicBezTo>
                      <a:cubicBezTo>
                        <a:pt x="58" y="118"/>
                        <a:pt x="58" y="117"/>
                        <a:pt x="58" y="116"/>
                      </a:cubicBezTo>
                      <a:cubicBezTo>
                        <a:pt x="58" y="116"/>
                        <a:pt x="57" y="117"/>
                        <a:pt x="56" y="118"/>
                      </a:cubicBezTo>
                      <a:close/>
                      <a:moveTo>
                        <a:pt x="48" y="35"/>
                      </a:moveTo>
                      <a:cubicBezTo>
                        <a:pt x="40" y="34"/>
                        <a:pt x="34" y="28"/>
                        <a:pt x="35" y="23"/>
                      </a:cubicBezTo>
                      <a:cubicBezTo>
                        <a:pt x="35" y="23"/>
                        <a:pt x="35" y="23"/>
                        <a:pt x="35" y="23"/>
                      </a:cubicBezTo>
                      <a:cubicBezTo>
                        <a:pt x="34" y="25"/>
                        <a:pt x="34" y="26"/>
                        <a:pt x="34" y="28"/>
                      </a:cubicBezTo>
                      <a:cubicBezTo>
                        <a:pt x="36" y="32"/>
                        <a:pt x="41" y="36"/>
                        <a:pt x="47" y="37"/>
                      </a:cubicBezTo>
                      <a:cubicBezTo>
                        <a:pt x="53" y="38"/>
                        <a:pt x="58" y="37"/>
                        <a:pt x="61" y="35"/>
                      </a:cubicBezTo>
                      <a:cubicBezTo>
                        <a:pt x="62" y="34"/>
                        <a:pt x="62" y="33"/>
                        <a:pt x="62" y="32"/>
                      </a:cubicBezTo>
                      <a:cubicBezTo>
                        <a:pt x="61" y="32"/>
                        <a:pt x="61" y="33"/>
                        <a:pt x="60" y="33"/>
                      </a:cubicBezTo>
                      <a:cubicBezTo>
                        <a:pt x="57" y="35"/>
                        <a:pt x="53" y="36"/>
                        <a:pt x="48" y="35"/>
                      </a:cubicBezTo>
                      <a:close/>
                      <a:moveTo>
                        <a:pt x="63" y="18"/>
                      </a:moveTo>
                      <a:cubicBezTo>
                        <a:pt x="60" y="19"/>
                        <a:pt x="55" y="17"/>
                        <a:pt x="50" y="14"/>
                      </a:cubicBezTo>
                      <a:cubicBezTo>
                        <a:pt x="44" y="9"/>
                        <a:pt x="40" y="3"/>
                        <a:pt x="42" y="0"/>
                      </a:cubicBezTo>
                      <a:cubicBezTo>
                        <a:pt x="42" y="0"/>
                        <a:pt x="42" y="0"/>
                        <a:pt x="42" y="0"/>
                      </a:cubicBezTo>
                      <a:cubicBezTo>
                        <a:pt x="41" y="1"/>
                        <a:pt x="41" y="2"/>
                        <a:pt x="40" y="4"/>
                      </a:cubicBezTo>
                      <a:cubicBezTo>
                        <a:pt x="41" y="7"/>
                        <a:pt x="44" y="12"/>
                        <a:pt x="49" y="15"/>
                      </a:cubicBezTo>
                      <a:cubicBezTo>
                        <a:pt x="54" y="19"/>
                        <a:pt x="59" y="21"/>
                        <a:pt x="63" y="20"/>
                      </a:cubicBezTo>
                      <a:cubicBezTo>
                        <a:pt x="64" y="20"/>
                        <a:pt x="64" y="20"/>
                        <a:pt x="64" y="20"/>
                      </a:cubicBezTo>
                      <a:cubicBezTo>
                        <a:pt x="64" y="19"/>
                        <a:pt x="64" y="18"/>
                        <a:pt x="65" y="18"/>
                      </a:cubicBezTo>
                      <a:cubicBezTo>
                        <a:pt x="64" y="18"/>
                        <a:pt x="64" y="18"/>
                        <a:pt x="63" y="18"/>
                      </a:cubicBezTo>
                      <a:close/>
                      <a:moveTo>
                        <a:pt x="57" y="77"/>
                      </a:moveTo>
                      <a:cubicBezTo>
                        <a:pt x="54" y="80"/>
                        <a:pt x="49" y="81"/>
                        <a:pt x="44" y="80"/>
                      </a:cubicBezTo>
                      <a:cubicBezTo>
                        <a:pt x="36" y="79"/>
                        <a:pt x="31" y="74"/>
                        <a:pt x="31" y="69"/>
                      </a:cubicBezTo>
                      <a:cubicBezTo>
                        <a:pt x="31" y="69"/>
                        <a:pt x="31" y="69"/>
                        <a:pt x="31" y="69"/>
                      </a:cubicBezTo>
                      <a:cubicBezTo>
                        <a:pt x="31" y="71"/>
                        <a:pt x="31" y="73"/>
                        <a:pt x="31" y="75"/>
                      </a:cubicBezTo>
                      <a:cubicBezTo>
                        <a:pt x="33" y="79"/>
                        <a:pt x="38" y="81"/>
                        <a:pt x="44" y="82"/>
                      </a:cubicBezTo>
                      <a:cubicBezTo>
                        <a:pt x="49" y="83"/>
                        <a:pt x="55" y="81"/>
                        <a:pt x="58" y="79"/>
                      </a:cubicBezTo>
                      <a:cubicBezTo>
                        <a:pt x="58" y="79"/>
                        <a:pt x="59" y="78"/>
                        <a:pt x="59" y="78"/>
                      </a:cubicBezTo>
                      <a:cubicBezTo>
                        <a:pt x="59" y="77"/>
                        <a:pt x="59" y="76"/>
                        <a:pt x="59" y="75"/>
                      </a:cubicBezTo>
                      <a:cubicBezTo>
                        <a:pt x="59" y="76"/>
                        <a:pt x="58" y="76"/>
                        <a:pt x="57" y="77"/>
                      </a:cubicBezTo>
                      <a:close/>
                      <a:moveTo>
                        <a:pt x="41" y="158"/>
                      </a:moveTo>
                      <a:cubicBezTo>
                        <a:pt x="34" y="157"/>
                        <a:pt x="29" y="154"/>
                        <a:pt x="28" y="149"/>
                      </a:cubicBezTo>
                      <a:cubicBezTo>
                        <a:pt x="28" y="151"/>
                        <a:pt x="28" y="152"/>
                        <a:pt x="28" y="153"/>
                      </a:cubicBezTo>
                      <a:cubicBezTo>
                        <a:pt x="30" y="157"/>
                        <a:pt x="35" y="159"/>
                        <a:pt x="41" y="160"/>
                      </a:cubicBezTo>
                      <a:cubicBezTo>
                        <a:pt x="46" y="161"/>
                        <a:pt x="51" y="159"/>
                        <a:pt x="55" y="157"/>
                      </a:cubicBezTo>
                      <a:cubicBezTo>
                        <a:pt x="55" y="156"/>
                        <a:pt x="55" y="156"/>
                        <a:pt x="56" y="156"/>
                      </a:cubicBezTo>
                      <a:cubicBezTo>
                        <a:pt x="56" y="154"/>
                        <a:pt x="56" y="153"/>
                        <a:pt x="56" y="151"/>
                      </a:cubicBezTo>
                      <a:cubicBezTo>
                        <a:pt x="56" y="153"/>
                        <a:pt x="55" y="154"/>
                        <a:pt x="53" y="155"/>
                      </a:cubicBezTo>
                      <a:cubicBezTo>
                        <a:pt x="51" y="158"/>
                        <a:pt x="46" y="159"/>
                        <a:pt x="41" y="158"/>
                      </a:cubicBezTo>
                      <a:close/>
                      <a:moveTo>
                        <a:pt x="54" y="138"/>
                      </a:moveTo>
                      <a:cubicBezTo>
                        <a:pt x="51" y="140"/>
                        <a:pt x="47" y="141"/>
                        <a:pt x="42" y="141"/>
                      </a:cubicBezTo>
                      <a:cubicBezTo>
                        <a:pt x="36" y="140"/>
                        <a:pt x="31" y="137"/>
                        <a:pt x="29" y="133"/>
                      </a:cubicBezTo>
                      <a:cubicBezTo>
                        <a:pt x="29" y="134"/>
                        <a:pt x="29" y="135"/>
                        <a:pt x="29" y="136"/>
                      </a:cubicBezTo>
                      <a:cubicBezTo>
                        <a:pt x="32" y="140"/>
                        <a:pt x="36" y="142"/>
                        <a:pt x="42" y="143"/>
                      </a:cubicBezTo>
                      <a:cubicBezTo>
                        <a:pt x="47" y="143"/>
                        <a:pt x="52" y="142"/>
                        <a:pt x="56" y="140"/>
                      </a:cubicBezTo>
                      <a:cubicBezTo>
                        <a:pt x="56" y="139"/>
                        <a:pt x="57" y="139"/>
                        <a:pt x="57" y="138"/>
                      </a:cubicBezTo>
                      <a:cubicBezTo>
                        <a:pt x="57" y="137"/>
                        <a:pt x="57" y="135"/>
                        <a:pt x="57" y="133"/>
                      </a:cubicBezTo>
                      <a:cubicBezTo>
                        <a:pt x="57" y="133"/>
                        <a:pt x="57" y="133"/>
                        <a:pt x="57" y="133"/>
                      </a:cubicBezTo>
                      <a:cubicBezTo>
                        <a:pt x="57" y="135"/>
                        <a:pt x="56" y="137"/>
                        <a:pt x="54" y="138"/>
                      </a:cubicBezTo>
                      <a:close/>
                    </a:path>
                  </a:pathLst>
                </a:custGeom>
                <a:solidFill>
                  <a:srgbClr val="000000"/>
                </a:solidFill>
                <a:ln w="9525">
                  <a:noFill/>
                  <a:round/>
                  <a:headEnd/>
                  <a:tailEnd/>
                </a:ln>
              </p:spPr>
              <p:txBody>
                <a:bodyPr/>
                <a:lstStyle/>
                <a:p>
                  <a:pPr algn="ctr"/>
                  <a:endParaRPr lang="en-US" dirty="0"/>
                </a:p>
              </p:txBody>
            </p:sp>
          </p:grpSp>
          <p:sp>
            <p:nvSpPr>
              <p:cNvPr id="1658918" name="AutoShape 123"/>
              <p:cNvSpPr>
                <a:spLocks noChangeAspect="1" noChangeArrowheads="1"/>
              </p:cNvSpPr>
              <p:nvPr/>
            </p:nvSpPr>
            <p:spPr bwMode="auto">
              <a:xfrm>
                <a:off x="2732" y="3211"/>
                <a:ext cx="218" cy="24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1 w 21600"/>
                  <a:gd name="T25" fmla="*/ 3150 h 21600"/>
                  <a:gd name="T26" fmla="*/ 18429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30" y="16670"/>
                    </a:moveTo>
                    <a:cubicBezTo>
                      <a:pt x="19205" y="15023"/>
                      <a:pt x="19959" y="12945"/>
                      <a:pt x="19959" y="10800"/>
                    </a:cubicBezTo>
                    <a:cubicBezTo>
                      <a:pt x="19959" y="5741"/>
                      <a:pt x="15858" y="1641"/>
                      <a:pt x="10800" y="1641"/>
                    </a:cubicBezTo>
                    <a:cubicBezTo>
                      <a:pt x="8654" y="1640"/>
                      <a:pt x="6576" y="2394"/>
                      <a:pt x="4929" y="3769"/>
                    </a:cubicBezTo>
                    <a:close/>
                    <a:moveTo>
                      <a:pt x="3769" y="4929"/>
                    </a:moveTo>
                    <a:cubicBezTo>
                      <a:pt x="2394" y="6576"/>
                      <a:pt x="1641" y="8654"/>
                      <a:pt x="1641" y="10799"/>
                    </a:cubicBezTo>
                    <a:cubicBezTo>
                      <a:pt x="1641" y="15858"/>
                      <a:pt x="5741" y="19959"/>
                      <a:pt x="10800" y="19959"/>
                    </a:cubicBezTo>
                    <a:cubicBezTo>
                      <a:pt x="12945" y="19959"/>
                      <a:pt x="15023" y="19205"/>
                      <a:pt x="16670" y="17830"/>
                    </a:cubicBezTo>
                    <a:close/>
                  </a:path>
                </a:pathLst>
              </a:custGeom>
              <a:solidFill>
                <a:srgbClr val="FF0000">
                  <a:alpha val="50195"/>
                </a:srgbClr>
              </a:solidFill>
              <a:ln w="9525" algn="ctr">
                <a:noFill/>
                <a:miter lim="800000"/>
                <a:headEnd/>
                <a:tailEnd/>
              </a:ln>
            </p:spPr>
            <p:txBody>
              <a:bodyPr wrap="none" anchor="ctr"/>
              <a:lstStyle/>
              <a:p>
                <a:pPr algn="ctr"/>
                <a:endParaRPr lang="en-US" dirty="0"/>
              </a:p>
            </p:txBody>
          </p:sp>
        </p:grpSp>
        <p:pic>
          <p:nvPicPr>
            <p:cNvPr id="1658906" name="Picture 8" descr="Picture">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31813" y="1739900"/>
              <a:ext cx="436562" cy="627063"/>
            </a:xfrm>
            <a:prstGeom prst="rect">
              <a:avLst/>
            </a:prstGeom>
            <a:noFill/>
            <a:ln w="9525">
              <a:noFill/>
              <a:miter lim="800000"/>
              <a:headEnd/>
              <a:tailEnd/>
            </a:ln>
          </p:spPr>
        </p:pic>
      </p:grpSp>
      <p:sp>
        <p:nvSpPr>
          <p:cNvPr id="76" name="Rectangle 37"/>
          <p:cNvSpPr>
            <a:spLocks noChangeArrowheads="1"/>
          </p:cNvSpPr>
          <p:nvPr/>
        </p:nvSpPr>
        <p:spPr bwMode="gray">
          <a:xfrm rot="16200000">
            <a:off x="5556071" y="1667230"/>
            <a:ext cx="1036360" cy="5577840"/>
          </a:xfrm>
          <a:prstGeom prst="rect">
            <a:avLst/>
          </a:prstGeom>
          <a:solidFill>
            <a:schemeClr val="accent6">
              <a:lumMod val="60000"/>
              <a:lumOff val="40000"/>
            </a:schemeClr>
          </a:solidFill>
          <a:ln w="6350">
            <a:noFill/>
            <a:miter lim="800000"/>
            <a:headEnd/>
            <a:tailEnd/>
          </a:ln>
        </p:spPr>
        <p:txBody>
          <a:bodyPr vert="eaVert" wrap="none" anchor="ctr"/>
          <a:lstStyle/>
          <a:p>
            <a:pPr marL="228600" indent="-111125" algn="l" fontAlgn="ctr">
              <a:lnSpc>
                <a:spcPct val="90000"/>
              </a:lnSpc>
              <a:buFontTx/>
              <a:buChar char="•"/>
            </a:pPr>
            <a:r>
              <a:rPr lang="en-US" sz="1400" dirty="0">
                <a:latin typeface="+mn-lt"/>
              </a:rPr>
              <a:t>Protects email, email attachments, and data </a:t>
            </a:r>
          </a:p>
          <a:p>
            <a:pPr marL="228600" indent="-111125" algn="l" fontAlgn="ctr">
              <a:lnSpc>
                <a:spcPct val="90000"/>
              </a:lnSpc>
              <a:buFontTx/>
              <a:buChar char="•"/>
            </a:pPr>
            <a:r>
              <a:rPr lang="en-US" sz="1400" dirty="0">
                <a:latin typeface="+mn-lt"/>
              </a:rPr>
              <a:t>Enforced security policies via PGP Universal™ Server</a:t>
            </a:r>
          </a:p>
          <a:p>
            <a:pPr marL="228600" indent="-111125" algn="l" fontAlgn="ctr">
              <a:lnSpc>
                <a:spcPct val="90000"/>
              </a:lnSpc>
              <a:buFontTx/>
              <a:buChar char="•"/>
            </a:pPr>
            <a:r>
              <a:rPr lang="en-US" sz="1400" dirty="0">
                <a:latin typeface="+mn-lt"/>
              </a:rPr>
              <a:t>Over-the-air deployment, centralized management, and integration </a:t>
            </a:r>
            <a:br>
              <a:rPr lang="en-US" sz="1400" dirty="0">
                <a:latin typeface="+mn-lt"/>
              </a:rPr>
            </a:br>
            <a:r>
              <a:rPr lang="en-US" sz="1400" dirty="0">
                <a:latin typeface="+mn-lt"/>
              </a:rPr>
              <a:t>with existing enterprise </a:t>
            </a:r>
            <a:r>
              <a:rPr lang="en-US" sz="1400" dirty="0" smtClean="0">
                <a:latin typeface="+mn-lt"/>
              </a:rPr>
              <a:t>infrastructure</a:t>
            </a:r>
            <a:endParaRPr lang="en-US" sz="1400" dirty="0">
              <a:latin typeface="+mn-lt"/>
            </a:endParaRPr>
          </a:p>
        </p:txBody>
      </p:sp>
      <p:sp>
        <p:nvSpPr>
          <p:cNvPr id="14" name="Title 13"/>
          <p:cNvSpPr>
            <a:spLocks noGrp="1"/>
          </p:cNvSpPr>
          <p:nvPr>
            <p:ph type="title"/>
          </p:nvPr>
        </p:nvSpPr>
        <p:spPr/>
        <p:txBody>
          <a:bodyPr/>
          <a:lstStyle/>
          <a:p>
            <a:r>
              <a:rPr lang="en-US" dirty="0" smtClean="0"/>
              <a:t>Mobile Security Key Features</a:t>
            </a:r>
            <a:endParaRPr lang="en-US" dirty="0"/>
          </a:p>
        </p:txBody>
      </p:sp>
      <p:sp>
        <p:nvSpPr>
          <p:cNvPr id="58"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59" name="Rectangle 58">
            <a:hlinkClick r:id="rId10"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3845008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noChangeAspect="1"/>
          </p:cNvGrpSpPr>
          <p:nvPr/>
        </p:nvGrpSpPr>
        <p:grpSpPr bwMode="auto">
          <a:xfrm>
            <a:off x="2820035" y="1269365"/>
            <a:ext cx="3503930" cy="4319270"/>
            <a:chOff x="249" y="760"/>
            <a:chExt cx="2759" cy="3401"/>
          </a:xfrm>
        </p:grpSpPr>
        <p:graphicFrame>
          <p:nvGraphicFramePr>
            <p:cNvPr id="713731" name="Object 13"/>
            <p:cNvGraphicFramePr>
              <a:graphicFrameLocks noChangeAspect="1"/>
            </p:cNvGraphicFramePr>
            <p:nvPr/>
          </p:nvGraphicFramePr>
          <p:xfrm>
            <a:off x="249" y="760"/>
            <a:ext cx="1257" cy="1676"/>
          </p:xfrm>
          <a:graphic>
            <a:graphicData uri="http://schemas.openxmlformats.org/presentationml/2006/ole">
              <p:oleObj spid="_x0000_s104556" name="Photo Editor Photo" r:id="rId4" imgW="2285714" imgH="3048426" progId="">
                <p:embed/>
              </p:oleObj>
            </a:graphicData>
          </a:graphic>
        </p:graphicFrame>
        <p:graphicFrame>
          <p:nvGraphicFramePr>
            <p:cNvPr id="713732" name="Object 9"/>
            <p:cNvGraphicFramePr>
              <a:graphicFrameLocks noChangeAspect="1"/>
            </p:cNvGraphicFramePr>
            <p:nvPr/>
          </p:nvGraphicFramePr>
          <p:xfrm>
            <a:off x="1739" y="760"/>
            <a:ext cx="1257" cy="1676"/>
          </p:xfrm>
          <a:graphic>
            <a:graphicData uri="http://schemas.openxmlformats.org/presentationml/2006/ole">
              <p:oleObj spid="_x0000_s104557" name="Photo Editor Photo" r:id="rId5" imgW="2285714" imgH="3048426" progId="">
                <p:embed/>
              </p:oleObj>
            </a:graphicData>
          </a:graphic>
        </p:graphicFrame>
        <p:pic>
          <p:nvPicPr>
            <p:cNvPr id="713738" name="Picture 15" descr="Screenshot0035"/>
            <p:cNvPicPr>
              <a:picLocks noChangeAspect="1" noChangeArrowheads="1"/>
            </p:cNvPicPr>
            <p:nvPr/>
          </p:nvPicPr>
          <p:blipFill>
            <a:blip r:embed="rId6" cstate="print"/>
            <a:srcRect/>
            <a:stretch>
              <a:fillRect/>
            </a:stretch>
          </p:blipFill>
          <p:spPr bwMode="auto">
            <a:xfrm>
              <a:off x="249" y="2460"/>
              <a:ext cx="1276" cy="1701"/>
            </a:xfrm>
            <a:prstGeom prst="rect">
              <a:avLst/>
            </a:prstGeom>
            <a:noFill/>
            <a:ln w="9525">
              <a:noFill/>
              <a:miter lim="800000"/>
              <a:headEnd/>
              <a:tailEnd/>
            </a:ln>
          </p:spPr>
        </p:pic>
        <p:pic>
          <p:nvPicPr>
            <p:cNvPr id="713739" name="Picture 16" descr="Screenshot0057"/>
            <p:cNvPicPr>
              <a:picLocks noChangeAspect="1" noChangeArrowheads="1"/>
            </p:cNvPicPr>
            <p:nvPr/>
          </p:nvPicPr>
          <p:blipFill>
            <a:blip r:embed="rId7" cstate="print"/>
            <a:srcRect/>
            <a:stretch>
              <a:fillRect/>
            </a:stretch>
          </p:blipFill>
          <p:spPr bwMode="auto">
            <a:xfrm>
              <a:off x="1732" y="2460"/>
              <a:ext cx="1276" cy="1701"/>
            </a:xfrm>
            <a:prstGeom prst="rect">
              <a:avLst/>
            </a:prstGeom>
            <a:noFill/>
            <a:ln w="9525">
              <a:noFill/>
              <a:miter lim="800000"/>
              <a:headEnd/>
              <a:tailEnd/>
            </a:ln>
          </p:spPr>
        </p:pic>
      </p:grpSp>
      <p:sp>
        <p:nvSpPr>
          <p:cNvPr id="3" name="Title 2"/>
          <p:cNvSpPr>
            <a:spLocks noGrp="1"/>
          </p:cNvSpPr>
          <p:nvPr>
            <p:ph type="title"/>
          </p:nvPr>
        </p:nvSpPr>
        <p:spPr/>
        <p:txBody>
          <a:bodyPr/>
          <a:lstStyle/>
          <a:p>
            <a:r>
              <a:rPr lang="en-US" dirty="0"/>
              <a:t>Symantec Endpoint Protection </a:t>
            </a:r>
            <a:br>
              <a:rPr lang="en-US" dirty="0"/>
            </a:br>
            <a:r>
              <a:rPr lang="en-US" dirty="0"/>
              <a:t>Mobile Edition 6.0</a:t>
            </a:r>
          </a:p>
        </p:txBody>
      </p:sp>
      <p:sp>
        <p:nvSpPr>
          <p:cNvPr id="9"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10" name="Rectangle 9">
            <a:hlinkClick r:id="rId8"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9772255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1" name="Picture 5"/>
          <p:cNvPicPr>
            <a:picLocks noChangeAspect="1" noChangeArrowheads="1"/>
          </p:cNvPicPr>
          <p:nvPr/>
        </p:nvPicPr>
        <p:blipFill rotWithShape="1">
          <a:blip r:embed="rId3" cstate="print"/>
          <a:srcRect t="13997" r="1953" b="10020"/>
          <a:stretch/>
        </p:blipFill>
        <p:spPr bwMode="auto">
          <a:xfrm>
            <a:off x="548640" y="1143000"/>
            <a:ext cx="8129781" cy="5038903"/>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Symantec Endpoint Protection </a:t>
            </a:r>
            <a:br>
              <a:rPr lang="en-US" dirty="0"/>
            </a:br>
            <a:r>
              <a:rPr lang="en-US" dirty="0"/>
              <a:t>Mobile Edition 6.0</a:t>
            </a:r>
          </a:p>
        </p:txBody>
      </p:sp>
      <p:sp>
        <p:nvSpPr>
          <p:cNvPr id="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17010782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7" name="Picture 11"/>
          <p:cNvPicPr>
            <a:picLocks noChangeAspect="1" noChangeArrowheads="1"/>
          </p:cNvPicPr>
          <p:nvPr/>
        </p:nvPicPr>
        <p:blipFill rotWithShape="1">
          <a:blip r:embed="rId3" cstate="print"/>
          <a:srcRect l="11" t="13995" r="2507" b="9984"/>
          <a:stretch/>
        </p:blipFill>
        <p:spPr bwMode="auto">
          <a:xfrm>
            <a:off x="548640" y="1142269"/>
            <a:ext cx="8084868" cy="5042631"/>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Symantec Endpoint Protection </a:t>
            </a:r>
            <a:br>
              <a:rPr lang="en-US" dirty="0"/>
            </a:br>
            <a:r>
              <a:rPr lang="en-US" dirty="0"/>
              <a:t>Mobile Edition 6.0</a:t>
            </a:r>
          </a:p>
        </p:txBody>
      </p:sp>
      <p:sp>
        <p:nvSpPr>
          <p:cNvPr id="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676838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6" name="Picture 10"/>
          <p:cNvPicPr>
            <a:picLocks noChangeAspect="1" noChangeArrowheads="1"/>
          </p:cNvPicPr>
          <p:nvPr/>
        </p:nvPicPr>
        <p:blipFill rotWithShape="1">
          <a:blip r:embed="rId3" cstate="print"/>
          <a:srcRect t="13968" r="1906" b="7734"/>
          <a:stretch/>
        </p:blipFill>
        <p:spPr bwMode="auto">
          <a:xfrm>
            <a:off x="548640" y="1143000"/>
            <a:ext cx="8133678" cy="5192426"/>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3" name="Title 2"/>
          <p:cNvSpPr>
            <a:spLocks noGrp="1"/>
          </p:cNvSpPr>
          <p:nvPr>
            <p:ph type="title"/>
          </p:nvPr>
        </p:nvSpPr>
        <p:spPr/>
        <p:txBody>
          <a:bodyPr/>
          <a:lstStyle/>
          <a:p>
            <a:r>
              <a:rPr lang="en-US" dirty="0"/>
              <a:t>Symantec Endpoint Protection </a:t>
            </a:r>
            <a:br>
              <a:rPr lang="en-US" dirty="0"/>
            </a:br>
            <a:r>
              <a:rPr lang="en-US" dirty="0"/>
              <a:t>Mobile Edition 6.0</a:t>
            </a:r>
          </a:p>
        </p:txBody>
      </p:sp>
      <p:sp>
        <p:nvSpPr>
          <p:cNvPr id="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35157442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3"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537D558E-EC53-4308-BCA5-EA0E99654E65}" type="slidenum">
              <a:rPr lang="en-US" sz="1000" b="1">
                <a:solidFill>
                  <a:srgbClr val="333333"/>
                </a:solidFill>
              </a:rPr>
              <a:pPr algn="ctr" eaLnBrk="0" hangingPunct="0"/>
              <a:t>5</a:t>
            </a:fld>
            <a:endParaRPr lang="en-US" sz="1000" b="1" dirty="0">
              <a:solidFill>
                <a:srgbClr val="333333"/>
              </a:solidFill>
            </a:endParaRPr>
          </a:p>
        </p:txBody>
      </p:sp>
      <p:sp>
        <p:nvSpPr>
          <p:cNvPr id="8" name="Title 7"/>
          <p:cNvSpPr>
            <a:spLocks noGrp="1"/>
          </p:cNvSpPr>
          <p:nvPr>
            <p:ph type="ctrTitle"/>
          </p:nvPr>
        </p:nvSpPr>
        <p:spPr/>
        <p:txBody>
          <a:bodyPr/>
          <a:lstStyle/>
          <a:p>
            <a:r>
              <a:rPr lang="en-US" dirty="0" smtClean="0"/>
              <a:t>Mobile Management &amp; Security </a:t>
            </a:r>
            <a:br>
              <a:rPr lang="en-US" dirty="0" smtClean="0"/>
            </a:br>
            <a:r>
              <a:rPr lang="en-US" dirty="0" smtClean="0"/>
              <a:t>Overview and Roadmap</a:t>
            </a:r>
            <a:endParaRPr lang="en-US" dirty="0"/>
          </a:p>
        </p:txBody>
      </p:sp>
      <p:sp>
        <p:nvSpPr>
          <p:cNvPr id="4" name="Rectangle 3">
            <a:hlinkClick r:id="rId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Symantec Network Access Control </a:t>
            </a:r>
            <a:br>
              <a:rPr lang="en-US" dirty="0"/>
            </a:br>
            <a:r>
              <a:rPr lang="en-US" dirty="0"/>
              <a:t>Mobile Edition 6.0</a:t>
            </a:r>
          </a:p>
        </p:txBody>
      </p:sp>
      <p:graphicFrame>
        <p:nvGraphicFramePr>
          <p:cNvPr id="3" name="Object 2"/>
          <p:cNvGraphicFramePr>
            <a:graphicFrameLocks noChangeAspect="1"/>
          </p:cNvGraphicFramePr>
          <p:nvPr>
            <p:extLst>
              <p:ext uri="{D42A27DB-BD31-4B8C-83A1-F6EECF244321}">
                <p14:modId xmlns="" xmlns:p14="http://schemas.microsoft.com/office/powerpoint/2010/main" val="1370564477"/>
              </p:ext>
            </p:extLst>
          </p:nvPr>
        </p:nvGraphicFramePr>
        <p:xfrm>
          <a:off x="1512888" y="1433513"/>
          <a:ext cx="5992812" cy="4541837"/>
        </p:xfrm>
        <a:graphic>
          <a:graphicData uri="http://schemas.openxmlformats.org/presentationml/2006/ole">
            <p:oleObj spid="_x0000_s105527" name="Image" r:id="rId4" imgW="6971429" imgH="5282540" progId="">
              <p:embed/>
            </p:oleObj>
          </a:graphicData>
        </a:graphic>
      </p:graphicFrame>
      <p:sp>
        <p:nvSpPr>
          <p:cNvPr id="7"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5" name="Rectangle 4">
            <a:hlinkClick r:id="rId5"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463455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4"/>
          <p:cNvPicPr>
            <a:picLocks noChangeAspect="1" noChangeArrowheads="1"/>
          </p:cNvPicPr>
          <p:nvPr/>
        </p:nvPicPr>
        <p:blipFill rotWithShape="1">
          <a:blip r:embed="rId3" cstate="print"/>
          <a:srcRect t="13834" r="2039" b="10067"/>
          <a:stretch/>
        </p:blipFill>
        <p:spPr bwMode="auto">
          <a:xfrm>
            <a:off x="548640" y="1143000"/>
            <a:ext cx="8122650" cy="5046596"/>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Symantec Network Access Control </a:t>
            </a:r>
            <a:br>
              <a:rPr lang="en-US" dirty="0"/>
            </a:br>
            <a:r>
              <a:rPr lang="en-US" dirty="0"/>
              <a:t>Mobile Edition 6.0</a:t>
            </a:r>
          </a:p>
        </p:txBody>
      </p:sp>
      <p:sp>
        <p:nvSpPr>
          <p:cNvPr id="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599445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Symantec Network Access Control </a:t>
            </a:r>
            <a:br>
              <a:rPr lang="en-US" dirty="0"/>
            </a:br>
            <a:r>
              <a:rPr lang="en-US" dirty="0"/>
              <a:t>Mobile Edition 6.0</a:t>
            </a:r>
          </a:p>
        </p:txBody>
      </p:sp>
      <p:pic>
        <p:nvPicPr>
          <p:cNvPr id="183301" name="Picture 5"/>
          <p:cNvPicPr>
            <a:picLocks noChangeAspect="1" noChangeArrowheads="1"/>
          </p:cNvPicPr>
          <p:nvPr/>
        </p:nvPicPr>
        <p:blipFill rotWithShape="1">
          <a:blip r:embed="rId3" cstate="print"/>
          <a:srcRect t="13931" r="1762" b="10109"/>
          <a:stretch/>
        </p:blipFill>
        <p:spPr bwMode="auto">
          <a:xfrm>
            <a:off x="548640" y="1143000"/>
            <a:ext cx="8145618" cy="5037378"/>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641335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02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C05202E7-4287-4E54-9536-33BF49FC8881}" type="slidenum">
              <a:rPr lang="en-US" sz="1000" b="1">
                <a:solidFill>
                  <a:srgbClr val="333333"/>
                </a:solidFill>
              </a:rPr>
              <a:pPr algn="ctr" eaLnBrk="0" hangingPunct="0"/>
              <a:t>53</a:t>
            </a:fld>
            <a:endParaRPr lang="en-US" sz="1000" b="1" dirty="0">
              <a:solidFill>
                <a:srgbClr val="333333"/>
              </a:solidFill>
            </a:endParaRPr>
          </a:p>
        </p:txBody>
      </p:sp>
      <p:pic>
        <p:nvPicPr>
          <p:cNvPr id="509956" name="Picture 3"/>
          <p:cNvPicPr>
            <a:picLocks noChangeAspect="1" noChangeArrowheads="1"/>
          </p:cNvPicPr>
          <p:nvPr/>
        </p:nvPicPr>
        <p:blipFill>
          <a:blip r:embed="rId3" cstate="print"/>
          <a:srcRect l="16930" t="22952" r="8786" b="15906"/>
          <a:stretch>
            <a:fillRect/>
          </a:stretch>
        </p:blipFill>
        <p:spPr bwMode="auto">
          <a:xfrm>
            <a:off x="1076325" y="1412033"/>
            <a:ext cx="6991350" cy="4316413"/>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665030" name="Rectangle 6"/>
          <p:cNvSpPr>
            <a:spLocks noChangeArrowheads="1"/>
          </p:cNvSpPr>
          <p:nvPr/>
        </p:nvSpPr>
        <p:spPr bwMode="white">
          <a:xfrm>
            <a:off x="0" y="0"/>
            <a:ext cx="8229600" cy="1143000"/>
          </a:xfrm>
          <a:prstGeom prst="rect">
            <a:avLst/>
          </a:prstGeom>
          <a:noFill/>
          <a:ln w="9525">
            <a:noFill/>
            <a:miter lim="800000"/>
            <a:headEnd/>
            <a:tailEnd/>
          </a:ln>
        </p:spPr>
        <p:txBody>
          <a:bodyPr/>
          <a:lstStyle/>
          <a:p>
            <a:r>
              <a:rPr lang="en-US" sz="2800" b="1" dirty="0">
                <a:solidFill>
                  <a:schemeClr val="bg1"/>
                </a:solidFill>
              </a:rPr>
              <a:t>Mobile Security Reports</a:t>
            </a:r>
          </a:p>
        </p:txBody>
      </p:sp>
      <p:sp>
        <p:nvSpPr>
          <p:cNvPr id="8" name="Title 7"/>
          <p:cNvSpPr>
            <a:spLocks noGrp="1"/>
          </p:cNvSpPr>
          <p:nvPr>
            <p:ph type="title"/>
          </p:nvPr>
        </p:nvSpPr>
        <p:spPr/>
        <p:txBody>
          <a:bodyPr/>
          <a:lstStyle/>
          <a:p>
            <a:r>
              <a:rPr lang="en-US" dirty="0"/>
              <a:t>Symantec </a:t>
            </a:r>
            <a:r>
              <a:rPr lang="en-US" dirty="0" smtClean="0"/>
              <a:t>Mobile Security</a:t>
            </a:r>
            <a:endParaRPr lang="en-US" dirty="0"/>
          </a:p>
        </p:txBody>
      </p:sp>
      <p:sp>
        <p:nvSpPr>
          <p:cNvPr id="10"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7" name="Rectangle 6">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160244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Symantec </a:t>
            </a:r>
            <a:r>
              <a:rPr lang="en-US" dirty="0" smtClean="0"/>
              <a:t>Mobile Security</a:t>
            </a:r>
            <a:endParaRPr lang="en-US" dirty="0"/>
          </a:p>
        </p:txBody>
      </p:sp>
      <p:sp>
        <p:nvSpPr>
          <p:cNvPr id="1665025"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C05202E7-4287-4E54-9536-33BF49FC8881}" type="slidenum">
              <a:rPr lang="en-US" sz="1000" b="1">
                <a:solidFill>
                  <a:srgbClr val="333333"/>
                </a:solidFill>
              </a:rPr>
              <a:pPr algn="ctr" eaLnBrk="0" hangingPunct="0"/>
              <a:t>54</a:t>
            </a:fld>
            <a:endParaRPr lang="en-US" sz="1000" b="1" dirty="0">
              <a:solidFill>
                <a:srgbClr val="333333"/>
              </a:solidFill>
            </a:endParaRPr>
          </a:p>
        </p:txBody>
      </p:sp>
      <p:pic>
        <p:nvPicPr>
          <p:cNvPr id="509957" name="Picture 5"/>
          <p:cNvPicPr>
            <a:picLocks noChangeAspect="1" noChangeArrowheads="1"/>
          </p:cNvPicPr>
          <p:nvPr/>
        </p:nvPicPr>
        <p:blipFill>
          <a:blip r:embed="rId3" cstate="print"/>
          <a:srcRect l="16930" t="22858" r="8786" b="15714"/>
          <a:stretch>
            <a:fillRect/>
          </a:stretch>
        </p:blipFill>
        <p:spPr bwMode="auto">
          <a:xfrm>
            <a:off x="1076325" y="1408176"/>
            <a:ext cx="6991350" cy="4335462"/>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1665030" name="Rectangle 6"/>
          <p:cNvSpPr>
            <a:spLocks noChangeArrowheads="1"/>
          </p:cNvSpPr>
          <p:nvPr/>
        </p:nvSpPr>
        <p:spPr bwMode="white">
          <a:xfrm>
            <a:off x="0" y="0"/>
            <a:ext cx="8229600" cy="1143000"/>
          </a:xfrm>
          <a:prstGeom prst="rect">
            <a:avLst/>
          </a:prstGeom>
          <a:noFill/>
          <a:ln w="9525">
            <a:noFill/>
            <a:miter lim="800000"/>
            <a:headEnd/>
            <a:tailEnd/>
          </a:ln>
        </p:spPr>
        <p:txBody>
          <a:bodyPr/>
          <a:lstStyle/>
          <a:p>
            <a:r>
              <a:rPr lang="en-US" sz="2800" b="1" dirty="0">
                <a:solidFill>
                  <a:schemeClr val="bg1"/>
                </a:solidFill>
              </a:rPr>
              <a:t>Mobile Security Reports</a:t>
            </a:r>
          </a:p>
        </p:txBody>
      </p:sp>
      <p:sp>
        <p:nvSpPr>
          <p:cNvPr id="10"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7" name="Rectangle 6">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0641806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en-US" dirty="0" smtClean="0"/>
              <a:t>Symantec Mobile Management and Security</a:t>
            </a:r>
            <a:endParaRPr lang="en-US" dirty="0"/>
          </a:p>
        </p:txBody>
      </p:sp>
      <p:sp>
        <p:nvSpPr>
          <p:cNvPr id="5" name="Slide Number Placeholder 4"/>
          <p:cNvSpPr>
            <a:spLocks noGrp="1"/>
          </p:cNvSpPr>
          <p:nvPr>
            <p:ph type="sldNum" sz="quarter" idx="4"/>
          </p:nvPr>
        </p:nvSpPr>
        <p:spPr/>
        <p:txBody>
          <a:bodyPr/>
          <a:lstStyle/>
          <a:p>
            <a:pPr>
              <a:defRPr/>
            </a:pPr>
            <a:fld id="{446C9BED-6FD4-4BA4-B6B0-4A26058AC9EF}" type="slidenum">
              <a:rPr lang="en-US" smtClean="0"/>
              <a:pPr>
                <a:defRPr/>
              </a:pPr>
              <a:t>55</a:t>
            </a:fld>
            <a:endParaRPr lang="en-US" dirty="0"/>
          </a:p>
        </p:txBody>
      </p:sp>
      <p:sp>
        <p:nvSpPr>
          <p:cNvPr id="6" name="Subtitle 5"/>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38864571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a:defRPr/>
            </a:pPr>
            <a:fld id="{446C9BED-6FD4-4BA4-B6B0-4A26058AC9EF}" type="slidenum">
              <a:rPr lang="en-US" smtClean="0"/>
              <a:pPr>
                <a:defRPr/>
              </a:pPr>
              <a:t>56</a:t>
            </a:fld>
            <a:endParaRPr lang="en-US" dirty="0"/>
          </a:p>
        </p:txBody>
      </p:sp>
      <p:sp>
        <p:nvSpPr>
          <p:cNvPr id="6" name="Title 5"/>
          <p:cNvSpPr>
            <a:spLocks noGrp="1"/>
          </p:cNvSpPr>
          <p:nvPr>
            <p:ph type="ctrTitle"/>
          </p:nvPr>
        </p:nvSpPr>
        <p:spPr/>
        <p:txBody>
          <a:bodyPr/>
          <a:lstStyle/>
          <a:p>
            <a:r>
              <a:rPr lang="en-US" dirty="0" smtClean="0"/>
              <a:t>Appendix</a:t>
            </a:r>
            <a:endParaRPr lang="en-US" dirty="0"/>
          </a:p>
        </p:txBody>
      </p:sp>
      <p:sp>
        <p:nvSpPr>
          <p:cNvPr id="4" name="Rectangle 3">
            <a:hlinkClick r:id="rId2"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5677203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(General)</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796820734"/>
              </p:ext>
            </p:extLst>
          </p:nvPr>
        </p:nvGraphicFramePr>
        <p:xfrm>
          <a:off x="381002" y="1890788"/>
          <a:ext cx="8381996" cy="3762223"/>
        </p:xfrm>
        <a:graphic>
          <a:graphicData uri="http://schemas.openxmlformats.org/drawingml/2006/table">
            <a:tbl>
              <a:tblPr/>
              <a:tblGrid>
                <a:gridCol w="1920707"/>
                <a:gridCol w="717921"/>
                <a:gridCol w="717921"/>
                <a:gridCol w="717921"/>
                <a:gridCol w="717921"/>
                <a:gridCol w="717921"/>
                <a:gridCol w="717921"/>
                <a:gridCol w="717921"/>
                <a:gridCol w="717921"/>
                <a:gridCol w="717921"/>
              </a:tblGrid>
              <a:tr h="409989">
                <a:tc>
                  <a:txBody>
                    <a:bodyPr/>
                    <a:lstStyle/>
                    <a:p>
                      <a:pPr algn="ctr" fontAlgn="ctr"/>
                      <a:r>
                        <a:rPr lang="en-US" sz="800" b="0" i="0" u="none" strike="noStrike" dirty="0">
                          <a:solidFill>
                            <a:srgbClr val="000000"/>
                          </a:solidFill>
                          <a:latin typeface="Calibri"/>
                        </a:rPr>
                        <a:t>Policy</a:t>
                      </a:r>
                    </a:p>
                  </a:txBody>
                  <a:tcPr marL="8039" marR="8039" marT="8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8039" marR="8039" marT="8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160780">
                <a:tc>
                  <a:txBody>
                    <a:bodyPr/>
                    <a:lstStyle/>
                    <a:p>
                      <a:pPr algn="l" fontAlgn="b"/>
                      <a:r>
                        <a:rPr lang="en-US" sz="900" b="0" i="0" u="none" strike="noStrike" dirty="0">
                          <a:solidFill>
                            <a:srgbClr val="000000"/>
                          </a:solidFill>
                          <a:latin typeface="Calibri"/>
                        </a:rPr>
                        <a:t>Features</a:t>
                      </a:r>
                    </a:p>
                  </a:txBody>
                  <a:tcPr marL="8039" marR="8039" marT="8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530574">
                <a:tc>
                  <a:txBody>
                    <a:bodyPr/>
                    <a:lstStyle/>
                    <a:p>
                      <a:pPr algn="l" fontAlgn="ctr"/>
                      <a:r>
                        <a:rPr lang="en-US" sz="800" b="1" i="0" u="none" strike="noStrike" dirty="0">
                          <a:solidFill>
                            <a:srgbClr val="000000"/>
                          </a:solidFill>
                          <a:latin typeface="Calibri"/>
                        </a:rPr>
                        <a:t>Remote Wipe--</a:t>
                      </a:r>
                      <a:r>
                        <a:rPr lang="en-US" sz="800" b="0" i="0" u="none" strike="noStrike" dirty="0">
                          <a:solidFill>
                            <a:srgbClr val="000000"/>
                          </a:solidFill>
                          <a:latin typeface="Calibri"/>
                        </a:rPr>
                        <a:t>Allows the both an </a:t>
                      </a:r>
                      <a:r>
                        <a:rPr lang="en-US" sz="800" b="0" i="0" u="none" strike="noStrike" dirty="0" smtClean="0">
                          <a:solidFill>
                            <a:srgbClr val="000000"/>
                          </a:solidFill>
                          <a:latin typeface="Calibri"/>
                        </a:rPr>
                        <a:t>administrator </a:t>
                      </a:r>
                      <a:r>
                        <a:rPr lang="en-US" sz="800" b="0" i="0" u="none" strike="noStrike" dirty="0">
                          <a:solidFill>
                            <a:srgbClr val="000000"/>
                          </a:solidFill>
                          <a:latin typeface="Calibri"/>
                        </a:rPr>
                        <a:t>and the user to remotely 'wipe' the device, removing any stored data and configuration.</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60780">
                <a:tc>
                  <a:txBody>
                    <a:bodyPr/>
                    <a:lstStyle/>
                    <a:p>
                      <a:pPr algn="l" fontAlgn="b"/>
                      <a:r>
                        <a:rPr lang="en-US" sz="900" b="0" i="0" u="none" strike="noStrike" dirty="0">
                          <a:solidFill>
                            <a:srgbClr val="000000"/>
                          </a:solidFill>
                          <a:latin typeface="Calibri"/>
                        </a:rPr>
                        <a:t> </a:t>
                      </a:r>
                    </a:p>
                  </a:txBody>
                  <a:tcPr marL="8039" marR="8039" marT="803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latin typeface="Calibri"/>
                      </a:endParaRPr>
                    </a:p>
                  </a:txBody>
                  <a:tcPr marL="8039" marR="8039" marT="803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0780">
                <a:tc>
                  <a:txBody>
                    <a:bodyPr/>
                    <a:lstStyle/>
                    <a:p>
                      <a:pPr algn="l" fontAlgn="b"/>
                      <a:r>
                        <a:rPr lang="en-US" sz="900" b="0" i="0" u="none" strike="noStrike" dirty="0">
                          <a:solidFill>
                            <a:srgbClr val="000000"/>
                          </a:solidFill>
                          <a:latin typeface="Calibri"/>
                        </a:rPr>
                        <a:t>General </a:t>
                      </a:r>
                    </a:p>
                  </a:txBody>
                  <a:tcPr marL="8039" marR="8039" marT="8039"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a:noFill/>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6DDE8"/>
                    </a:solidFill>
                  </a:tcPr>
                </a:tc>
              </a:tr>
              <a:tr h="702609">
                <a:tc>
                  <a:txBody>
                    <a:bodyPr/>
                    <a:lstStyle/>
                    <a:p>
                      <a:pPr algn="l" fontAlgn="t"/>
                      <a:r>
                        <a:rPr lang="en-US" sz="800" b="1" i="0" u="none" strike="noStrike" dirty="0">
                          <a:solidFill>
                            <a:srgbClr val="000000"/>
                          </a:solidFill>
                          <a:latin typeface="Calibri"/>
                        </a:rPr>
                        <a:t>Allow non-provisional devices--</a:t>
                      </a:r>
                      <a:r>
                        <a:rPr lang="en-US" sz="800" b="0" i="0" u="none" strike="noStrike" dirty="0">
                          <a:solidFill>
                            <a:srgbClr val="000000"/>
                          </a:solidFill>
                          <a:latin typeface="Calibri"/>
                        </a:rPr>
                        <a:t>This setting specifies whether older devices that may not support application of all policy settings are allowed to connect to Exchange 2007 by using Exchange ActiveSync. (Allow non-provisionable devices)</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2535">
                <a:tc>
                  <a:txBody>
                    <a:bodyPr/>
                    <a:lstStyle/>
                    <a:p>
                      <a:pPr algn="l" fontAlgn="t"/>
                      <a:r>
                        <a:rPr lang="en-US" sz="800" b="1" i="0" u="none" strike="noStrike" dirty="0">
                          <a:solidFill>
                            <a:srgbClr val="000000"/>
                          </a:solidFill>
                          <a:latin typeface="Calibri"/>
                        </a:rPr>
                        <a:t>Refresh Interval (hours)--</a:t>
                      </a:r>
                      <a:r>
                        <a:rPr lang="en-US" sz="800" b="0" i="0" u="none" strike="noStrike" dirty="0">
                          <a:solidFill>
                            <a:srgbClr val="000000"/>
                          </a:solidFill>
                          <a:latin typeface="Calibri"/>
                        </a:rPr>
                        <a:t>This setting defines how frequently the device updates the Exchange ActiveSync policy from the server. (Policy refresh interval)</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911">
                <a:tc>
                  <a:txBody>
                    <a:bodyPr/>
                    <a:lstStyle/>
                    <a:p>
                      <a:pPr algn="l" fontAlgn="t"/>
                      <a:r>
                        <a:rPr lang="en-US" sz="800" b="1" i="0" u="none" strike="noStrike" dirty="0">
                          <a:solidFill>
                            <a:srgbClr val="000000"/>
                          </a:solidFill>
                          <a:latin typeface="Calibri"/>
                        </a:rPr>
                        <a:t>Windows File Shares--</a:t>
                      </a:r>
                      <a:r>
                        <a:rPr lang="en-US" sz="800" b="0" i="0" u="none" strike="noStrike" dirty="0">
                          <a:solidFill>
                            <a:srgbClr val="000000"/>
                          </a:solidFill>
                          <a:latin typeface="Calibri"/>
                        </a:rPr>
                        <a:t>This setting enables access to files that are stored on Windows file share (UNC) shares. (UNC file access)</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315">
                <a:tc>
                  <a:txBody>
                    <a:bodyPr/>
                    <a:lstStyle/>
                    <a:p>
                      <a:pPr algn="l" fontAlgn="t"/>
                      <a:r>
                        <a:rPr lang="en-US" sz="800" b="1" i="0" u="none" strike="noStrike" dirty="0">
                          <a:solidFill>
                            <a:srgbClr val="000000"/>
                          </a:solidFill>
                          <a:latin typeface="Calibri"/>
                        </a:rPr>
                        <a:t>Windows SharePoint Services--</a:t>
                      </a:r>
                      <a:r>
                        <a:rPr lang="en-US" sz="800" b="0" i="0" u="none" strike="noStrike" dirty="0">
                          <a:solidFill>
                            <a:srgbClr val="000000"/>
                          </a:solidFill>
                          <a:latin typeface="Calibri"/>
                        </a:rPr>
                        <a:t>This setting enables access to files that are stored in Microsoft Windows SharePoint Services document libraries. (WSS file access)</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r>
              <a:rPr lang="en-US" dirty="0" smtClean="0">
                <a:solidFill>
                  <a:srgbClr val="9A918C">
                    <a:lumMod val="50000"/>
                  </a:srgbClr>
                </a:solidFill>
              </a:rPr>
              <a:t>Symantec Mobile Management and Security</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57</a:t>
            </a:fld>
            <a:endParaRPr lang="en-US" dirty="0">
              <a:solidFill>
                <a:srgbClr val="FFFFFF"/>
              </a:solidFill>
            </a:endParaRPr>
          </a:p>
        </p:txBody>
      </p:sp>
      <p:sp>
        <p:nvSpPr>
          <p:cNvPr id="7" name="Rectangle 6">
            <a:hlinkClick r:id="rId2"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31242511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(Password)</a:t>
            </a:r>
            <a:endParaRPr lang="en-US" dirty="0"/>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1305206990"/>
              </p:ext>
            </p:extLst>
          </p:nvPr>
        </p:nvGraphicFramePr>
        <p:xfrm>
          <a:off x="381002" y="1444609"/>
          <a:ext cx="8381996" cy="4654581"/>
        </p:xfrm>
        <a:graphic>
          <a:graphicData uri="http://schemas.openxmlformats.org/drawingml/2006/table">
            <a:tbl>
              <a:tblPr/>
              <a:tblGrid>
                <a:gridCol w="1920707"/>
                <a:gridCol w="717921"/>
                <a:gridCol w="717921"/>
                <a:gridCol w="717921"/>
                <a:gridCol w="717921"/>
                <a:gridCol w="717921"/>
                <a:gridCol w="717921"/>
                <a:gridCol w="717921"/>
                <a:gridCol w="717921"/>
                <a:gridCol w="717921"/>
              </a:tblGrid>
              <a:tr h="409989">
                <a:tc>
                  <a:txBody>
                    <a:bodyPr/>
                    <a:lstStyle/>
                    <a:p>
                      <a:pPr algn="ctr" fontAlgn="ctr"/>
                      <a:r>
                        <a:rPr lang="en-US" sz="800" b="0" i="0" u="none" strike="noStrike" dirty="0">
                          <a:solidFill>
                            <a:srgbClr val="000000"/>
                          </a:solidFill>
                          <a:latin typeface="Calibri"/>
                        </a:rPr>
                        <a:t>Policy</a:t>
                      </a:r>
                    </a:p>
                  </a:txBody>
                  <a:tcPr marL="8039" marR="8039" marT="8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8039" marR="8039" marT="8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160780">
                <a:tc>
                  <a:txBody>
                    <a:bodyPr/>
                    <a:lstStyle/>
                    <a:p>
                      <a:pPr algn="l" fontAlgn="b"/>
                      <a:r>
                        <a:rPr lang="en-US" sz="900" b="0" i="0" u="none" strike="noStrike" dirty="0">
                          <a:solidFill>
                            <a:srgbClr val="000000"/>
                          </a:solidFill>
                          <a:latin typeface="Calibri"/>
                        </a:rPr>
                        <a:t>Password</a:t>
                      </a:r>
                    </a:p>
                  </a:txBody>
                  <a:tcPr marL="8039" marR="8039" marT="8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81365">
                <a:tc>
                  <a:txBody>
                    <a:bodyPr/>
                    <a:lstStyle/>
                    <a:p>
                      <a:pPr algn="l" fontAlgn="t"/>
                      <a:r>
                        <a:rPr lang="en-US" sz="800" b="1" i="0" u="none" strike="noStrike" dirty="0">
                          <a:solidFill>
                            <a:srgbClr val="000000"/>
                          </a:solidFill>
                          <a:latin typeface="Calibri"/>
                        </a:rPr>
                        <a:t>Require Password--</a:t>
                      </a:r>
                      <a:r>
                        <a:rPr lang="en-US" sz="800" b="0" i="0" u="none" strike="noStrike" dirty="0">
                          <a:solidFill>
                            <a:srgbClr val="000000"/>
                          </a:solidFill>
                          <a:latin typeface="Calibri"/>
                        </a:rPr>
                        <a:t>Enables a device password (Password Enabled)</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803900">
                <a:tc>
                  <a:txBody>
                    <a:bodyPr/>
                    <a:lstStyle/>
                    <a:p>
                      <a:pPr algn="l" fontAlgn="t"/>
                      <a:r>
                        <a:rPr lang="en-US" sz="800" b="1" i="0" u="none" strike="noStrike" dirty="0">
                          <a:solidFill>
                            <a:srgbClr val="000000"/>
                          </a:solidFill>
                          <a:latin typeface="Calibri"/>
                        </a:rPr>
                        <a:t>Require alphanumeric password--</a:t>
                      </a:r>
                      <a:r>
                        <a:rPr lang="en-US" sz="800" b="0" i="0" u="none" strike="noStrike" dirty="0">
                          <a:solidFill>
                            <a:srgbClr val="000000"/>
                          </a:solidFill>
                          <a:latin typeface="Calibri"/>
                        </a:rPr>
                        <a:t>This setting requires that a password contains numeric and non-numeric characters and allows you to specify the required number of characters. (Alphanumeric password required)</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165655">
                <a:tc>
                  <a:txBody>
                    <a:bodyPr/>
                    <a:lstStyle/>
                    <a:p>
                      <a:pPr algn="l" fontAlgn="t"/>
                      <a:r>
                        <a:rPr lang="en-US" sz="800" b="1" i="0" u="none" strike="noStrike" dirty="0">
                          <a:solidFill>
                            <a:srgbClr val="000000"/>
                          </a:solidFill>
                          <a:latin typeface="Calibri"/>
                        </a:rPr>
                        <a:t>Enable Password Recovery--</a:t>
                      </a:r>
                      <a:r>
                        <a:rPr lang="en-US" sz="800" b="0" i="0" u="none" strike="noStrike" dirty="0">
                          <a:solidFill>
                            <a:srgbClr val="000000"/>
                          </a:solidFill>
                          <a:latin typeface="Calibri"/>
                        </a:rPr>
                        <a:t>When this setting is enabled, the device generates a recovery password that is sent to the server. If the user forgets their device password, the recovery password can be used to unlock the device and enable the user to create a new device password. (Password Recovery)</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87822">
                <a:tc>
                  <a:txBody>
                    <a:bodyPr/>
                    <a:lstStyle/>
                    <a:p>
                      <a:pPr algn="l" fontAlgn="t"/>
                      <a:r>
                        <a:rPr lang="en-US" sz="800" b="1" i="0" u="none" strike="noStrike" dirty="0">
                          <a:solidFill>
                            <a:srgbClr val="000000"/>
                          </a:solidFill>
                          <a:latin typeface="Calibri"/>
                        </a:rPr>
                        <a:t>Require Encryption on the Device--</a:t>
                      </a:r>
                      <a:r>
                        <a:rPr lang="en-US" sz="800" b="0" i="0" u="none" strike="noStrike" dirty="0">
                          <a:solidFill>
                            <a:srgbClr val="000000"/>
                          </a:solidFill>
                          <a:latin typeface="Calibri"/>
                        </a:rPr>
                        <a:t>This setting specifies whether device encryption is required. If set to True, the device must be able to support and implement encryption to synchronize with the server. (Require Device Encryption)</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smtClean="0">
                          <a:solidFill>
                            <a:srgbClr val="000000"/>
                          </a:solidFill>
                          <a:latin typeface="Calibri"/>
                        </a:rPr>
                        <a:t>iPhone, iPod Touch ,</a:t>
                      </a:r>
                      <a:r>
                        <a:rPr lang="en-US" sz="800" b="0" i="0" u="none" strike="noStrike" dirty="0">
                          <a:solidFill>
                            <a:srgbClr val="000000"/>
                          </a:solidFill>
                          <a:latin typeface="Calibri"/>
                        </a:rPr>
                        <a:t>iPhone 3G do not support encryption</a:t>
                      </a:r>
                      <a:endParaRPr lang="en-US" sz="700" b="0" i="0" u="none" strike="noStrike" dirty="0">
                        <a:solidFill>
                          <a:srgbClr val="000000"/>
                        </a:solidFill>
                        <a:latin typeface="Calibri"/>
                      </a:endParaRP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900" b="0" i="0" u="none" strike="noStrike" dirty="0">
                          <a:solidFill>
                            <a:srgbClr val="000000"/>
                          </a:solidFill>
                          <a:latin typeface="Calibri"/>
                        </a:rPr>
                        <a:t>Only on iPhone 3GS and above</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5070">
                <a:tc>
                  <a:txBody>
                    <a:bodyPr/>
                    <a:lstStyle/>
                    <a:p>
                      <a:pPr algn="l" fontAlgn="t"/>
                      <a:r>
                        <a:rPr lang="en-US" sz="800" b="1" i="0" u="none" strike="noStrike" dirty="0">
                          <a:solidFill>
                            <a:srgbClr val="000000"/>
                          </a:solidFill>
                          <a:latin typeface="Calibri"/>
                        </a:rPr>
                        <a:t>Require Encryption on the Storage Card encryption--</a:t>
                      </a:r>
                      <a:r>
                        <a:rPr lang="en-US" sz="800" b="0" i="0" u="none" strike="noStrike" dirty="0">
                          <a:solidFill>
                            <a:srgbClr val="000000"/>
                          </a:solidFill>
                          <a:latin typeface="Calibri"/>
                        </a:rPr>
                        <a:t>This setting specifies whether the storage card must be encrypted. Not all mobile device operating systems support storage card encryption. For more information, see your device and mobile operating system for more information. (Require storage card encryption)</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Calibri"/>
                        </a:rPr>
                        <a:t>n/a</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Calibri"/>
                        </a:rPr>
                        <a:t>n/a</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r>
              <a:rPr lang="en-US" dirty="0" smtClean="0">
                <a:solidFill>
                  <a:srgbClr val="9A918C">
                    <a:lumMod val="50000"/>
                  </a:srgbClr>
                </a:solidFill>
              </a:rPr>
              <a:t>Symantec Mobile Management and Security</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58</a:t>
            </a:fld>
            <a:endParaRPr lang="en-US" dirty="0">
              <a:solidFill>
                <a:srgbClr val="FFFFFF"/>
              </a:solidFill>
            </a:endParaRPr>
          </a:p>
        </p:txBody>
      </p:sp>
      <p:sp>
        <p:nvSpPr>
          <p:cNvPr id="6" name="Rectangle 5">
            <a:hlinkClick r:id="rId2"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5651874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(Password 2)</a:t>
            </a:r>
            <a:endParaRPr lang="en-US" dirty="0"/>
          </a:p>
        </p:txBody>
      </p:sp>
      <p:graphicFrame>
        <p:nvGraphicFramePr>
          <p:cNvPr id="6" name="Content Placeholder 5"/>
          <p:cNvGraphicFramePr>
            <a:graphicFrameLocks noGrp="1"/>
          </p:cNvGraphicFramePr>
          <p:nvPr>
            <p:ph idx="1"/>
          </p:nvPr>
        </p:nvGraphicFramePr>
        <p:xfrm>
          <a:off x="381002" y="1577417"/>
          <a:ext cx="8381996" cy="3764864"/>
        </p:xfrm>
        <a:graphic>
          <a:graphicData uri="http://schemas.openxmlformats.org/drawingml/2006/table">
            <a:tbl>
              <a:tblPr/>
              <a:tblGrid>
                <a:gridCol w="1920707"/>
                <a:gridCol w="717921"/>
                <a:gridCol w="717921"/>
                <a:gridCol w="717921"/>
                <a:gridCol w="717921"/>
                <a:gridCol w="717921"/>
                <a:gridCol w="717921"/>
                <a:gridCol w="717921"/>
                <a:gridCol w="717921"/>
                <a:gridCol w="717921"/>
              </a:tblGrid>
              <a:tr h="409989">
                <a:tc>
                  <a:txBody>
                    <a:bodyPr/>
                    <a:lstStyle/>
                    <a:p>
                      <a:pPr algn="ctr" fontAlgn="ctr"/>
                      <a:r>
                        <a:rPr lang="en-US" sz="800" b="0" i="0" u="none" strike="noStrike" dirty="0">
                          <a:solidFill>
                            <a:srgbClr val="000000"/>
                          </a:solidFill>
                          <a:latin typeface="Calibri"/>
                        </a:rPr>
                        <a:t>Policy</a:t>
                      </a:r>
                    </a:p>
                  </a:txBody>
                  <a:tcPr marL="8039" marR="8039" marT="8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8039" marR="8039" marT="8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160780">
                <a:tc>
                  <a:txBody>
                    <a:bodyPr/>
                    <a:lstStyle/>
                    <a:p>
                      <a:pPr algn="l" fontAlgn="b"/>
                      <a:r>
                        <a:rPr lang="en-US" sz="900" b="0" i="0" u="none" strike="noStrike" dirty="0">
                          <a:solidFill>
                            <a:srgbClr val="000000"/>
                          </a:solidFill>
                          <a:latin typeface="Calibri"/>
                        </a:rPr>
                        <a:t>Password</a:t>
                      </a:r>
                    </a:p>
                  </a:txBody>
                  <a:tcPr marL="8039" marR="8039" marT="80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a:noFill/>
                    </a:lnR>
                    <a:lnT w="12700" cap="flat" cmpd="sng" algn="ctr">
                      <a:solidFill>
                        <a:srgbClr val="000000"/>
                      </a:solidFill>
                      <a:prstDash val="solid"/>
                      <a:round/>
                      <a:headEnd type="none" w="med" len="med"/>
                      <a:tailEnd type="none" w="med" len="med"/>
                    </a:lnT>
                    <a:lnB>
                      <a:noFill/>
                    </a:lnB>
                    <a:solidFill>
                      <a:srgbClr val="B6DDE8"/>
                    </a:solidFill>
                  </a:tcPr>
                </a:tc>
                <a:tc>
                  <a:txBody>
                    <a:bodyPr/>
                    <a:lstStyle/>
                    <a:p>
                      <a:pPr algn="l" fontAlgn="b"/>
                      <a:r>
                        <a:rPr lang="en-US" sz="900" b="0" i="0" u="none" strike="noStrike" dirty="0">
                          <a:solidFill>
                            <a:srgbClr val="000000"/>
                          </a:solidFill>
                          <a:latin typeface="Calibri"/>
                        </a:rPr>
                        <a:t> </a:t>
                      </a:r>
                    </a:p>
                  </a:txBody>
                  <a:tcPr marL="8039" marR="8039" marT="803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6DDE8"/>
                    </a:solidFill>
                  </a:tcPr>
                </a:tc>
              </a:tr>
              <a:tr h="538613">
                <a:tc>
                  <a:txBody>
                    <a:bodyPr/>
                    <a:lstStyle/>
                    <a:p>
                      <a:pPr algn="l" fontAlgn="t"/>
                      <a:r>
                        <a:rPr lang="en-US" sz="800" b="1" i="0" u="none" strike="noStrike" dirty="0">
                          <a:solidFill>
                            <a:srgbClr val="000000"/>
                          </a:solidFill>
                          <a:latin typeface="Calibri"/>
                        </a:rPr>
                        <a:t>Allow Simple Password--</a:t>
                      </a:r>
                      <a:r>
                        <a:rPr lang="en-US" sz="800" b="0" i="0" u="none" strike="noStrike" dirty="0">
                          <a:solidFill>
                            <a:srgbClr val="000000"/>
                          </a:solidFill>
                          <a:latin typeface="Calibri"/>
                        </a:rPr>
                        <a:t>This setting enables or disables the ability to use a simple password such as 1234. The default value is True.</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r>
              <a:tr h="586847">
                <a:tc>
                  <a:txBody>
                    <a:bodyPr/>
                    <a:lstStyle/>
                    <a:p>
                      <a:pPr algn="l" fontAlgn="t"/>
                      <a:r>
                        <a:rPr lang="en-US" sz="800" b="1" i="0" u="none" strike="noStrike" dirty="0">
                          <a:solidFill>
                            <a:srgbClr val="000000"/>
                          </a:solidFill>
                          <a:latin typeface="Calibri"/>
                        </a:rPr>
                        <a:t>Number of Failed Attempts Allowed--</a:t>
                      </a:r>
                      <a:r>
                        <a:rPr lang="en-US" sz="800" b="0" i="0" u="none" strike="noStrike" dirty="0">
                          <a:solidFill>
                            <a:srgbClr val="000000"/>
                          </a:solidFill>
                          <a:latin typeface="Calibri"/>
                        </a:rPr>
                        <a:t>This setting specifies how many times an incorrect password can be entered before the device performs a wipe of all data. (Maximum failed password attempts)</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65287">
                <a:tc>
                  <a:txBody>
                    <a:bodyPr/>
                    <a:lstStyle/>
                    <a:p>
                      <a:pPr algn="l" fontAlgn="t"/>
                      <a:r>
                        <a:rPr lang="en-US" sz="800" b="1" i="0" u="none" strike="noStrike" dirty="0">
                          <a:solidFill>
                            <a:srgbClr val="000000"/>
                          </a:solidFill>
                          <a:latin typeface="Calibri"/>
                        </a:rPr>
                        <a:t>Minimum Password Length--</a:t>
                      </a:r>
                      <a:r>
                        <a:rPr lang="en-US" sz="800" b="0" i="0" u="none" strike="noStrike" dirty="0">
                          <a:solidFill>
                            <a:srgbClr val="000000"/>
                          </a:solidFill>
                          <a:latin typeface="Calibri"/>
                        </a:rPr>
                        <a:t>This setting specifies the minimum password length.</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59198">
                <a:tc>
                  <a:txBody>
                    <a:bodyPr/>
                    <a:lstStyle/>
                    <a:p>
                      <a:pPr algn="l" fontAlgn="t"/>
                      <a:r>
                        <a:rPr lang="en-US" sz="800" b="1" i="0" u="none" strike="noStrike" dirty="0">
                          <a:solidFill>
                            <a:srgbClr val="000000"/>
                          </a:solidFill>
                          <a:latin typeface="Calibri"/>
                        </a:rPr>
                        <a:t>Time without user input before password must be re-entered--</a:t>
                      </a:r>
                      <a:r>
                        <a:rPr lang="en-US" sz="800" b="0" i="0" u="none" strike="noStrike" dirty="0">
                          <a:solidFill>
                            <a:srgbClr val="000000"/>
                          </a:solidFill>
                          <a:latin typeface="Calibri"/>
                        </a:rPr>
                        <a:t>This setting specifies the length of time that a device can go without user input before it locks. (Maximum inactivity time lock)</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71086">
                <a:tc>
                  <a:txBody>
                    <a:bodyPr/>
                    <a:lstStyle/>
                    <a:p>
                      <a:pPr algn="l" fontAlgn="t"/>
                      <a:r>
                        <a:rPr lang="en-US" sz="800" b="1" i="0" u="none" strike="noStrike" dirty="0">
                          <a:solidFill>
                            <a:srgbClr val="000000"/>
                          </a:solidFill>
                          <a:latin typeface="Calibri"/>
                        </a:rPr>
                        <a:t>Password Expiration (Days)--</a:t>
                      </a:r>
                      <a:r>
                        <a:rPr lang="en-US" sz="800" b="0" i="0" u="none" strike="noStrike" dirty="0">
                          <a:solidFill>
                            <a:srgbClr val="000000"/>
                          </a:solidFill>
                          <a:latin typeface="Calibri"/>
                        </a:rPr>
                        <a:t>This setting enables the administrator to configure a length of time after which a device password must be changed.</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46652">
                <a:tc>
                  <a:txBody>
                    <a:bodyPr/>
                    <a:lstStyle/>
                    <a:p>
                      <a:pPr algn="l" fontAlgn="t"/>
                      <a:r>
                        <a:rPr lang="en-US" sz="800" b="1" i="0" u="none" strike="noStrike" dirty="0">
                          <a:solidFill>
                            <a:srgbClr val="000000"/>
                          </a:solidFill>
                          <a:latin typeface="Calibri"/>
                        </a:rPr>
                        <a:t>Enforce Password History--</a:t>
                      </a:r>
                      <a:r>
                        <a:rPr lang="en-US" sz="800" b="0" i="0" u="none" strike="noStrike" dirty="0">
                          <a:solidFill>
                            <a:srgbClr val="000000"/>
                          </a:solidFill>
                          <a:latin typeface="Calibri"/>
                        </a:rPr>
                        <a:t>This setting specifies the number of past passwords that can be stored in a user's mailbox. A user cannot reuse a stored password. (Password history)</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 </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latin typeface="Calibri"/>
                        </a:rPr>
                        <a:t> </a:t>
                      </a:r>
                    </a:p>
                  </a:txBody>
                  <a:tcPr marL="8039" marR="8039" marT="80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Footer Placeholder 3"/>
          <p:cNvSpPr>
            <a:spLocks noGrp="1"/>
          </p:cNvSpPr>
          <p:nvPr>
            <p:ph type="ftr" sz="quarter" idx="10"/>
          </p:nvPr>
        </p:nvSpPr>
        <p:spPr/>
        <p:txBody>
          <a:bodyPr/>
          <a:lstStyle/>
          <a:p>
            <a:pPr>
              <a:defRPr/>
            </a:pPr>
            <a:r>
              <a:rPr lang="en-US" dirty="0" smtClean="0">
                <a:solidFill>
                  <a:srgbClr val="9A918C">
                    <a:lumMod val="50000"/>
                  </a:srgbClr>
                </a:solidFill>
              </a:rPr>
              <a:t>Symantec Mobile Solutions</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59</a:t>
            </a:fld>
            <a:endParaRPr lang="en-US" dirty="0">
              <a:solidFill>
                <a:srgbClr val="FFFFFF"/>
              </a:solidFill>
            </a:endParaRPr>
          </a:p>
        </p:txBody>
      </p:sp>
      <p:sp>
        <p:nvSpPr>
          <p:cNvPr id="7" name="Rectangle 6">
            <a:hlinkClick r:id="rId2"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4154693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bwMode="auto">
          <a:xfrm>
            <a:off x="4998720" y="2255520"/>
            <a:ext cx="3799840" cy="4023360"/>
          </a:xfrm>
          <a:prstGeom prst="rect">
            <a:avLst/>
          </a:prstGeom>
          <a:solidFill>
            <a:srgbClr val="FFC000"/>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 name="Group 93"/>
          <p:cNvGrpSpPr/>
          <p:nvPr/>
        </p:nvGrpSpPr>
        <p:grpSpPr>
          <a:xfrm>
            <a:off x="3646488" y="3197366"/>
            <a:ext cx="1836737" cy="1860550"/>
            <a:chOff x="3646488" y="3444104"/>
            <a:chExt cx="1836737" cy="1860550"/>
          </a:xfrm>
        </p:grpSpPr>
        <p:sp>
          <p:nvSpPr>
            <p:cNvPr id="102" name="Oval 101"/>
            <p:cNvSpPr/>
            <p:nvPr/>
          </p:nvSpPr>
          <p:spPr bwMode="auto">
            <a:xfrm>
              <a:off x="3646488" y="3453629"/>
              <a:ext cx="1828800" cy="1851025"/>
            </a:xfrm>
            <a:prstGeom prst="ellipse">
              <a:avLst/>
            </a:prstGeom>
            <a:solidFill>
              <a:schemeClr val="accent2">
                <a:lumMod val="20000"/>
                <a:lumOff val="80000"/>
              </a:schemeClr>
            </a:solidFill>
            <a:ln w="12700" cap="flat" cmpd="sng" algn="ctr">
              <a:solidFill>
                <a:srgbClr val="FFC000"/>
              </a:solidFill>
              <a:prstDash val="solid"/>
              <a:round/>
              <a:headEnd type="none" w="med" len="med"/>
              <a:tailEnd type="none" w="med" len="med"/>
            </a:ln>
            <a:effectLst/>
          </p:spPr>
          <p:txBody>
            <a:bodyPr anchor="ctr"/>
            <a:lstStyle/>
            <a:p>
              <a:pPr algn="ctr">
                <a:defRPr/>
              </a:pPr>
              <a:endParaRPr lang="en-US">
                <a:cs typeface="+mn-cs"/>
              </a:endParaRPr>
            </a:p>
          </p:txBody>
        </p:sp>
        <p:pic>
          <p:nvPicPr>
            <p:cNvPr id="1699843" name="Picture 277" descr="palm.png"/>
            <p:cNvPicPr>
              <a:picLocks noChangeAspect="1"/>
            </p:cNvPicPr>
            <p:nvPr/>
          </p:nvPicPr>
          <p:blipFill>
            <a:blip r:embed="rId3" cstate="print"/>
            <a:srcRect/>
            <a:stretch>
              <a:fillRect/>
            </a:stretch>
          </p:blipFill>
          <p:spPr bwMode="auto">
            <a:xfrm>
              <a:off x="3654425" y="3444104"/>
              <a:ext cx="1828800" cy="1828800"/>
            </a:xfrm>
            <a:prstGeom prst="rect">
              <a:avLst/>
            </a:prstGeom>
            <a:noFill/>
            <a:ln w="9525">
              <a:noFill/>
              <a:miter lim="800000"/>
              <a:headEnd/>
              <a:tailEnd/>
            </a:ln>
          </p:spPr>
        </p:pic>
      </p:grpSp>
      <p:sp>
        <p:nvSpPr>
          <p:cNvPr id="17447" name="Text Box 39"/>
          <p:cNvSpPr txBox="1">
            <a:spLocks noChangeArrowheads="1"/>
          </p:cNvSpPr>
          <p:nvPr/>
        </p:nvSpPr>
        <p:spPr bwMode="auto">
          <a:xfrm>
            <a:off x="5495925" y="165100"/>
            <a:ext cx="18415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endParaRPr lang="en-US">
              <a:cs typeface="+mn-cs"/>
            </a:endParaRPr>
          </a:p>
        </p:txBody>
      </p:sp>
      <p:sp>
        <p:nvSpPr>
          <p:cNvPr id="1699846" name="Rectangle 80"/>
          <p:cNvSpPr>
            <a:spLocks noGrp="1" noChangeArrowheads="1"/>
          </p:cNvSpPr>
          <p:nvPr>
            <p:ph type="title"/>
          </p:nvPr>
        </p:nvSpPr>
        <p:spPr/>
        <p:txBody>
          <a:bodyPr/>
          <a:lstStyle/>
          <a:p>
            <a:r>
              <a:rPr lang="en-US" dirty="0" smtClean="0"/>
              <a:t>Symantec Mobile Device Solutions Today</a:t>
            </a:r>
            <a:br>
              <a:rPr lang="en-US" dirty="0" smtClean="0"/>
            </a:br>
            <a:endParaRPr lang="en-US" dirty="0" smtClean="0"/>
          </a:p>
        </p:txBody>
      </p:sp>
      <p:grpSp>
        <p:nvGrpSpPr>
          <p:cNvPr id="3" name="Group 74"/>
          <p:cNvGrpSpPr>
            <a:grpSpLocks/>
          </p:cNvGrpSpPr>
          <p:nvPr/>
        </p:nvGrpSpPr>
        <p:grpSpPr bwMode="auto">
          <a:xfrm>
            <a:off x="866561" y="2513142"/>
            <a:ext cx="2674938" cy="1097280"/>
            <a:chOff x="525001" y="3244747"/>
            <a:chExt cx="2674937" cy="1094425"/>
          </a:xfrm>
        </p:grpSpPr>
        <p:sp>
          <p:nvSpPr>
            <p:cNvPr id="1699875" name="Rectangle 37"/>
            <p:cNvSpPr>
              <a:spLocks noChangeArrowheads="1"/>
            </p:cNvSpPr>
            <p:nvPr/>
          </p:nvSpPr>
          <p:spPr bwMode="gray">
            <a:xfrm>
              <a:off x="525001" y="3244747"/>
              <a:ext cx="2674937" cy="1094425"/>
            </a:xfrm>
            <a:prstGeom prst="rect">
              <a:avLst/>
            </a:prstGeom>
            <a:solidFill>
              <a:srgbClr val="678BA8"/>
            </a:solidFill>
            <a:ln w="6350" algn="ctr">
              <a:noFill/>
              <a:miter lim="800000"/>
              <a:headEnd/>
              <a:tailEnd/>
            </a:ln>
          </p:spPr>
          <p:txBody>
            <a:bodyPr vert="eaVert" wrap="none" anchor="ctr"/>
            <a:lstStyle/>
            <a:p>
              <a:pPr algn="ctr"/>
              <a:endParaRPr lang="en-US"/>
            </a:p>
          </p:txBody>
        </p:sp>
        <p:sp>
          <p:nvSpPr>
            <p:cNvPr id="38" name="Rectangle 38"/>
            <p:cNvSpPr>
              <a:spLocks noChangeArrowheads="1"/>
            </p:cNvSpPr>
            <p:nvPr/>
          </p:nvSpPr>
          <p:spPr bwMode="auto">
            <a:xfrm>
              <a:off x="561513" y="3262482"/>
              <a:ext cx="2600324" cy="231775"/>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1699877" name="Text Box 39"/>
            <p:cNvSpPr txBox="1">
              <a:spLocks noChangeArrowheads="1"/>
            </p:cNvSpPr>
            <p:nvPr/>
          </p:nvSpPr>
          <p:spPr bwMode="gray">
            <a:xfrm>
              <a:off x="1142538" y="3270276"/>
              <a:ext cx="2016125" cy="1050806"/>
            </a:xfrm>
            <a:prstGeom prst="rect">
              <a:avLst/>
            </a:prstGeom>
            <a:noFill/>
            <a:ln w="6350" algn="ctr">
              <a:noFill/>
              <a:miter lim="800000"/>
              <a:headEnd/>
              <a:tailEnd/>
            </a:ln>
            <a:effectLst>
              <a:prstShdw prst="shdw17" dist="17961" dir="2700000">
                <a:srgbClr val="993D00">
                  <a:alpha val="50000"/>
                </a:srgbClr>
              </a:prstShdw>
            </a:effectLst>
          </p:spPr>
          <p:txBody>
            <a:bodyPr wrap="square" anchor="ctr">
              <a:noAutofit/>
            </a:bodyPr>
            <a:lstStyle/>
            <a:p>
              <a:pPr algn="ctr">
                <a:lnSpc>
                  <a:spcPct val="90000"/>
                </a:lnSpc>
              </a:pPr>
              <a:r>
                <a:rPr lang="en-US" sz="1400" b="1" dirty="0">
                  <a:solidFill>
                    <a:schemeClr val="bg1"/>
                  </a:solidFill>
                </a:rPr>
                <a:t>Threat Protection</a:t>
              </a:r>
            </a:p>
            <a:p>
              <a:pPr algn="ctr">
                <a:lnSpc>
                  <a:spcPct val="90000"/>
                </a:lnSpc>
              </a:pPr>
              <a:r>
                <a:rPr lang="en-US" sz="1400" b="1" dirty="0">
                  <a:solidFill>
                    <a:schemeClr val="bg1"/>
                  </a:solidFill>
                </a:rPr>
                <a:t>(SEP Mobile Ed)</a:t>
              </a:r>
            </a:p>
          </p:txBody>
        </p:sp>
        <p:sp>
          <p:nvSpPr>
            <p:cNvPr id="1699879" name="Rectangle 45"/>
            <p:cNvSpPr>
              <a:spLocks noChangeArrowheads="1"/>
            </p:cNvSpPr>
            <p:nvPr/>
          </p:nvSpPr>
          <p:spPr bwMode="auto">
            <a:xfrm>
              <a:off x="683296" y="3466235"/>
              <a:ext cx="548640" cy="547213"/>
            </a:xfrm>
            <a:prstGeom prst="rect">
              <a:avLst/>
            </a:prstGeom>
            <a:solidFill>
              <a:schemeClr val="bg1"/>
            </a:solidFill>
            <a:ln w="38100">
              <a:solidFill>
                <a:schemeClr val="bg1">
                  <a:lumMod val="50000"/>
                </a:schemeClr>
              </a:solidFill>
              <a:miter lim="800000"/>
              <a:headEnd/>
              <a:tailEnd/>
            </a:ln>
          </p:spPr>
          <p:txBody>
            <a:bodyPr wrap="none" anchor="ctr"/>
            <a:lstStyle/>
            <a:p>
              <a:pPr algn="ctr"/>
              <a:endParaRPr lang="en-US"/>
            </a:p>
          </p:txBody>
        </p:sp>
        <p:grpSp>
          <p:nvGrpSpPr>
            <p:cNvPr id="4" name="Group 75"/>
            <p:cNvGrpSpPr>
              <a:grpSpLocks noChangeAspect="1"/>
            </p:cNvGrpSpPr>
            <p:nvPr/>
          </p:nvGrpSpPr>
          <p:grpSpPr bwMode="auto">
            <a:xfrm>
              <a:off x="790802" y="3558949"/>
              <a:ext cx="337094" cy="365760"/>
              <a:chOff x="3090" y="1764"/>
              <a:chExt cx="588" cy="638"/>
            </a:xfrm>
          </p:grpSpPr>
          <p:sp>
            <p:nvSpPr>
              <p:cNvPr id="1699881" name="AutoShape 76"/>
              <p:cNvSpPr>
                <a:spLocks noChangeAspect="1" noChangeArrowheads="1" noTextEdit="1"/>
              </p:cNvSpPr>
              <p:nvPr/>
            </p:nvSpPr>
            <p:spPr bwMode="auto">
              <a:xfrm>
                <a:off x="3090" y="1764"/>
                <a:ext cx="588" cy="638"/>
              </a:xfrm>
              <a:prstGeom prst="rect">
                <a:avLst/>
              </a:prstGeom>
              <a:noFill/>
              <a:ln w="9525">
                <a:noFill/>
                <a:miter lim="800000"/>
                <a:headEnd/>
                <a:tailEnd/>
              </a:ln>
            </p:spPr>
            <p:txBody>
              <a:bodyPr/>
              <a:lstStyle/>
              <a:p>
                <a:endParaRPr lang="en-US"/>
              </a:p>
            </p:txBody>
          </p:sp>
          <p:sp>
            <p:nvSpPr>
              <p:cNvPr id="1699882" name="Freeform 77"/>
              <p:cNvSpPr>
                <a:spLocks noEditPoints="1"/>
              </p:cNvSpPr>
              <p:nvPr/>
            </p:nvSpPr>
            <p:spPr bwMode="auto">
              <a:xfrm>
                <a:off x="3092" y="1766"/>
                <a:ext cx="584" cy="634"/>
              </a:xfrm>
              <a:custGeom>
                <a:avLst/>
                <a:gdLst>
                  <a:gd name="T0" fmla="*/ 2147483647 w 247"/>
                  <a:gd name="T1" fmla="*/ 2147483647 h 268"/>
                  <a:gd name="T2" fmla="*/ 2147483647 w 247"/>
                  <a:gd name="T3" fmla="*/ 2147483647 h 268"/>
                  <a:gd name="T4" fmla="*/ 2147483647 w 247"/>
                  <a:gd name="T5" fmla="*/ 1896641893 h 268"/>
                  <a:gd name="T6" fmla="*/ 2147483647 w 247"/>
                  <a:gd name="T7" fmla="*/ 1809901345 h 268"/>
                  <a:gd name="T8" fmla="*/ 2147483647 w 247"/>
                  <a:gd name="T9" fmla="*/ 1146953699 h 268"/>
                  <a:gd name="T10" fmla="*/ 2147483647 w 247"/>
                  <a:gd name="T11" fmla="*/ 2147483647 h 268"/>
                  <a:gd name="T12" fmla="*/ 2147483647 w 247"/>
                  <a:gd name="T13" fmla="*/ 2147483647 h 268"/>
                  <a:gd name="T14" fmla="*/ 2147483647 w 247"/>
                  <a:gd name="T15" fmla="*/ 1809901345 h 268"/>
                  <a:gd name="T16" fmla="*/ 2147483647 w 247"/>
                  <a:gd name="T17" fmla="*/ 1233656093 h 268"/>
                  <a:gd name="T18" fmla="*/ 2147483647 w 247"/>
                  <a:gd name="T19" fmla="*/ 512013322 h 268"/>
                  <a:gd name="T20" fmla="*/ 2147483647 w 247"/>
                  <a:gd name="T21" fmla="*/ 26816608 h 268"/>
                  <a:gd name="T22" fmla="*/ 2147483647 w 247"/>
                  <a:gd name="T23" fmla="*/ 26816608 h 268"/>
                  <a:gd name="T24" fmla="*/ 1966551524 w 247"/>
                  <a:gd name="T25" fmla="*/ 216434784 h 268"/>
                  <a:gd name="T26" fmla="*/ 1903558907 w 247"/>
                  <a:gd name="T27" fmla="*/ 268394296 h 268"/>
                  <a:gd name="T28" fmla="*/ 1044318775 w 247"/>
                  <a:gd name="T29" fmla="*/ 598376270 h 268"/>
                  <a:gd name="T30" fmla="*/ 868093551 w 247"/>
                  <a:gd name="T31" fmla="*/ 2147483647 h 268"/>
                  <a:gd name="T32" fmla="*/ 590512660 w 247"/>
                  <a:gd name="T33" fmla="*/ 2147483647 h 268"/>
                  <a:gd name="T34" fmla="*/ 2147483647 w 247"/>
                  <a:gd name="T35" fmla="*/ 2147483647 h 268"/>
                  <a:gd name="T36" fmla="*/ 2147483647 w 247"/>
                  <a:gd name="T37" fmla="*/ 2147483647 h 268"/>
                  <a:gd name="T38" fmla="*/ 2147483647 w 247"/>
                  <a:gd name="T39" fmla="*/ 2147483647 h 268"/>
                  <a:gd name="T40" fmla="*/ 2147483647 w 247"/>
                  <a:gd name="T41" fmla="*/ 2147483647 h 268"/>
                  <a:gd name="T42" fmla="*/ 2147483647 w 247"/>
                  <a:gd name="T43" fmla="*/ 2147483647 h 268"/>
                  <a:gd name="T44" fmla="*/ 2147483647 w 247"/>
                  <a:gd name="T45" fmla="*/ 2147483647 h 268"/>
                  <a:gd name="T46" fmla="*/ 2147483647 w 247"/>
                  <a:gd name="T47" fmla="*/ 2147483647 h 268"/>
                  <a:gd name="T48" fmla="*/ 2147483647 w 247"/>
                  <a:gd name="T49" fmla="*/ 2147483647 h 268"/>
                  <a:gd name="T50" fmla="*/ 2147483647 w 247"/>
                  <a:gd name="T51" fmla="*/ 2136967981 h 268"/>
                  <a:gd name="T52" fmla="*/ 2147483647 w 247"/>
                  <a:gd name="T53" fmla="*/ 2078539779 h 268"/>
                  <a:gd name="T54" fmla="*/ 2147483647 w 247"/>
                  <a:gd name="T55" fmla="*/ 1960079715 h 268"/>
                  <a:gd name="T56" fmla="*/ 2147483647 w 247"/>
                  <a:gd name="T57" fmla="*/ 2078539779 h 268"/>
                  <a:gd name="T58" fmla="*/ 2147483647 w 247"/>
                  <a:gd name="T59" fmla="*/ 2147483647 h 268"/>
                  <a:gd name="T60" fmla="*/ 2147483647 w 247"/>
                  <a:gd name="T61" fmla="*/ 2147483647 h 268"/>
                  <a:gd name="T62" fmla="*/ 2147483647 w 247"/>
                  <a:gd name="T63" fmla="*/ 2147483647 h 268"/>
                  <a:gd name="T64" fmla="*/ 2147483647 w 247"/>
                  <a:gd name="T65" fmla="*/ 2147483647 h 268"/>
                  <a:gd name="T66" fmla="*/ 2147483647 w 247"/>
                  <a:gd name="T67" fmla="*/ 970049687 h 268"/>
                  <a:gd name="T68" fmla="*/ 2147483647 w 247"/>
                  <a:gd name="T69" fmla="*/ 839887389 h 268"/>
                  <a:gd name="T70" fmla="*/ 2147483647 w 247"/>
                  <a:gd name="T71" fmla="*/ 839887389 h 268"/>
                  <a:gd name="T72" fmla="*/ 2147483647 w 247"/>
                  <a:gd name="T73" fmla="*/ 970049687 h 268"/>
                  <a:gd name="T74" fmla="*/ 2147483647 w 247"/>
                  <a:gd name="T75" fmla="*/ 1017360676 h 268"/>
                  <a:gd name="T76" fmla="*/ 2147483647 w 247"/>
                  <a:gd name="T77" fmla="*/ 1454884520 h 268"/>
                  <a:gd name="T78" fmla="*/ 2147483647 w 247"/>
                  <a:gd name="T79" fmla="*/ 1325081350 h 268"/>
                  <a:gd name="T80" fmla="*/ 2147483647 w 247"/>
                  <a:gd name="T81" fmla="*/ 2147483647 h 268"/>
                  <a:gd name="T82" fmla="*/ 2147483647 w 247"/>
                  <a:gd name="T83" fmla="*/ 2147483647 h 268"/>
                  <a:gd name="T84" fmla="*/ 2147483647 w 247"/>
                  <a:gd name="T85" fmla="*/ 2147483647 h 268"/>
                  <a:gd name="T86" fmla="*/ 2147483647 w 247"/>
                  <a:gd name="T87" fmla="*/ 2147483647 h 268"/>
                  <a:gd name="T88" fmla="*/ 2147483647 w 247"/>
                  <a:gd name="T89" fmla="*/ 2147483647 h 268"/>
                  <a:gd name="T90" fmla="*/ 2147483647 w 247"/>
                  <a:gd name="T91" fmla="*/ 2147483647 h 268"/>
                  <a:gd name="T92" fmla="*/ 2147483647 w 247"/>
                  <a:gd name="T93" fmla="*/ 2147483647 h 2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7"/>
                  <a:gd name="T142" fmla="*/ 0 h 268"/>
                  <a:gd name="T143" fmla="*/ 247 w 247"/>
                  <a:gd name="T144" fmla="*/ 268 h 2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7" h="268">
                    <a:moveTo>
                      <a:pt x="246" y="106"/>
                    </a:moveTo>
                    <a:cubicBezTo>
                      <a:pt x="246" y="104"/>
                      <a:pt x="245" y="101"/>
                      <a:pt x="245" y="99"/>
                    </a:cubicBezTo>
                    <a:cubicBezTo>
                      <a:pt x="245" y="99"/>
                      <a:pt x="245" y="99"/>
                      <a:pt x="245" y="99"/>
                    </a:cubicBezTo>
                    <a:cubicBezTo>
                      <a:pt x="245" y="99"/>
                      <a:pt x="245" y="99"/>
                      <a:pt x="245" y="99"/>
                    </a:cubicBezTo>
                    <a:cubicBezTo>
                      <a:pt x="243" y="91"/>
                      <a:pt x="242" y="84"/>
                      <a:pt x="239" y="78"/>
                    </a:cubicBezTo>
                    <a:cubicBezTo>
                      <a:pt x="239" y="78"/>
                      <a:pt x="239" y="77"/>
                      <a:pt x="239" y="77"/>
                    </a:cubicBezTo>
                    <a:cubicBezTo>
                      <a:pt x="239" y="77"/>
                      <a:pt x="239" y="77"/>
                      <a:pt x="239" y="77"/>
                    </a:cubicBezTo>
                    <a:cubicBezTo>
                      <a:pt x="237" y="72"/>
                      <a:pt x="235" y="67"/>
                      <a:pt x="233" y="63"/>
                    </a:cubicBezTo>
                    <a:cubicBezTo>
                      <a:pt x="233" y="63"/>
                      <a:pt x="233" y="63"/>
                      <a:pt x="233" y="63"/>
                    </a:cubicBezTo>
                    <a:cubicBezTo>
                      <a:pt x="233" y="63"/>
                      <a:pt x="233" y="63"/>
                      <a:pt x="233" y="63"/>
                    </a:cubicBezTo>
                    <a:cubicBezTo>
                      <a:pt x="232" y="62"/>
                      <a:pt x="231" y="61"/>
                      <a:pt x="231" y="60"/>
                    </a:cubicBezTo>
                    <a:cubicBezTo>
                      <a:pt x="231" y="60"/>
                      <a:pt x="231" y="60"/>
                      <a:pt x="231" y="60"/>
                    </a:cubicBezTo>
                    <a:cubicBezTo>
                      <a:pt x="231" y="60"/>
                      <a:pt x="231" y="60"/>
                      <a:pt x="231" y="60"/>
                    </a:cubicBezTo>
                    <a:cubicBezTo>
                      <a:pt x="224" y="50"/>
                      <a:pt x="215" y="42"/>
                      <a:pt x="204" y="38"/>
                    </a:cubicBezTo>
                    <a:cubicBezTo>
                      <a:pt x="204" y="38"/>
                      <a:pt x="204" y="38"/>
                      <a:pt x="204" y="38"/>
                    </a:cubicBezTo>
                    <a:cubicBezTo>
                      <a:pt x="196" y="35"/>
                      <a:pt x="187" y="35"/>
                      <a:pt x="180" y="40"/>
                    </a:cubicBezTo>
                    <a:cubicBezTo>
                      <a:pt x="171" y="46"/>
                      <a:pt x="166" y="57"/>
                      <a:pt x="164" y="74"/>
                    </a:cubicBezTo>
                    <a:cubicBezTo>
                      <a:pt x="164" y="74"/>
                      <a:pt x="164" y="74"/>
                      <a:pt x="164" y="74"/>
                    </a:cubicBezTo>
                    <a:cubicBezTo>
                      <a:pt x="164" y="74"/>
                      <a:pt x="164" y="74"/>
                      <a:pt x="164" y="74"/>
                    </a:cubicBezTo>
                    <a:cubicBezTo>
                      <a:pt x="163" y="80"/>
                      <a:pt x="162" y="86"/>
                      <a:pt x="162" y="92"/>
                    </a:cubicBezTo>
                    <a:cubicBezTo>
                      <a:pt x="131" y="75"/>
                      <a:pt x="131" y="75"/>
                      <a:pt x="131" y="75"/>
                    </a:cubicBezTo>
                    <a:cubicBezTo>
                      <a:pt x="130" y="71"/>
                      <a:pt x="130" y="67"/>
                      <a:pt x="130" y="64"/>
                    </a:cubicBezTo>
                    <a:cubicBezTo>
                      <a:pt x="130" y="64"/>
                      <a:pt x="130" y="64"/>
                      <a:pt x="130" y="64"/>
                    </a:cubicBezTo>
                    <a:cubicBezTo>
                      <a:pt x="130" y="62"/>
                      <a:pt x="130" y="61"/>
                      <a:pt x="129" y="60"/>
                    </a:cubicBezTo>
                    <a:cubicBezTo>
                      <a:pt x="129" y="60"/>
                      <a:pt x="129" y="60"/>
                      <a:pt x="129" y="60"/>
                    </a:cubicBezTo>
                    <a:cubicBezTo>
                      <a:pt x="129" y="53"/>
                      <a:pt x="128" y="47"/>
                      <a:pt x="126" y="41"/>
                    </a:cubicBezTo>
                    <a:cubicBezTo>
                      <a:pt x="126" y="41"/>
                      <a:pt x="126" y="41"/>
                      <a:pt x="126" y="41"/>
                    </a:cubicBezTo>
                    <a:cubicBezTo>
                      <a:pt x="126" y="41"/>
                      <a:pt x="126" y="41"/>
                      <a:pt x="126" y="41"/>
                    </a:cubicBezTo>
                    <a:cubicBezTo>
                      <a:pt x="124" y="32"/>
                      <a:pt x="121" y="24"/>
                      <a:pt x="116" y="17"/>
                    </a:cubicBezTo>
                    <a:cubicBezTo>
                      <a:pt x="116" y="17"/>
                      <a:pt x="116" y="17"/>
                      <a:pt x="116" y="17"/>
                    </a:cubicBezTo>
                    <a:cubicBezTo>
                      <a:pt x="116" y="17"/>
                      <a:pt x="116" y="17"/>
                      <a:pt x="116" y="17"/>
                    </a:cubicBezTo>
                    <a:cubicBezTo>
                      <a:pt x="111" y="10"/>
                      <a:pt x="104" y="5"/>
                      <a:pt x="95" y="2"/>
                    </a:cubicBezTo>
                    <a:cubicBezTo>
                      <a:pt x="94" y="2"/>
                      <a:pt x="92" y="1"/>
                      <a:pt x="90" y="1"/>
                    </a:cubicBezTo>
                    <a:cubicBezTo>
                      <a:pt x="90" y="1"/>
                      <a:pt x="90" y="1"/>
                      <a:pt x="90" y="1"/>
                    </a:cubicBezTo>
                    <a:cubicBezTo>
                      <a:pt x="89" y="1"/>
                      <a:pt x="89" y="1"/>
                      <a:pt x="88" y="1"/>
                    </a:cubicBezTo>
                    <a:cubicBezTo>
                      <a:pt x="88" y="1"/>
                      <a:pt x="88" y="1"/>
                      <a:pt x="88" y="1"/>
                    </a:cubicBezTo>
                    <a:cubicBezTo>
                      <a:pt x="79" y="0"/>
                      <a:pt x="73" y="3"/>
                      <a:pt x="68" y="5"/>
                    </a:cubicBezTo>
                    <a:cubicBezTo>
                      <a:pt x="67" y="6"/>
                      <a:pt x="66" y="7"/>
                      <a:pt x="66" y="7"/>
                    </a:cubicBezTo>
                    <a:cubicBezTo>
                      <a:pt x="66" y="7"/>
                      <a:pt x="66" y="7"/>
                      <a:pt x="66" y="7"/>
                    </a:cubicBezTo>
                    <a:cubicBezTo>
                      <a:pt x="66" y="7"/>
                      <a:pt x="66" y="7"/>
                      <a:pt x="66" y="7"/>
                    </a:cubicBezTo>
                    <a:cubicBezTo>
                      <a:pt x="65" y="8"/>
                      <a:pt x="64" y="9"/>
                      <a:pt x="64" y="9"/>
                    </a:cubicBezTo>
                    <a:cubicBezTo>
                      <a:pt x="64" y="9"/>
                      <a:pt x="64" y="9"/>
                      <a:pt x="64" y="9"/>
                    </a:cubicBezTo>
                    <a:cubicBezTo>
                      <a:pt x="64" y="9"/>
                      <a:pt x="64" y="9"/>
                      <a:pt x="64" y="9"/>
                    </a:cubicBezTo>
                    <a:cubicBezTo>
                      <a:pt x="60" y="14"/>
                      <a:pt x="57" y="22"/>
                      <a:pt x="55" y="31"/>
                    </a:cubicBezTo>
                    <a:cubicBezTo>
                      <a:pt x="35" y="20"/>
                      <a:pt x="35" y="20"/>
                      <a:pt x="35" y="20"/>
                    </a:cubicBezTo>
                    <a:cubicBezTo>
                      <a:pt x="29" y="23"/>
                      <a:pt x="29" y="23"/>
                      <a:pt x="29" y="23"/>
                    </a:cubicBezTo>
                    <a:cubicBezTo>
                      <a:pt x="29" y="23"/>
                      <a:pt x="29" y="23"/>
                      <a:pt x="29" y="23"/>
                    </a:cubicBezTo>
                    <a:cubicBezTo>
                      <a:pt x="29" y="90"/>
                      <a:pt x="29" y="90"/>
                      <a:pt x="29" y="90"/>
                    </a:cubicBezTo>
                    <a:cubicBezTo>
                      <a:pt x="23" y="94"/>
                      <a:pt x="18" y="95"/>
                      <a:pt x="12" y="98"/>
                    </a:cubicBezTo>
                    <a:cubicBezTo>
                      <a:pt x="1" y="103"/>
                      <a:pt x="0" y="112"/>
                      <a:pt x="1" y="119"/>
                    </a:cubicBezTo>
                    <a:cubicBezTo>
                      <a:pt x="2" y="125"/>
                      <a:pt x="11" y="129"/>
                      <a:pt x="20" y="126"/>
                    </a:cubicBezTo>
                    <a:cubicBezTo>
                      <a:pt x="22" y="125"/>
                      <a:pt x="25" y="124"/>
                      <a:pt x="29" y="122"/>
                    </a:cubicBezTo>
                    <a:cubicBezTo>
                      <a:pt x="29" y="153"/>
                      <a:pt x="29" y="153"/>
                      <a:pt x="29" y="153"/>
                    </a:cubicBezTo>
                    <a:cubicBezTo>
                      <a:pt x="101" y="195"/>
                      <a:pt x="101" y="195"/>
                      <a:pt x="101" y="195"/>
                    </a:cubicBezTo>
                    <a:cubicBezTo>
                      <a:pt x="101" y="199"/>
                      <a:pt x="102" y="202"/>
                      <a:pt x="102" y="205"/>
                    </a:cubicBezTo>
                    <a:cubicBezTo>
                      <a:pt x="102" y="205"/>
                      <a:pt x="102" y="205"/>
                      <a:pt x="102" y="205"/>
                    </a:cubicBezTo>
                    <a:cubicBezTo>
                      <a:pt x="102" y="205"/>
                      <a:pt x="102" y="205"/>
                      <a:pt x="102" y="205"/>
                    </a:cubicBezTo>
                    <a:cubicBezTo>
                      <a:pt x="102" y="206"/>
                      <a:pt x="102" y="207"/>
                      <a:pt x="102" y="208"/>
                    </a:cubicBezTo>
                    <a:cubicBezTo>
                      <a:pt x="102" y="208"/>
                      <a:pt x="102" y="208"/>
                      <a:pt x="102" y="208"/>
                    </a:cubicBezTo>
                    <a:cubicBezTo>
                      <a:pt x="102" y="208"/>
                      <a:pt x="102" y="208"/>
                      <a:pt x="102" y="208"/>
                    </a:cubicBezTo>
                    <a:cubicBezTo>
                      <a:pt x="103" y="216"/>
                      <a:pt x="105" y="223"/>
                      <a:pt x="107" y="229"/>
                    </a:cubicBezTo>
                    <a:cubicBezTo>
                      <a:pt x="107" y="229"/>
                      <a:pt x="107" y="229"/>
                      <a:pt x="107" y="229"/>
                    </a:cubicBezTo>
                    <a:cubicBezTo>
                      <a:pt x="107" y="229"/>
                      <a:pt x="107" y="229"/>
                      <a:pt x="107" y="229"/>
                    </a:cubicBezTo>
                    <a:cubicBezTo>
                      <a:pt x="108" y="234"/>
                      <a:pt x="110" y="239"/>
                      <a:pt x="112" y="243"/>
                    </a:cubicBezTo>
                    <a:cubicBezTo>
                      <a:pt x="112" y="243"/>
                      <a:pt x="112" y="243"/>
                      <a:pt x="112" y="243"/>
                    </a:cubicBezTo>
                    <a:cubicBezTo>
                      <a:pt x="112" y="243"/>
                      <a:pt x="112" y="243"/>
                      <a:pt x="112" y="243"/>
                    </a:cubicBezTo>
                    <a:cubicBezTo>
                      <a:pt x="118" y="253"/>
                      <a:pt x="125" y="260"/>
                      <a:pt x="136" y="264"/>
                    </a:cubicBezTo>
                    <a:cubicBezTo>
                      <a:pt x="149" y="268"/>
                      <a:pt x="158" y="264"/>
                      <a:pt x="164" y="261"/>
                    </a:cubicBezTo>
                    <a:cubicBezTo>
                      <a:pt x="170" y="256"/>
                      <a:pt x="175" y="249"/>
                      <a:pt x="178" y="240"/>
                    </a:cubicBezTo>
                    <a:cubicBezTo>
                      <a:pt x="203" y="254"/>
                      <a:pt x="203" y="254"/>
                      <a:pt x="203" y="254"/>
                    </a:cubicBezTo>
                    <a:cubicBezTo>
                      <a:pt x="210" y="251"/>
                      <a:pt x="210" y="251"/>
                      <a:pt x="210" y="251"/>
                    </a:cubicBezTo>
                    <a:cubicBezTo>
                      <a:pt x="210" y="120"/>
                      <a:pt x="210" y="120"/>
                      <a:pt x="210" y="120"/>
                    </a:cubicBezTo>
                    <a:cubicBezTo>
                      <a:pt x="189" y="108"/>
                      <a:pt x="189" y="108"/>
                      <a:pt x="189" y="108"/>
                    </a:cubicBezTo>
                    <a:cubicBezTo>
                      <a:pt x="189" y="108"/>
                      <a:pt x="189" y="108"/>
                      <a:pt x="189" y="107"/>
                    </a:cubicBezTo>
                    <a:cubicBezTo>
                      <a:pt x="189" y="100"/>
                      <a:pt x="190" y="92"/>
                      <a:pt x="190" y="86"/>
                    </a:cubicBezTo>
                    <a:cubicBezTo>
                      <a:pt x="190" y="86"/>
                      <a:pt x="190" y="86"/>
                      <a:pt x="190" y="86"/>
                    </a:cubicBezTo>
                    <a:cubicBezTo>
                      <a:pt x="190" y="85"/>
                      <a:pt x="191" y="85"/>
                      <a:pt x="191" y="84"/>
                    </a:cubicBezTo>
                    <a:cubicBezTo>
                      <a:pt x="191" y="79"/>
                      <a:pt x="192" y="74"/>
                      <a:pt x="193" y="71"/>
                    </a:cubicBezTo>
                    <a:cubicBezTo>
                      <a:pt x="193" y="71"/>
                      <a:pt x="193" y="71"/>
                      <a:pt x="193" y="71"/>
                    </a:cubicBezTo>
                    <a:cubicBezTo>
                      <a:pt x="193" y="70"/>
                      <a:pt x="193" y="69"/>
                      <a:pt x="194" y="69"/>
                    </a:cubicBezTo>
                    <a:cubicBezTo>
                      <a:pt x="194" y="69"/>
                      <a:pt x="194" y="69"/>
                      <a:pt x="194" y="69"/>
                    </a:cubicBezTo>
                    <a:cubicBezTo>
                      <a:pt x="194" y="67"/>
                      <a:pt x="195" y="66"/>
                      <a:pt x="195" y="65"/>
                    </a:cubicBezTo>
                    <a:cubicBezTo>
                      <a:pt x="196" y="65"/>
                      <a:pt x="196" y="65"/>
                      <a:pt x="197" y="65"/>
                    </a:cubicBezTo>
                    <a:cubicBezTo>
                      <a:pt x="197" y="65"/>
                      <a:pt x="197" y="65"/>
                      <a:pt x="197" y="65"/>
                    </a:cubicBezTo>
                    <a:cubicBezTo>
                      <a:pt x="198" y="66"/>
                      <a:pt x="199" y="67"/>
                      <a:pt x="200" y="68"/>
                    </a:cubicBezTo>
                    <a:cubicBezTo>
                      <a:pt x="201" y="68"/>
                      <a:pt x="201" y="69"/>
                      <a:pt x="202" y="69"/>
                    </a:cubicBezTo>
                    <a:cubicBezTo>
                      <a:pt x="202" y="69"/>
                      <a:pt x="202" y="69"/>
                      <a:pt x="202" y="69"/>
                    </a:cubicBezTo>
                    <a:cubicBezTo>
                      <a:pt x="204" y="71"/>
                      <a:pt x="205" y="73"/>
                      <a:pt x="206" y="74"/>
                    </a:cubicBezTo>
                    <a:cubicBezTo>
                      <a:pt x="206" y="74"/>
                      <a:pt x="206" y="74"/>
                      <a:pt x="206" y="74"/>
                    </a:cubicBezTo>
                    <a:cubicBezTo>
                      <a:pt x="207" y="75"/>
                      <a:pt x="208" y="77"/>
                      <a:pt x="209" y="78"/>
                    </a:cubicBezTo>
                    <a:cubicBezTo>
                      <a:pt x="209" y="78"/>
                      <a:pt x="209" y="78"/>
                      <a:pt x="209" y="78"/>
                    </a:cubicBezTo>
                    <a:cubicBezTo>
                      <a:pt x="211" y="81"/>
                      <a:pt x="212" y="85"/>
                      <a:pt x="213" y="89"/>
                    </a:cubicBezTo>
                    <a:cubicBezTo>
                      <a:pt x="213" y="89"/>
                      <a:pt x="213" y="89"/>
                      <a:pt x="213" y="89"/>
                    </a:cubicBezTo>
                    <a:cubicBezTo>
                      <a:pt x="214" y="90"/>
                      <a:pt x="214" y="91"/>
                      <a:pt x="214" y="92"/>
                    </a:cubicBezTo>
                    <a:cubicBezTo>
                      <a:pt x="216" y="96"/>
                      <a:pt x="217" y="100"/>
                      <a:pt x="217" y="104"/>
                    </a:cubicBezTo>
                    <a:cubicBezTo>
                      <a:pt x="218" y="105"/>
                      <a:pt x="218" y="106"/>
                      <a:pt x="218" y="107"/>
                    </a:cubicBezTo>
                    <a:cubicBezTo>
                      <a:pt x="218" y="107"/>
                      <a:pt x="218" y="107"/>
                      <a:pt x="218" y="107"/>
                    </a:cubicBezTo>
                    <a:cubicBezTo>
                      <a:pt x="218" y="108"/>
                      <a:pt x="218" y="109"/>
                      <a:pt x="218" y="110"/>
                    </a:cubicBezTo>
                    <a:cubicBezTo>
                      <a:pt x="219" y="118"/>
                      <a:pt x="226" y="123"/>
                      <a:pt x="234" y="122"/>
                    </a:cubicBezTo>
                    <a:cubicBezTo>
                      <a:pt x="242" y="121"/>
                      <a:pt x="247" y="114"/>
                      <a:pt x="246" y="106"/>
                    </a:cubicBezTo>
                    <a:close/>
                    <a:moveTo>
                      <a:pt x="80" y="34"/>
                    </a:moveTo>
                    <a:cubicBezTo>
                      <a:pt x="80" y="33"/>
                      <a:pt x="81" y="32"/>
                      <a:pt x="81" y="32"/>
                    </a:cubicBezTo>
                    <a:cubicBezTo>
                      <a:pt x="81" y="32"/>
                      <a:pt x="81" y="32"/>
                      <a:pt x="81" y="32"/>
                    </a:cubicBezTo>
                    <a:cubicBezTo>
                      <a:pt x="82" y="30"/>
                      <a:pt x="83" y="29"/>
                      <a:pt x="84" y="29"/>
                    </a:cubicBezTo>
                    <a:cubicBezTo>
                      <a:pt x="84" y="29"/>
                      <a:pt x="84" y="28"/>
                      <a:pt x="84" y="28"/>
                    </a:cubicBezTo>
                    <a:cubicBezTo>
                      <a:pt x="84" y="28"/>
                      <a:pt x="84" y="28"/>
                      <a:pt x="84" y="28"/>
                    </a:cubicBezTo>
                    <a:cubicBezTo>
                      <a:pt x="85" y="28"/>
                      <a:pt x="85" y="28"/>
                      <a:pt x="85" y="28"/>
                    </a:cubicBezTo>
                    <a:cubicBezTo>
                      <a:pt x="85" y="28"/>
                      <a:pt x="85" y="28"/>
                      <a:pt x="85" y="28"/>
                    </a:cubicBezTo>
                    <a:cubicBezTo>
                      <a:pt x="86" y="28"/>
                      <a:pt x="86" y="29"/>
                      <a:pt x="86" y="29"/>
                    </a:cubicBezTo>
                    <a:cubicBezTo>
                      <a:pt x="86" y="29"/>
                      <a:pt x="87" y="29"/>
                      <a:pt x="87" y="29"/>
                    </a:cubicBezTo>
                    <a:cubicBezTo>
                      <a:pt x="88" y="29"/>
                      <a:pt x="90" y="30"/>
                      <a:pt x="92" y="32"/>
                    </a:cubicBezTo>
                    <a:cubicBezTo>
                      <a:pt x="92" y="32"/>
                      <a:pt x="92" y="32"/>
                      <a:pt x="92" y="32"/>
                    </a:cubicBezTo>
                    <a:cubicBezTo>
                      <a:pt x="92" y="32"/>
                      <a:pt x="93" y="33"/>
                      <a:pt x="93" y="34"/>
                    </a:cubicBezTo>
                    <a:cubicBezTo>
                      <a:pt x="93" y="34"/>
                      <a:pt x="93" y="34"/>
                      <a:pt x="93" y="34"/>
                    </a:cubicBezTo>
                    <a:cubicBezTo>
                      <a:pt x="95" y="36"/>
                      <a:pt x="96" y="39"/>
                      <a:pt x="98" y="43"/>
                    </a:cubicBezTo>
                    <a:cubicBezTo>
                      <a:pt x="98" y="43"/>
                      <a:pt x="98" y="43"/>
                      <a:pt x="98" y="43"/>
                    </a:cubicBezTo>
                    <a:cubicBezTo>
                      <a:pt x="98" y="44"/>
                      <a:pt x="99" y="46"/>
                      <a:pt x="99" y="48"/>
                    </a:cubicBezTo>
                    <a:cubicBezTo>
                      <a:pt x="99" y="48"/>
                      <a:pt x="99" y="48"/>
                      <a:pt x="99" y="48"/>
                    </a:cubicBezTo>
                    <a:cubicBezTo>
                      <a:pt x="100" y="51"/>
                      <a:pt x="100" y="54"/>
                      <a:pt x="101" y="57"/>
                    </a:cubicBezTo>
                    <a:cubicBezTo>
                      <a:pt x="77" y="44"/>
                      <a:pt x="77" y="44"/>
                      <a:pt x="77" y="44"/>
                    </a:cubicBezTo>
                    <a:cubicBezTo>
                      <a:pt x="77" y="43"/>
                      <a:pt x="77" y="43"/>
                      <a:pt x="77" y="43"/>
                    </a:cubicBezTo>
                    <a:cubicBezTo>
                      <a:pt x="78" y="39"/>
                      <a:pt x="79" y="36"/>
                      <a:pt x="80" y="34"/>
                    </a:cubicBezTo>
                    <a:close/>
                    <a:moveTo>
                      <a:pt x="151" y="233"/>
                    </a:moveTo>
                    <a:cubicBezTo>
                      <a:pt x="151" y="233"/>
                      <a:pt x="151" y="233"/>
                      <a:pt x="151" y="233"/>
                    </a:cubicBezTo>
                    <a:cubicBezTo>
                      <a:pt x="151" y="234"/>
                      <a:pt x="150" y="235"/>
                      <a:pt x="150" y="235"/>
                    </a:cubicBezTo>
                    <a:cubicBezTo>
                      <a:pt x="150" y="235"/>
                      <a:pt x="150" y="235"/>
                      <a:pt x="150" y="235"/>
                    </a:cubicBezTo>
                    <a:cubicBezTo>
                      <a:pt x="150" y="236"/>
                      <a:pt x="149" y="236"/>
                      <a:pt x="149" y="236"/>
                    </a:cubicBezTo>
                    <a:cubicBezTo>
                      <a:pt x="148" y="237"/>
                      <a:pt x="148" y="238"/>
                      <a:pt x="147" y="238"/>
                    </a:cubicBezTo>
                    <a:cubicBezTo>
                      <a:pt x="147" y="238"/>
                      <a:pt x="147" y="238"/>
                      <a:pt x="147" y="238"/>
                    </a:cubicBezTo>
                    <a:cubicBezTo>
                      <a:pt x="147" y="238"/>
                      <a:pt x="147" y="238"/>
                      <a:pt x="147" y="238"/>
                    </a:cubicBezTo>
                    <a:cubicBezTo>
                      <a:pt x="147" y="238"/>
                      <a:pt x="147" y="238"/>
                      <a:pt x="146" y="238"/>
                    </a:cubicBezTo>
                    <a:cubicBezTo>
                      <a:pt x="146" y="238"/>
                      <a:pt x="146" y="238"/>
                      <a:pt x="146" y="238"/>
                    </a:cubicBezTo>
                    <a:cubicBezTo>
                      <a:pt x="146" y="238"/>
                      <a:pt x="146" y="238"/>
                      <a:pt x="145" y="237"/>
                    </a:cubicBezTo>
                    <a:cubicBezTo>
                      <a:pt x="143" y="237"/>
                      <a:pt x="141" y="235"/>
                      <a:pt x="139" y="233"/>
                    </a:cubicBezTo>
                    <a:cubicBezTo>
                      <a:pt x="138" y="232"/>
                      <a:pt x="138" y="231"/>
                      <a:pt x="137" y="231"/>
                    </a:cubicBezTo>
                    <a:cubicBezTo>
                      <a:pt x="137" y="231"/>
                      <a:pt x="137" y="231"/>
                      <a:pt x="137" y="231"/>
                    </a:cubicBezTo>
                    <a:cubicBezTo>
                      <a:pt x="136" y="228"/>
                      <a:pt x="135" y="226"/>
                      <a:pt x="134" y="223"/>
                    </a:cubicBezTo>
                    <a:cubicBezTo>
                      <a:pt x="134" y="223"/>
                      <a:pt x="134" y="223"/>
                      <a:pt x="134" y="223"/>
                    </a:cubicBezTo>
                    <a:cubicBezTo>
                      <a:pt x="133" y="222"/>
                      <a:pt x="133" y="221"/>
                      <a:pt x="133" y="219"/>
                    </a:cubicBezTo>
                    <a:cubicBezTo>
                      <a:pt x="132" y="217"/>
                      <a:pt x="132" y="215"/>
                      <a:pt x="131" y="213"/>
                    </a:cubicBezTo>
                    <a:cubicBezTo>
                      <a:pt x="153" y="225"/>
                      <a:pt x="153" y="225"/>
                      <a:pt x="153" y="225"/>
                    </a:cubicBezTo>
                    <a:cubicBezTo>
                      <a:pt x="153" y="229"/>
                      <a:pt x="152" y="231"/>
                      <a:pt x="151" y="233"/>
                    </a:cubicBezTo>
                    <a:close/>
                  </a:path>
                </a:pathLst>
              </a:custGeom>
              <a:noFill/>
              <a:ln w="22225">
                <a:solidFill>
                  <a:srgbClr val="333333"/>
                </a:solidFill>
                <a:round/>
                <a:headEnd/>
                <a:tailEnd/>
              </a:ln>
            </p:spPr>
            <p:txBody>
              <a:bodyPr/>
              <a:lstStyle/>
              <a:p>
                <a:pPr algn="ctr"/>
                <a:endParaRPr lang="en-US"/>
              </a:p>
            </p:txBody>
          </p:sp>
          <p:sp>
            <p:nvSpPr>
              <p:cNvPr id="1699883" name="Freeform 78"/>
              <p:cNvSpPr>
                <a:spLocks/>
              </p:cNvSpPr>
              <p:nvPr/>
            </p:nvSpPr>
            <p:spPr bwMode="auto">
              <a:xfrm>
                <a:off x="3524" y="1849"/>
                <a:ext cx="152" cy="208"/>
              </a:xfrm>
              <a:custGeom>
                <a:avLst/>
                <a:gdLst>
                  <a:gd name="T0" fmla="*/ 97521519 w 64"/>
                  <a:gd name="T1" fmla="*/ 322767330 h 88"/>
                  <a:gd name="T2" fmla="*/ 357661757 w 64"/>
                  <a:gd name="T3" fmla="*/ 863667436 h 88"/>
                  <a:gd name="T4" fmla="*/ 1138679185 w 64"/>
                  <a:gd name="T5" fmla="*/ 2147483647 h 88"/>
                  <a:gd name="T6" fmla="*/ 1659889673 w 64"/>
                  <a:gd name="T7" fmla="*/ 2147483647 h 88"/>
                  <a:gd name="T8" fmla="*/ 2056923211 w 64"/>
                  <a:gd name="T9" fmla="*/ 2103919119 h 88"/>
                  <a:gd name="T10" fmla="*/ 688504648 w 64"/>
                  <a:gd name="T11" fmla="*/ 90329944 h 88"/>
                  <a:gd name="T12" fmla="*/ 97521519 w 64"/>
                  <a:gd name="T13" fmla="*/ 322767330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3" y="11"/>
                    </a:moveTo>
                    <a:cubicBezTo>
                      <a:pt x="0" y="18"/>
                      <a:pt x="4" y="26"/>
                      <a:pt x="11" y="29"/>
                    </a:cubicBezTo>
                    <a:cubicBezTo>
                      <a:pt x="27" y="35"/>
                      <a:pt x="33" y="57"/>
                      <a:pt x="35" y="75"/>
                    </a:cubicBezTo>
                    <a:cubicBezTo>
                      <a:pt x="36" y="83"/>
                      <a:pt x="43" y="88"/>
                      <a:pt x="51" y="87"/>
                    </a:cubicBezTo>
                    <a:cubicBezTo>
                      <a:pt x="59" y="86"/>
                      <a:pt x="64" y="79"/>
                      <a:pt x="63" y="71"/>
                    </a:cubicBezTo>
                    <a:cubicBezTo>
                      <a:pt x="58" y="35"/>
                      <a:pt x="44" y="12"/>
                      <a:pt x="21" y="3"/>
                    </a:cubicBezTo>
                    <a:cubicBezTo>
                      <a:pt x="14" y="0"/>
                      <a:pt x="6" y="4"/>
                      <a:pt x="3" y="11"/>
                    </a:cubicBezTo>
                    <a:close/>
                  </a:path>
                </a:pathLst>
              </a:custGeom>
              <a:solidFill>
                <a:srgbClr val="B9060A"/>
              </a:solidFill>
              <a:ln w="9525">
                <a:noFill/>
                <a:round/>
                <a:headEnd/>
                <a:tailEnd/>
              </a:ln>
            </p:spPr>
            <p:txBody>
              <a:bodyPr/>
              <a:lstStyle/>
              <a:p>
                <a:pPr algn="ctr"/>
                <a:endParaRPr lang="en-US"/>
              </a:p>
            </p:txBody>
          </p:sp>
          <p:sp>
            <p:nvSpPr>
              <p:cNvPr id="1699884" name="Freeform 79"/>
              <p:cNvSpPr>
                <a:spLocks/>
              </p:cNvSpPr>
              <p:nvPr/>
            </p:nvSpPr>
            <p:spPr bwMode="auto">
              <a:xfrm>
                <a:off x="3269" y="1766"/>
                <a:ext cx="133" cy="227"/>
              </a:xfrm>
              <a:custGeom>
                <a:avLst/>
                <a:gdLst>
                  <a:gd name="T0" fmla="*/ 920376469 w 56"/>
                  <a:gd name="T1" fmla="*/ 2147483647 h 96"/>
                  <a:gd name="T2" fmla="*/ 399541467 w 56"/>
                  <a:gd name="T3" fmla="*/ 869319226 h 96"/>
                  <a:gd name="T4" fmla="*/ 97531875 w 56"/>
                  <a:gd name="T5" fmla="*/ 325599465 h 96"/>
                  <a:gd name="T6" fmla="*/ 660228540 w 56"/>
                  <a:gd name="T7" fmla="*/ 63070360 h 96"/>
                  <a:gd name="T8" fmla="*/ 1828217198 w 56"/>
                  <a:gd name="T9" fmla="*/ 2147483647 h 96"/>
                  <a:gd name="T10" fmla="*/ 920376469 w 56"/>
                  <a:gd name="T11" fmla="*/ 2147483647 h 96"/>
                  <a:gd name="T12" fmla="*/ 0 60000 65536"/>
                  <a:gd name="T13" fmla="*/ 0 60000 65536"/>
                  <a:gd name="T14" fmla="*/ 0 60000 65536"/>
                  <a:gd name="T15" fmla="*/ 0 60000 65536"/>
                  <a:gd name="T16" fmla="*/ 0 60000 65536"/>
                  <a:gd name="T17" fmla="*/ 0 60000 65536"/>
                  <a:gd name="T18" fmla="*/ 0 w 56"/>
                  <a:gd name="T19" fmla="*/ 0 h 96"/>
                  <a:gd name="T20" fmla="*/ 56 w 5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56" h="96">
                    <a:moveTo>
                      <a:pt x="28" y="94"/>
                    </a:moveTo>
                    <a:cubicBezTo>
                      <a:pt x="28" y="62"/>
                      <a:pt x="25" y="33"/>
                      <a:pt x="12" y="29"/>
                    </a:cubicBezTo>
                    <a:cubicBezTo>
                      <a:pt x="4" y="26"/>
                      <a:pt x="0" y="18"/>
                      <a:pt x="3" y="11"/>
                    </a:cubicBezTo>
                    <a:cubicBezTo>
                      <a:pt x="5" y="4"/>
                      <a:pt x="13" y="0"/>
                      <a:pt x="20" y="2"/>
                    </a:cubicBezTo>
                    <a:cubicBezTo>
                      <a:pt x="51" y="12"/>
                      <a:pt x="56" y="51"/>
                      <a:pt x="56" y="96"/>
                    </a:cubicBezTo>
                    <a:lnTo>
                      <a:pt x="28" y="94"/>
                    </a:lnTo>
                    <a:close/>
                  </a:path>
                </a:pathLst>
              </a:custGeom>
              <a:solidFill>
                <a:srgbClr val="A30609"/>
              </a:solidFill>
              <a:ln w="9525">
                <a:noFill/>
                <a:round/>
                <a:headEnd/>
                <a:tailEnd/>
              </a:ln>
            </p:spPr>
            <p:txBody>
              <a:bodyPr/>
              <a:lstStyle/>
              <a:p>
                <a:pPr algn="ctr"/>
                <a:endParaRPr lang="en-US"/>
              </a:p>
            </p:txBody>
          </p:sp>
          <p:sp>
            <p:nvSpPr>
              <p:cNvPr id="1699885" name="Freeform 80"/>
              <p:cNvSpPr>
                <a:spLocks/>
              </p:cNvSpPr>
              <p:nvPr/>
            </p:nvSpPr>
            <p:spPr bwMode="auto">
              <a:xfrm>
                <a:off x="3321" y="1991"/>
                <a:ext cx="159" cy="406"/>
              </a:xfrm>
              <a:custGeom>
                <a:avLst/>
                <a:gdLst>
                  <a:gd name="T0" fmla="*/ 1094998765 w 67"/>
                  <a:gd name="T1" fmla="*/ 87374832 h 172"/>
                  <a:gd name="T2" fmla="*/ 1054568776 w 67"/>
                  <a:gd name="T3" fmla="*/ 1095991135 h 172"/>
                  <a:gd name="T4" fmla="*/ 1544004688 w 67"/>
                  <a:gd name="T5" fmla="*/ 2147483647 h 172"/>
                  <a:gd name="T6" fmla="*/ 1822575447 w 67"/>
                  <a:gd name="T7" fmla="*/ 2147483647 h 172"/>
                  <a:gd name="T8" fmla="*/ 1801131131 w 67"/>
                  <a:gd name="T9" fmla="*/ 2147483647 h 172"/>
                  <a:gd name="T10" fmla="*/ 2125264834 w 67"/>
                  <a:gd name="T11" fmla="*/ 2147483647 h 172"/>
                  <a:gd name="T12" fmla="*/ 1258713823 w 67"/>
                  <a:gd name="T13" fmla="*/ 2147483647 h 172"/>
                  <a:gd name="T14" fmla="*/ 159018115 w 67"/>
                  <a:gd name="T15" fmla="*/ 1060955651 h 172"/>
                  <a:gd name="T16" fmla="*/ 187253882 w 67"/>
                  <a:gd name="T17" fmla="*/ 0 h 172"/>
                  <a:gd name="T18" fmla="*/ 1094998765 w 67"/>
                  <a:gd name="T19" fmla="*/ 87374832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172"/>
                  <a:gd name="T32" fmla="*/ 67 w 67"/>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172">
                    <a:moveTo>
                      <a:pt x="34" y="3"/>
                    </a:moveTo>
                    <a:cubicBezTo>
                      <a:pt x="34" y="14"/>
                      <a:pt x="33" y="26"/>
                      <a:pt x="33" y="38"/>
                    </a:cubicBezTo>
                    <a:cubicBezTo>
                      <a:pt x="31" y="82"/>
                      <a:pt x="29" y="136"/>
                      <a:pt x="48" y="142"/>
                    </a:cubicBezTo>
                    <a:cubicBezTo>
                      <a:pt x="55" y="145"/>
                      <a:pt x="59" y="153"/>
                      <a:pt x="57" y="160"/>
                    </a:cubicBezTo>
                    <a:cubicBezTo>
                      <a:pt x="57" y="161"/>
                      <a:pt x="56" y="162"/>
                      <a:pt x="56" y="162"/>
                    </a:cubicBezTo>
                    <a:cubicBezTo>
                      <a:pt x="56" y="163"/>
                      <a:pt x="67" y="165"/>
                      <a:pt x="66" y="166"/>
                    </a:cubicBezTo>
                    <a:cubicBezTo>
                      <a:pt x="61" y="172"/>
                      <a:pt x="45" y="171"/>
                      <a:pt x="39" y="169"/>
                    </a:cubicBezTo>
                    <a:cubicBezTo>
                      <a:pt x="0" y="156"/>
                      <a:pt x="2" y="96"/>
                      <a:pt x="5" y="37"/>
                    </a:cubicBezTo>
                    <a:cubicBezTo>
                      <a:pt x="5" y="25"/>
                      <a:pt x="6" y="13"/>
                      <a:pt x="6" y="0"/>
                    </a:cubicBezTo>
                    <a:lnTo>
                      <a:pt x="34" y="3"/>
                    </a:lnTo>
                    <a:close/>
                  </a:path>
                </a:pathLst>
              </a:custGeom>
              <a:solidFill>
                <a:srgbClr val="770D0A"/>
              </a:solidFill>
              <a:ln w="9525">
                <a:noFill/>
                <a:round/>
                <a:headEnd/>
                <a:tailEnd/>
              </a:ln>
            </p:spPr>
            <p:txBody>
              <a:bodyPr/>
              <a:lstStyle/>
              <a:p>
                <a:pPr algn="ctr"/>
                <a:endParaRPr lang="en-US"/>
              </a:p>
            </p:txBody>
          </p:sp>
          <p:sp>
            <p:nvSpPr>
              <p:cNvPr id="1699886" name="Freeform 81"/>
              <p:cNvSpPr>
                <a:spLocks noEditPoints="1"/>
              </p:cNvSpPr>
              <p:nvPr/>
            </p:nvSpPr>
            <p:spPr bwMode="auto">
              <a:xfrm>
                <a:off x="3310" y="1802"/>
                <a:ext cx="99" cy="513"/>
              </a:xfrm>
              <a:custGeom>
                <a:avLst/>
                <a:gdLst>
                  <a:gd name="T0" fmla="*/ 676524947 w 42"/>
                  <a:gd name="T1" fmla="*/ 90626999 h 217"/>
                  <a:gd name="T2" fmla="*/ 676524947 w 42"/>
                  <a:gd name="T3" fmla="*/ 62798993 h 217"/>
                  <a:gd name="T4" fmla="*/ 621124039 w 42"/>
                  <a:gd name="T5" fmla="*/ 0 h 217"/>
                  <a:gd name="T6" fmla="*/ 621124039 w 42"/>
                  <a:gd name="T7" fmla="*/ 62798993 h 217"/>
                  <a:gd name="T8" fmla="*/ 367947830 w 42"/>
                  <a:gd name="T9" fmla="*/ 389272574 h 217"/>
                  <a:gd name="T10" fmla="*/ 0 w 42"/>
                  <a:gd name="T11" fmla="*/ 506491859 h 217"/>
                  <a:gd name="T12" fmla="*/ 25511584 w 42"/>
                  <a:gd name="T13" fmla="*/ 564324881 h 217"/>
                  <a:gd name="T14" fmla="*/ 394095285 w 42"/>
                  <a:gd name="T15" fmla="*/ 440922591 h 217"/>
                  <a:gd name="T16" fmla="*/ 676524947 w 42"/>
                  <a:gd name="T17" fmla="*/ 90626999 h 217"/>
                  <a:gd name="T18" fmla="*/ 621124039 w 42"/>
                  <a:gd name="T19" fmla="*/ 1042364870 h 217"/>
                  <a:gd name="T20" fmla="*/ 952802205 w 42"/>
                  <a:gd name="T21" fmla="*/ 803127080 h 217"/>
                  <a:gd name="T22" fmla="*/ 952802205 w 42"/>
                  <a:gd name="T23" fmla="*/ 765321572 h 217"/>
                  <a:gd name="T24" fmla="*/ 928938424 w 42"/>
                  <a:gd name="T25" fmla="*/ 681514360 h 217"/>
                  <a:gd name="T26" fmla="*/ 892816599 w 42"/>
                  <a:gd name="T27" fmla="*/ 765321572 h 217"/>
                  <a:gd name="T28" fmla="*/ 594850769 w 42"/>
                  <a:gd name="T29" fmla="*/ 978306479 h 217"/>
                  <a:gd name="T30" fmla="*/ 167191969 w 42"/>
                  <a:gd name="T31" fmla="*/ 829707981 h 217"/>
                  <a:gd name="T32" fmla="*/ 192692097 w 42"/>
                  <a:gd name="T33" fmla="*/ 978306479 h 217"/>
                  <a:gd name="T34" fmla="*/ 621124039 w 42"/>
                  <a:gd name="T35" fmla="*/ 1042364870 h 217"/>
                  <a:gd name="T36" fmla="*/ 702061432 w 42"/>
                  <a:gd name="T37" fmla="*/ 2147483647 h 217"/>
                  <a:gd name="T38" fmla="*/ 1070620384 w 42"/>
                  <a:gd name="T39" fmla="*/ 2147483647 h 217"/>
                  <a:gd name="T40" fmla="*/ 1070620384 w 42"/>
                  <a:gd name="T41" fmla="*/ 2147483647 h 217"/>
                  <a:gd name="T42" fmla="*/ 1070620384 w 42"/>
                  <a:gd name="T43" fmla="*/ 2147483647 h 217"/>
                  <a:gd name="T44" fmla="*/ 1007864438 w 42"/>
                  <a:gd name="T45" fmla="*/ 2147483647 h 217"/>
                  <a:gd name="T46" fmla="*/ 702061432 w 42"/>
                  <a:gd name="T47" fmla="*/ 2147483647 h 217"/>
                  <a:gd name="T48" fmla="*/ 287010815 w 42"/>
                  <a:gd name="T49" fmla="*/ 2147483647 h 217"/>
                  <a:gd name="T50" fmla="*/ 287010815 w 42"/>
                  <a:gd name="T51" fmla="*/ 2147483647 h 217"/>
                  <a:gd name="T52" fmla="*/ 702061432 w 42"/>
                  <a:gd name="T53" fmla="*/ 2147483647 h 217"/>
                  <a:gd name="T54" fmla="*/ 787554557 w 42"/>
                  <a:gd name="T55" fmla="*/ 2147483647 h 217"/>
                  <a:gd name="T56" fmla="*/ 1156263763 w 42"/>
                  <a:gd name="T57" fmla="*/ 2147483647 h 217"/>
                  <a:gd name="T58" fmla="*/ 1175060556 w 42"/>
                  <a:gd name="T59" fmla="*/ 2147483647 h 217"/>
                  <a:gd name="T60" fmla="*/ 1156263763 w 42"/>
                  <a:gd name="T61" fmla="*/ 2147483647 h 217"/>
                  <a:gd name="T62" fmla="*/ 1093509024 w 42"/>
                  <a:gd name="T63" fmla="*/ 2147483647 h 217"/>
                  <a:gd name="T64" fmla="*/ 787554557 w 42"/>
                  <a:gd name="T65" fmla="*/ 2147483647 h 217"/>
                  <a:gd name="T66" fmla="*/ 394095285 w 42"/>
                  <a:gd name="T67" fmla="*/ 2147483647 h 217"/>
                  <a:gd name="T68" fmla="*/ 419606124 w 42"/>
                  <a:gd name="T69" fmla="*/ 2147483647 h 217"/>
                  <a:gd name="T70" fmla="*/ 787554557 w 42"/>
                  <a:gd name="T71" fmla="*/ 2147483647 h 217"/>
                  <a:gd name="T72" fmla="*/ 702061432 w 42"/>
                  <a:gd name="T73" fmla="*/ 1660709875 h 217"/>
                  <a:gd name="T74" fmla="*/ 1070620384 w 42"/>
                  <a:gd name="T75" fmla="*/ 1458232416 h 217"/>
                  <a:gd name="T76" fmla="*/ 1070620384 w 42"/>
                  <a:gd name="T77" fmla="*/ 1458232416 h 217"/>
                  <a:gd name="T78" fmla="*/ 1033373769 w 42"/>
                  <a:gd name="T79" fmla="*/ 1334095415 h 217"/>
                  <a:gd name="T80" fmla="*/ 1007864438 w 42"/>
                  <a:gd name="T81" fmla="*/ 1419895544 h 217"/>
                  <a:gd name="T82" fmla="*/ 702061432 w 42"/>
                  <a:gd name="T83" fmla="*/ 1611136898 h 217"/>
                  <a:gd name="T84" fmla="*/ 287010815 w 42"/>
                  <a:gd name="T85" fmla="*/ 1392532123 h 217"/>
                  <a:gd name="T86" fmla="*/ 287010815 w 42"/>
                  <a:gd name="T87" fmla="*/ 1547488225 h 217"/>
                  <a:gd name="T88" fmla="*/ 702061432 w 42"/>
                  <a:gd name="T89" fmla="*/ 1660709875 h 2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
                  <a:gd name="T136" fmla="*/ 0 h 217"/>
                  <a:gd name="T137" fmla="*/ 42 w 42"/>
                  <a:gd name="T138" fmla="*/ 217 h 2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 h="217">
                    <a:moveTo>
                      <a:pt x="24" y="3"/>
                    </a:moveTo>
                    <a:cubicBezTo>
                      <a:pt x="24" y="3"/>
                      <a:pt x="24" y="3"/>
                      <a:pt x="24" y="2"/>
                    </a:cubicBezTo>
                    <a:cubicBezTo>
                      <a:pt x="23" y="1"/>
                      <a:pt x="23" y="1"/>
                      <a:pt x="22" y="0"/>
                    </a:cubicBezTo>
                    <a:cubicBezTo>
                      <a:pt x="22" y="0"/>
                      <a:pt x="22" y="1"/>
                      <a:pt x="22" y="2"/>
                    </a:cubicBezTo>
                    <a:cubicBezTo>
                      <a:pt x="21" y="6"/>
                      <a:pt x="18" y="10"/>
                      <a:pt x="13" y="13"/>
                    </a:cubicBezTo>
                    <a:cubicBezTo>
                      <a:pt x="8" y="16"/>
                      <a:pt x="3" y="18"/>
                      <a:pt x="0" y="17"/>
                    </a:cubicBezTo>
                    <a:cubicBezTo>
                      <a:pt x="0" y="17"/>
                      <a:pt x="1" y="18"/>
                      <a:pt x="1" y="19"/>
                    </a:cubicBezTo>
                    <a:cubicBezTo>
                      <a:pt x="5" y="19"/>
                      <a:pt x="10" y="18"/>
                      <a:pt x="14" y="15"/>
                    </a:cubicBezTo>
                    <a:cubicBezTo>
                      <a:pt x="19" y="11"/>
                      <a:pt x="23" y="7"/>
                      <a:pt x="24" y="3"/>
                    </a:cubicBezTo>
                    <a:close/>
                    <a:moveTo>
                      <a:pt x="22" y="35"/>
                    </a:moveTo>
                    <a:cubicBezTo>
                      <a:pt x="27" y="34"/>
                      <a:pt x="32" y="31"/>
                      <a:pt x="34" y="27"/>
                    </a:cubicBezTo>
                    <a:cubicBezTo>
                      <a:pt x="34" y="27"/>
                      <a:pt x="34" y="27"/>
                      <a:pt x="34" y="26"/>
                    </a:cubicBezTo>
                    <a:cubicBezTo>
                      <a:pt x="34" y="25"/>
                      <a:pt x="34" y="24"/>
                      <a:pt x="33" y="23"/>
                    </a:cubicBezTo>
                    <a:cubicBezTo>
                      <a:pt x="33" y="24"/>
                      <a:pt x="33" y="25"/>
                      <a:pt x="32" y="26"/>
                    </a:cubicBezTo>
                    <a:cubicBezTo>
                      <a:pt x="30" y="29"/>
                      <a:pt x="26" y="32"/>
                      <a:pt x="21" y="33"/>
                    </a:cubicBezTo>
                    <a:cubicBezTo>
                      <a:pt x="14" y="34"/>
                      <a:pt x="7" y="32"/>
                      <a:pt x="6" y="28"/>
                    </a:cubicBezTo>
                    <a:cubicBezTo>
                      <a:pt x="6" y="29"/>
                      <a:pt x="7" y="31"/>
                      <a:pt x="7" y="33"/>
                    </a:cubicBezTo>
                    <a:cubicBezTo>
                      <a:pt x="11" y="35"/>
                      <a:pt x="16" y="36"/>
                      <a:pt x="22" y="35"/>
                    </a:cubicBezTo>
                    <a:close/>
                    <a:moveTo>
                      <a:pt x="25" y="197"/>
                    </a:moveTo>
                    <a:cubicBezTo>
                      <a:pt x="30" y="196"/>
                      <a:pt x="35" y="194"/>
                      <a:pt x="38" y="190"/>
                    </a:cubicBezTo>
                    <a:cubicBezTo>
                      <a:pt x="38" y="190"/>
                      <a:pt x="38" y="190"/>
                      <a:pt x="38" y="190"/>
                    </a:cubicBezTo>
                    <a:cubicBezTo>
                      <a:pt x="38" y="188"/>
                      <a:pt x="38" y="187"/>
                      <a:pt x="38" y="185"/>
                    </a:cubicBezTo>
                    <a:cubicBezTo>
                      <a:pt x="37" y="187"/>
                      <a:pt x="37" y="188"/>
                      <a:pt x="36" y="189"/>
                    </a:cubicBezTo>
                    <a:cubicBezTo>
                      <a:pt x="34" y="192"/>
                      <a:pt x="29" y="194"/>
                      <a:pt x="25" y="195"/>
                    </a:cubicBezTo>
                    <a:cubicBezTo>
                      <a:pt x="18" y="196"/>
                      <a:pt x="12" y="194"/>
                      <a:pt x="10" y="190"/>
                    </a:cubicBezTo>
                    <a:cubicBezTo>
                      <a:pt x="10" y="191"/>
                      <a:pt x="10" y="192"/>
                      <a:pt x="10" y="193"/>
                    </a:cubicBezTo>
                    <a:cubicBezTo>
                      <a:pt x="14" y="196"/>
                      <a:pt x="19" y="198"/>
                      <a:pt x="25" y="197"/>
                    </a:cubicBezTo>
                    <a:close/>
                    <a:moveTo>
                      <a:pt x="28" y="217"/>
                    </a:moveTo>
                    <a:cubicBezTo>
                      <a:pt x="33" y="216"/>
                      <a:pt x="38" y="213"/>
                      <a:pt x="41" y="210"/>
                    </a:cubicBezTo>
                    <a:cubicBezTo>
                      <a:pt x="41" y="209"/>
                      <a:pt x="41" y="209"/>
                      <a:pt x="42" y="208"/>
                    </a:cubicBezTo>
                    <a:cubicBezTo>
                      <a:pt x="41" y="207"/>
                      <a:pt x="41" y="206"/>
                      <a:pt x="41" y="204"/>
                    </a:cubicBezTo>
                    <a:cubicBezTo>
                      <a:pt x="41" y="206"/>
                      <a:pt x="40" y="207"/>
                      <a:pt x="39" y="209"/>
                    </a:cubicBezTo>
                    <a:cubicBezTo>
                      <a:pt x="37" y="212"/>
                      <a:pt x="32" y="214"/>
                      <a:pt x="28" y="215"/>
                    </a:cubicBezTo>
                    <a:cubicBezTo>
                      <a:pt x="22" y="215"/>
                      <a:pt x="16" y="214"/>
                      <a:pt x="14" y="210"/>
                    </a:cubicBezTo>
                    <a:cubicBezTo>
                      <a:pt x="14" y="212"/>
                      <a:pt x="14" y="213"/>
                      <a:pt x="15" y="214"/>
                    </a:cubicBezTo>
                    <a:cubicBezTo>
                      <a:pt x="18" y="216"/>
                      <a:pt x="23" y="217"/>
                      <a:pt x="28" y="217"/>
                    </a:cubicBezTo>
                    <a:close/>
                    <a:moveTo>
                      <a:pt x="25" y="56"/>
                    </a:moveTo>
                    <a:cubicBezTo>
                      <a:pt x="30" y="55"/>
                      <a:pt x="35" y="52"/>
                      <a:pt x="38" y="49"/>
                    </a:cubicBezTo>
                    <a:cubicBezTo>
                      <a:pt x="38" y="49"/>
                      <a:pt x="38" y="49"/>
                      <a:pt x="38" y="49"/>
                    </a:cubicBezTo>
                    <a:cubicBezTo>
                      <a:pt x="38" y="47"/>
                      <a:pt x="38" y="46"/>
                      <a:pt x="37" y="45"/>
                    </a:cubicBezTo>
                    <a:cubicBezTo>
                      <a:pt x="37" y="46"/>
                      <a:pt x="37" y="47"/>
                      <a:pt x="36" y="48"/>
                    </a:cubicBezTo>
                    <a:cubicBezTo>
                      <a:pt x="34" y="51"/>
                      <a:pt x="29" y="53"/>
                      <a:pt x="25" y="54"/>
                    </a:cubicBezTo>
                    <a:cubicBezTo>
                      <a:pt x="17" y="55"/>
                      <a:pt x="11" y="52"/>
                      <a:pt x="10" y="47"/>
                    </a:cubicBezTo>
                    <a:cubicBezTo>
                      <a:pt x="10" y="49"/>
                      <a:pt x="10" y="50"/>
                      <a:pt x="10" y="52"/>
                    </a:cubicBezTo>
                    <a:cubicBezTo>
                      <a:pt x="13" y="55"/>
                      <a:pt x="19" y="56"/>
                      <a:pt x="25" y="56"/>
                    </a:cubicBezTo>
                    <a:close/>
                  </a:path>
                </a:pathLst>
              </a:custGeom>
              <a:solidFill>
                <a:srgbClr val="000000"/>
              </a:solidFill>
              <a:ln w="9525">
                <a:noFill/>
                <a:round/>
                <a:headEnd/>
                <a:tailEnd/>
              </a:ln>
            </p:spPr>
            <p:txBody>
              <a:bodyPr/>
              <a:lstStyle/>
              <a:p>
                <a:pPr algn="ctr"/>
                <a:endParaRPr lang="en-US"/>
              </a:p>
            </p:txBody>
          </p:sp>
          <p:sp>
            <p:nvSpPr>
              <p:cNvPr id="1699887" name="Freeform 82"/>
              <p:cNvSpPr>
                <a:spLocks/>
              </p:cNvSpPr>
              <p:nvPr/>
            </p:nvSpPr>
            <p:spPr bwMode="auto">
              <a:xfrm>
                <a:off x="3161" y="1821"/>
                <a:ext cx="411" cy="546"/>
              </a:xfrm>
              <a:custGeom>
                <a:avLst/>
                <a:gdLst>
                  <a:gd name="T0" fmla="*/ 0 w 411"/>
                  <a:gd name="T1" fmla="*/ 0 h 546"/>
                  <a:gd name="T2" fmla="*/ 411 w 411"/>
                  <a:gd name="T3" fmla="*/ 236 h 546"/>
                  <a:gd name="T4" fmla="*/ 411 w 411"/>
                  <a:gd name="T5" fmla="*/ 546 h 546"/>
                  <a:gd name="T6" fmla="*/ 0 w 411"/>
                  <a:gd name="T7" fmla="*/ 307 h 546"/>
                  <a:gd name="T8" fmla="*/ 0 w 411"/>
                  <a:gd name="T9" fmla="*/ 0 h 546"/>
                  <a:gd name="T10" fmla="*/ 0 60000 65536"/>
                  <a:gd name="T11" fmla="*/ 0 60000 65536"/>
                  <a:gd name="T12" fmla="*/ 0 60000 65536"/>
                  <a:gd name="T13" fmla="*/ 0 60000 65536"/>
                  <a:gd name="T14" fmla="*/ 0 60000 65536"/>
                  <a:gd name="T15" fmla="*/ 0 w 411"/>
                  <a:gd name="T16" fmla="*/ 0 h 546"/>
                  <a:gd name="T17" fmla="*/ 411 w 411"/>
                  <a:gd name="T18" fmla="*/ 546 h 546"/>
                </a:gdLst>
                <a:ahLst/>
                <a:cxnLst>
                  <a:cxn ang="T10">
                    <a:pos x="T0" y="T1"/>
                  </a:cxn>
                  <a:cxn ang="T11">
                    <a:pos x="T2" y="T3"/>
                  </a:cxn>
                  <a:cxn ang="T12">
                    <a:pos x="T4" y="T5"/>
                  </a:cxn>
                  <a:cxn ang="T13">
                    <a:pos x="T6" y="T7"/>
                  </a:cxn>
                  <a:cxn ang="T14">
                    <a:pos x="T8" y="T9"/>
                  </a:cxn>
                </a:cxnLst>
                <a:rect l="T15" t="T16" r="T17" b="T18"/>
                <a:pathLst>
                  <a:path w="411" h="546">
                    <a:moveTo>
                      <a:pt x="0" y="0"/>
                    </a:moveTo>
                    <a:lnTo>
                      <a:pt x="411" y="236"/>
                    </a:lnTo>
                    <a:lnTo>
                      <a:pt x="411" y="546"/>
                    </a:lnTo>
                    <a:lnTo>
                      <a:pt x="0" y="307"/>
                    </a:lnTo>
                    <a:lnTo>
                      <a:pt x="0" y="0"/>
                    </a:lnTo>
                    <a:close/>
                  </a:path>
                </a:pathLst>
              </a:custGeom>
              <a:solidFill>
                <a:srgbClr val="CCCCCC"/>
              </a:solidFill>
              <a:ln w="9525">
                <a:noFill/>
                <a:round/>
                <a:headEnd/>
                <a:tailEnd/>
              </a:ln>
            </p:spPr>
            <p:txBody>
              <a:bodyPr/>
              <a:lstStyle/>
              <a:p>
                <a:pPr algn="ctr"/>
                <a:endParaRPr lang="en-US"/>
              </a:p>
            </p:txBody>
          </p:sp>
          <p:sp>
            <p:nvSpPr>
              <p:cNvPr id="1699888" name="Freeform 83"/>
              <p:cNvSpPr>
                <a:spLocks/>
              </p:cNvSpPr>
              <p:nvPr/>
            </p:nvSpPr>
            <p:spPr bwMode="auto">
              <a:xfrm>
                <a:off x="3161" y="1821"/>
                <a:ext cx="205" cy="307"/>
              </a:xfrm>
              <a:custGeom>
                <a:avLst/>
                <a:gdLst>
                  <a:gd name="T0" fmla="*/ 205 w 205"/>
                  <a:gd name="T1" fmla="*/ 231 h 307"/>
                  <a:gd name="T2" fmla="*/ 0 w 205"/>
                  <a:gd name="T3" fmla="*/ 0 h 307"/>
                  <a:gd name="T4" fmla="*/ 0 w 205"/>
                  <a:gd name="T5" fmla="*/ 307 h 307"/>
                  <a:gd name="T6" fmla="*/ 205 w 205"/>
                  <a:gd name="T7" fmla="*/ 231 h 307"/>
                  <a:gd name="T8" fmla="*/ 0 60000 65536"/>
                  <a:gd name="T9" fmla="*/ 0 60000 65536"/>
                  <a:gd name="T10" fmla="*/ 0 60000 65536"/>
                  <a:gd name="T11" fmla="*/ 0 60000 65536"/>
                  <a:gd name="T12" fmla="*/ 0 w 205"/>
                  <a:gd name="T13" fmla="*/ 0 h 307"/>
                  <a:gd name="T14" fmla="*/ 205 w 205"/>
                  <a:gd name="T15" fmla="*/ 307 h 307"/>
                </a:gdLst>
                <a:ahLst/>
                <a:cxnLst>
                  <a:cxn ang="T8">
                    <a:pos x="T0" y="T1"/>
                  </a:cxn>
                  <a:cxn ang="T9">
                    <a:pos x="T2" y="T3"/>
                  </a:cxn>
                  <a:cxn ang="T10">
                    <a:pos x="T4" y="T5"/>
                  </a:cxn>
                  <a:cxn ang="T11">
                    <a:pos x="T6" y="T7"/>
                  </a:cxn>
                </a:cxnLst>
                <a:rect l="T12" t="T13" r="T14" b="T15"/>
                <a:pathLst>
                  <a:path w="205" h="307">
                    <a:moveTo>
                      <a:pt x="205" y="231"/>
                    </a:moveTo>
                    <a:lnTo>
                      <a:pt x="0" y="0"/>
                    </a:lnTo>
                    <a:lnTo>
                      <a:pt x="0" y="307"/>
                    </a:lnTo>
                    <a:lnTo>
                      <a:pt x="205" y="231"/>
                    </a:lnTo>
                    <a:close/>
                  </a:path>
                </a:pathLst>
              </a:custGeom>
              <a:solidFill>
                <a:srgbClr val="B3B3B3"/>
              </a:solidFill>
              <a:ln w="9525">
                <a:noFill/>
                <a:round/>
                <a:headEnd/>
                <a:tailEnd/>
              </a:ln>
            </p:spPr>
            <p:txBody>
              <a:bodyPr/>
              <a:lstStyle/>
              <a:p>
                <a:pPr algn="ctr"/>
                <a:endParaRPr lang="en-US"/>
              </a:p>
            </p:txBody>
          </p:sp>
          <p:sp>
            <p:nvSpPr>
              <p:cNvPr id="1699889" name="Freeform 84"/>
              <p:cNvSpPr>
                <a:spLocks/>
              </p:cNvSpPr>
              <p:nvPr/>
            </p:nvSpPr>
            <p:spPr bwMode="auto">
              <a:xfrm>
                <a:off x="3392" y="2107"/>
                <a:ext cx="180" cy="260"/>
              </a:xfrm>
              <a:custGeom>
                <a:avLst/>
                <a:gdLst>
                  <a:gd name="T0" fmla="*/ 180 w 180"/>
                  <a:gd name="T1" fmla="*/ 260 h 260"/>
                  <a:gd name="T2" fmla="*/ 0 w 180"/>
                  <a:gd name="T3" fmla="*/ 0 h 260"/>
                  <a:gd name="T4" fmla="*/ 180 w 180"/>
                  <a:gd name="T5" fmla="*/ 260 h 260"/>
                  <a:gd name="T6" fmla="*/ 0 60000 65536"/>
                  <a:gd name="T7" fmla="*/ 0 60000 65536"/>
                  <a:gd name="T8" fmla="*/ 0 60000 65536"/>
                  <a:gd name="T9" fmla="*/ 0 w 180"/>
                  <a:gd name="T10" fmla="*/ 0 h 260"/>
                  <a:gd name="T11" fmla="*/ 180 w 180"/>
                  <a:gd name="T12" fmla="*/ 260 h 260"/>
                </a:gdLst>
                <a:ahLst/>
                <a:cxnLst>
                  <a:cxn ang="T6">
                    <a:pos x="T0" y="T1"/>
                  </a:cxn>
                  <a:cxn ang="T7">
                    <a:pos x="T2" y="T3"/>
                  </a:cxn>
                  <a:cxn ang="T8">
                    <a:pos x="T4" y="T5"/>
                  </a:cxn>
                </a:cxnLst>
                <a:rect l="T9" t="T10" r="T11" b="T12"/>
                <a:pathLst>
                  <a:path w="180" h="260">
                    <a:moveTo>
                      <a:pt x="180" y="260"/>
                    </a:moveTo>
                    <a:lnTo>
                      <a:pt x="0" y="0"/>
                    </a:lnTo>
                    <a:lnTo>
                      <a:pt x="180" y="260"/>
                    </a:lnTo>
                    <a:close/>
                  </a:path>
                </a:pathLst>
              </a:custGeom>
              <a:solidFill>
                <a:srgbClr val="FFFFFF"/>
              </a:solidFill>
              <a:ln w="9525">
                <a:noFill/>
                <a:round/>
                <a:headEnd/>
                <a:tailEnd/>
              </a:ln>
            </p:spPr>
            <p:txBody>
              <a:bodyPr/>
              <a:lstStyle/>
              <a:p>
                <a:pPr algn="ctr"/>
                <a:endParaRPr lang="en-US"/>
              </a:p>
            </p:txBody>
          </p:sp>
          <p:sp>
            <p:nvSpPr>
              <p:cNvPr id="1699890" name="Line 85"/>
              <p:cNvSpPr>
                <a:spLocks noChangeShapeType="1"/>
              </p:cNvSpPr>
              <p:nvPr/>
            </p:nvSpPr>
            <p:spPr bwMode="auto">
              <a:xfrm flipH="1" flipV="1">
                <a:off x="3392" y="2107"/>
                <a:ext cx="180" cy="260"/>
              </a:xfrm>
              <a:prstGeom prst="line">
                <a:avLst/>
              </a:prstGeom>
              <a:noFill/>
              <a:ln w="7938">
                <a:solidFill>
                  <a:srgbClr val="000000"/>
                </a:solidFill>
                <a:miter lim="800000"/>
                <a:headEnd/>
                <a:tailEnd/>
              </a:ln>
            </p:spPr>
            <p:txBody>
              <a:bodyPr/>
              <a:lstStyle/>
              <a:p>
                <a:endParaRPr lang="en-US"/>
              </a:p>
            </p:txBody>
          </p:sp>
          <p:sp>
            <p:nvSpPr>
              <p:cNvPr id="1699891" name="Freeform 86"/>
              <p:cNvSpPr>
                <a:spLocks/>
              </p:cNvSpPr>
              <p:nvPr/>
            </p:nvSpPr>
            <p:spPr bwMode="auto">
              <a:xfrm>
                <a:off x="3161" y="2088"/>
                <a:ext cx="113" cy="40"/>
              </a:xfrm>
              <a:custGeom>
                <a:avLst/>
                <a:gdLst>
                  <a:gd name="T0" fmla="*/ 113 w 113"/>
                  <a:gd name="T1" fmla="*/ 0 h 40"/>
                  <a:gd name="T2" fmla="*/ 0 w 113"/>
                  <a:gd name="T3" fmla="*/ 40 h 40"/>
                  <a:gd name="T4" fmla="*/ 113 w 113"/>
                  <a:gd name="T5" fmla="*/ 0 h 40"/>
                  <a:gd name="T6" fmla="*/ 0 60000 65536"/>
                  <a:gd name="T7" fmla="*/ 0 60000 65536"/>
                  <a:gd name="T8" fmla="*/ 0 60000 65536"/>
                  <a:gd name="T9" fmla="*/ 0 w 113"/>
                  <a:gd name="T10" fmla="*/ 0 h 40"/>
                  <a:gd name="T11" fmla="*/ 113 w 113"/>
                  <a:gd name="T12" fmla="*/ 40 h 40"/>
                </a:gdLst>
                <a:ahLst/>
                <a:cxnLst>
                  <a:cxn ang="T6">
                    <a:pos x="T0" y="T1"/>
                  </a:cxn>
                  <a:cxn ang="T7">
                    <a:pos x="T2" y="T3"/>
                  </a:cxn>
                  <a:cxn ang="T8">
                    <a:pos x="T4" y="T5"/>
                  </a:cxn>
                </a:cxnLst>
                <a:rect l="T9" t="T10" r="T11" b="T12"/>
                <a:pathLst>
                  <a:path w="113" h="40">
                    <a:moveTo>
                      <a:pt x="113" y="0"/>
                    </a:moveTo>
                    <a:lnTo>
                      <a:pt x="0" y="40"/>
                    </a:lnTo>
                    <a:lnTo>
                      <a:pt x="113" y="0"/>
                    </a:lnTo>
                    <a:close/>
                  </a:path>
                </a:pathLst>
              </a:custGeom>
              <a:solidFill>
                <a:srgbClr val="FFFFFF"/>
              </a:solidFill>
              <a:ln w="9525">
                <a:noFill/>
                <a:round/>
                <a:headEnd/>
                <a:tailEnd/>
              </a:ln>
            </p:spPr>
            <p:txBody>
              <a:bodyPr/>
              <a:lstStyle/>
              <a:p>
                <a:pPr algn="ctr"/>
                <a:endParaRPr lang="en-US"/>
              </a:p>
            </p:txBody>
          </p:sp>
          <p:sp>
            <p:nvSpPr>
              <p:cNvPr id="1699892" name="Line 87"/>
              <p:cNvSpPr>
                <a:spLocks noChangeShapeType="1"/>
              </p:cNvSpPr>
              <p:nvPr/>
            </p:nvSpPr>
            <p:spPr bwMode="auto">
              <a:xfrm flipH="1">
                <a:off x="3161" y="2088"/>
                <a:ext cx="113" cy="40"/>
              </a:xfrm>
              <a:prstGeom prst="line">
                <a:avLst/>
              </a:prstGeom>
              <a:noFill/>
              <a:ln w="7938">
                <a:solidFill>
                  <a:srgbClr val="000000"/>
                </a:solidFill>
                <a:miter lim="800000"/>
                <a:headEnd/>
                <a:tailEnd/>
              </a:ln>
            </p:spPr>
            <p:txBody>
              <a:bodyPr/>
              <a:lstStyle/>
              <a:p>
                <a:endParaRPr lang="en-US"/>
              </a:p>
            </p:txBody>
          </p:sp>
          <p:sp>
            <p:nvSpPr>
              <p:cNvPr id="1699893" name="Freeform 88"/>
              <p:cNvSpPr>
                <a:spLocks/>
              </p:cNvSpPr>
              <p:nvPr/>
            </p:nvSpPr>
            <p:spPr bwMode="auto">
              <a:xfrm>
                <a:off x="3572" y="2050"/>
                <a:ext cx="16" cy="317"/>
              </a:xfrm>
              <a:custGeom>
                <a:avLst/>
                <a:gdLst>
                  <a:gd name="T0" fmla="*/ 0 w 16"/>
                  <a:gd name="T1" fmla="*/ 7 h 317"/>
                  <a:gd name="T2" fmla="*/ 16 w 16"/>
                  <a:gd name="T3" fmla="*/ 0 h 317"/>
                  <a:gd name="T4" fmla="*/ 16 w 16"/>
                  <a:gd name="T5" fmla="*/ 309 h 317"/>
                  <a:gd name="T6" fmla="*/ 0 w 16"/>
                  <a:gd name="T7" fmla="*/ 317 h 317"/>
                  <a:gd name="T8" fmla="*/ 0 w 16"/>
                  <a:gd name="T9" fmla="*/ 7 h 317"/>
                  <a:gd name="T10" fmla="*/ 0 60000 65536"/>
                  <a:gd name="T11" fmla="*/ 0 60000 65536"/>
                  <a:gd name="T12" fmla="*/ 0 60000 65536"/>
                  <a:gd name="T13" fmla="*/ 0 60000 65536"/>
                  <a:gd name="T14" fmla="*/ 0 60000 65536"/>
                  <a:gd name="T15" fmla="*/ 0 w 16"/>
                  <a:gd name="T16" fmla="*/ 0 h 317"/>
                  <a:gd name="T17" fmla="*/ 16 w 16"/>
                  <a:gd name="T18" fmla="*/ 317 h 317"/>
                </a:gdLst>
                <a:ahLst/>
                <a:cxnLst>
                  <a:cxn ang="T10">
                    <a:pos x="T0" y="T1"/>
                  </a:cxn>
                  <a:cxn ang="T11">
                    <a:pos x="T2" y="T3"/>
                  </a:cxn>
                  <a:cxn ang="T12">
                    <a:pos x="T4" y="T5"/>
                  </a:cxn>
                  <a:cxn ang="T13">
                    <a:pos x="T6" y="T7"/>
                  </a:cxn>
                  <a:cxn ang="T14">
                    <a:pos x="T8" y="T9"/>
                  </a:cxn>
                </a:cxnLst>
                <a:rect l="T15" t="T16" r="T17" b="T18"/>
                <a:pathLst>
                  <a:path w="16" h="317">
                    <a:moveTo>
                      <a:pt x="0" y="7"/>
                    </a:moveTo>
                    <a:lnTo>
                      <a:pt x="16" y="0"/>
                    </a:lnTo>
                    <a:lnTo>
                      <a:pt x="16" y="309"/>
                    </a:lnTo>
                    <a:lnTo>
                      <a:pt x="0" y="317"/>
                    </a:lnTo>
                    <a:lnTo>
                      <a:pt x="0" y="7"/>
                    </a:lnTo>
                    <a:close/>
                  </a:path>
                </a:pathLst>
              </a:custGeom>
              <a:solidFill>
                <a:srgbClr val="666666"/>
              </a:solidFill>
              <a:ln w="9525">
                <a:noFill/>
                <a:round/>
                <a:headEnd/>
                <a:tailEnd/>
              </a:ln>
            </p:spPr>
            <p:txBody>
              <a:bodyPr/>
              <a:lstStyle/>
              <a:p>
                <a:pPr algn="ctr"/>
                <a:endParaRPr lang="en-US"/>
              </a:p>
            </p:txBody>
          </p:sp>
          <p:sp>
            <p:nvSpPr>
              <p:cNvPr id="1699894" name="Freeform 89"/>
              <p:cNvSpPr>
                <a:spLocks/>
              </p:cNvSpPr>
              <p:nvPr/>
            </p:nvSpPr>
            <p:spPr bwMode="auto">
              <a:xfrm>
                <a:off x="3161" y="1814"/>
                <a:ext cx="427" cy="243"/>
              </a:xfrm>
              <a:custGeom>
                <a:avLst/>
                <a:gdLst>
                  <a:gd name="T0" fmla="*/ 0 w 427"/>
                  <a:gd name="T1" fmla="*/ 7 h 243"/>
                  <a:gd name="T2" fmla="*/ 14 w 427"/>
                  <a:gd name="T3" fmla="*/ 0 h 243"/>
                  <a:gd name="T4" fmla="*/ 427 w 427"/>
                  <a:gd name="T5" fmla="*/ 236 h 243"/>
                  <a:gd name="T6" fmla="*/ 411 w 427"/>
                  <a:gd name="T7" fmla="*/ 243 h 243"/>
                  <a:gd name="T8" fmla="*/ 0 w 427"/>
                  <a:gd name="T9" fmla="*/ 7 h 243"/>
                  <a:gd name="T10" fmla="*/ 0 60000 65536"/>
                  <a:gd name="T11" fmla="*/ 0 60000 65536"/>
                  <a:gd name="T12" fmla="*/ 0 60000 65536"/>
                  <a:gd name="T13" fmla="*/ 0 60000 65536"/>
                  <a:gd name="T14" fmla="*/ 0 60000 65536"/>
                  <a:gd name="T15" fmla="*/ 0 w 427"/>
                  <a:gd name="T16" fmla="*/ 0 h 243"/>
                  <a:gd name="T17" fmla="*/ 427 w 427"/>
                  <a:gd name="T18" fmla="*/ 243 h 243"/>
                </a:gdLst>
                <a:ahLst/>
                <a:cxnLst>
                  <a:cxn ang="T10">
                    <a:pos x="T0" y="T1"/>
                  </a:cxn>
                  <a:cxn ang="T11">
                    <a:pos x="T2" y="T3"/>
                  </a:cxn>
                  <a:cxn ang="T12">
                    <a:pos x="T4" y="T5"/>
                  </a:cxn>
                  <a:cxn ang="T13">
                    <a:pos x="T6" y="T7"/>
                  </a:cxn>
                  <a:cxn ang="T14">
                    <a:pos x="T8" y="T9"/>
                  </a:cxn>
                </a:cxnLst>
                <a:rect l="T15" t="T16" r="T17" b="T18"/>
                <a:pathLst>
                  <a:path w="427" h="243">
                    <a:moveTo>
                      <a:pt x="0" y="7"/>
                    </a:moveTo>
                    <a:lnTo>
                      <a:pt x="14" y="0"/>
                    </a:lnTo>
                    <a:lnTo>
                      <a:pt x="427" y="236"/>
                    </a:lnTo>
                    <a:lnTo>
                      <a:pt x="411" y="243"/>
                    </a:lnTo>
                    <a:lnTo>
                      <a:pt x="0" y="7"/>
                    </a:lnTo>
                    <a:close/>
                  </a:path>
                </a:pathLst>
              </a:custGeom>
              <a:solidFill>
                <a:srgbClr val="E8E8E8"/>
              </a:solidFill>
              <a:ln w="9525">
                <a:noFill/>
                <a:round/>
                <a:headEnd/>
                <a:tailEnd/>
              </a:ln>
            </p:spPr>
            <p:txBody>
              <a:bodyPr/>
              <a:lstStyle/>
              <a:p>
                <a:pPr algn="ctr"/>
                <a:endParaRPr lang="en-US"/>
              </a:p>
            </p:txBody>
          </p:sp>
          <p:sp>
            <p:nvSpPr>
              <p:cNvPr id="1699895" name="Freeform 90"/>
              <p:cNvSpPr>
                <a:spLocks/>
              </p:cNvSpPr>
              <p:nvPr/>
            </p:nvSpPr>
            <p:spPr bwMode="auto">
              <a:xfrm>
                <a:off x="3161" y="1821"/>
                <a:ext cx="411" cy="347"/>
              </a:xfrm>
              <a:custGeom>
                <a:avLst/>
                <a:gdLst>
                  <a:gd name="T0" fmla="*/ 0 w 411"/>
                  <a:gd name="T1" fmla="*/ 0 h 347"/>
                  <a:gd name="T2" fmla="*/ 170 w 411"/>
                  <a:gd name="T3" fmla="*/ 347 h 347"/>
                  <a:gd name="T4" fmla="*/ 411 w 411"/>
                  <a:gd name="T5" fmla="*/ 236 h 347"/>
                  <a:gd name="T6" fmla="*/ 0 w 411"/>
                  <a:gd name="T7" fmla="*/ 0 h 347"/>
                  <a:gd name="T8" fmla="*/ 0 60000 65536"/>
                  <a:gd name="T9" fmla="*/ 0 60000 65536"/>
                  <a:gd name="T10" fmla="*/ 0 60000 65536"/>
                  <a:gd name="T11" fmla="*/ 0 60000 65536"/>
                  <a:gd name="T12" fmla="*/ 0 w 411"/>
                  <a:gd name="T13" fmla="*/ 0 h 347"/>
                  <a:gd name="T14" fmla="*/ 411 w 411"/>
                  <a:gd name="T15" fmla="*/ 347 h 347"/>
                </a:gdLst>
                <a:ahLst/>
                <a:cxnLst>
                  <a:cxn ang="T8">
                    <a:pos x="T0" y="T1"/>
                  </a:cxn>
                  <a:cxn ang="T9">
                    <a:pos x="T2" y="T3"/>
                  </a:cxn>
                  <a:cxn ang="T10">
                    <a:pos x="T4" y="T5"/>
                  </a:cxn>
                  <a:cxn ang="T11">
                    <a:pos x="T6" y="T7"/>
                  </a:cxn>
                </a:cxnLst>
                <a:rect l="T12" t="T13" r="T14" b="T15"/>
                <a:pathLst>
                  <a:path w="411" h="347">
                    <a:moveTo>
                      <a:pt x="0" y="0"/>
                    </a:moveTo>
                    <a:lnTo>
                      <a:pt x="170" y="347"/>
                    </a:lnTo>
                    <a:lnTo>
                      <a:pt x="411" y="236"/>
                    </a:lnTo>
                    <a:lnTo>
                      <a:pt x="0" y="0"/>
                    </a:lnTo>
                    <a:close/>
                  </a:path>
                </a:pathLst>
              </a:custGeom>
              <a:solidFill>
                <a:srgbClr val="333333"/>
              </a:solidFill>
              <a:ln w="9525">
                <a:noFill/>
                <a:round/>
                <a:headEnd/>
                <a:tailEnd/>
              </a:ln>
            </p:spPr>
            <p:txBody>
              <a:bodyPr/>
              <a:lstStyle/>
              <a:p>
                <a:pPr algn="ctr"/>
                <a:endParaRPr lang="en-US"/>
              </a:p>
            </p:txBody>
          </p:sp>
          <p:sp>
            <p:nvSpPr>
              <p:cNvPr id="1699896" name="Freeform 91"/>
              <p:cNvSpPr>
                <a:spLocks/>
              </p:cNvSpPr>
              <p:nvPr/>
            </p:nvSpPr>
            <p:spPr bwMode="auto">
              <a:xfrm>
                <a:off x="3161" y="1821"/>
                <a:ext cx="411" cy="309"/>
              </a:xfrm>
              <a:custGeom>
                <a:avLst/>
                <a:gdLst>
                  <a:gd name="T0" fmla="*/ 2147483647 w 174"/>
                  <a:gd name="T1" fmla="*/ 1420597882 h 131"/>
                  <a:gd name="T2" fmla="*/ 2147483647 w 174"/>
                  <a:gd name="T3" fmla="*/ 2147483647 h 131"/>
                  <a:gd name="T4" fmla="*/ 2147483647 w 174"/>
                  <a:gd name="T5" fmla="*/ 2147483647 h 131"/>
                  <a:gd name="T6" fmla="*/ 2147483647 w 174"/>
                  <a:gd name="T7" fmla="*/ 2147483647 h 131"/>
                  <a:gd name="T8" fmla="*/ 2147483647 w 174"/>
                  <a:gd name="T9" fmla="*/ 2147483647 h 131"/>
                  <a:gd name="T10" fmla="*/ 2147483647 w 174"/>
                  <a:gd name="T11" fmla="*/ 2147483647 h 131"/>
                  <a:gd name="T12" fmla="*/ 2147483647 w 174"/>
                  <a:gd name="T13" fmla="*/ 2147483647 h 131"/>
                  <a:gd name="T14" fmla="*/ 1753874519 w 174"/>
                  <a:gd name="T15" fmla="*/ 2147483647 h 131"/>
                  <a:gd name="T16" fmla="*/ 1581395321 w 174"/>
                  <a:gd name="T17" fmla="*/ 2147483647 h 131"/>
                  <a:gd name="T18" fmla="*/ 816126665 w 174"/>
                  <a:gd name="T19" fmla="*/ 1879635161 h 131"/>
                  <a:gd name="T20" fmla="*/ 61927058 w 174"/>
                  <a:gd name="T21" fmla="*/ 108245584 h 131"/>
                  <a:gd name="T22" fmla="*/ 0 w 174"/>
                  <a:gd name="T23" fmla="*/ 0 h 131"/>
                  <a:gd name="T24" fmla="*/ 2147483647 w 174"/>
                  <a:gd name="T25" fmla="*/ 1420597882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31"/>
                  <a:gd name="T41" fmla="*/ 174 w 174"/>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31">
                    <a:moveTo>
                      <a:pt x="87" y="50"/>
                    </a:moveTo>
                    <a:cubicBezTo>
                      <a:pt x="170" y="98"/>
                      <a:pt x="170" y="98"/>
                      <a:pt x="170" y="98"/>
                    </a:cubicBezTo>
                    <a:cubicBezTo>
                      <a:pt x="170" y="98"/>
                      <a:pt x="170" y="98"/>
                      <a:pt x="170" y="98"/>
                    </a:cubicBezTo>
                    <a:cubicBezTo>
                      <a:pt x="174" y="100"/>
                      <a:pt x="174" y="100"/>
                      <a:pt x="174" y="100"/>
                    </a:cubicBezTo>
                    <a:cubicBezTo>
                      <a:pt x="170" y="101"/>
                      <a:pt x="170" y="101"/>
                      <a:pt x="170" y="101"/>
                    </a:cubicBezTo>
                    <a:cubicBezTo>
                      <a:pt x="170" y="101"/>
                      <a:pt x="170" y="101"/>
                      <a:pt x="170" y="101"/>
                    </a:cubicBezTo>
                    <a:cubicBezTo>
                      <a:pt x="115" y="116"/>
                      <a:pt x="115" y="116"/>
                      <a:pt x="115" y="116"/>
                    </a:cubicBezTo>
                    <a:cubicBezTo>
                      <a:pt x="60" y="131"/>
                      <a:pt x="60" y="131"/>
                      <a:pt x="60" y="131"/>
                    </a:cubicBezTo>
                    <a:cubicBezTo>
                      <a:pt x="58" y="131"/>
                      <a:pt x="55" y="130"/>
                      <a:pt x="54" y="128"/>
                    </a:cubicBezTo>
                    <a:cubicBezTo>
                      <a:pt x="28" y="66"/>
                      <a:pt x="28" y="66"/>
                      <a:pt x="28" y="66"/>
                    </a:cubicBezTo>
                    <a:cubicBezTo>
                      <a:pt x="2" y="4"/>
                      <a:pt x="2" y="4"/>
                      <a:pt x="2" y="4"/>
                    </a:cubicBezTo>
                    <a:cubicBezTo>
                      <a:pt x="0" y="0"/>
                      <a:pt x="0" y="0"/>
                      <a:pt x="0" y="0"/>
                    </a:cubicBezTo>
                    <a:lnTo>
                      <a:pt x="87" y="50"/>
                    </a:lnTo>
                    <a:close/>
                  </a:path>
                </a:pathLst>
              </a:custGeom>
              <a:solidFill>
                <a:srgbClr val="E5E5E5"/>
              </a:solidFill>
              <a:ln w="9525">
                <a:noFill/>
                <a:round/>
                <a:headEnd/>
                <a:tailEnd/>
              </a:ln>
            </p:spPr>
            <p:txBody>
              <a:bodyPr/>
              <a:lstStyle/>
              <a:p>
                <a:pPr algn="ctr"/>
                <a:endParaRPr lang="en-US"/>
              </a:p>
            </p:txBody>
          </p:sp>
          <p:sp>
            <p:nvSpPr>
              <p:cNvPr id="1699897" name="Freeform 92"/>
              <p:cNvSpPr>
                <a:spLocks noEditPoints="1"/>
              </p:cNvSpPr>
              <p:nvPr/>
            </p:nvSpPr>
            <p:spPr bwMode="auto">
              <a:xfrm>
                <a:off x="3553" y="1854"/>
                <a:ext cx="118" cy="172"/>
              </a:xfrm>
              <a:custGeom>
                <a:avLst/>
                <a:gdLst>
                  <a:gd name="T0" fmla="*/ 144264264 w 50"/>
                  <a:gd name="T1" fmla="*/ 0 h 73"/>
                  <a:gd name="T2" fmla="*/ 87134081 w 50"/>
                  <a:gd name="T3" fmla="*/ 0 h 73"/>
                  <a:gd name="T4" fmla="*/ 87134081 w 50"/>
                  <a:gd name="T5" fmla="*/ 410525696 h 73"/>
                  <a:gd name="T6" fmla="*/ 0 w 50"/>
                  <a:gd name="T7" fmla="*/ 782348487 h 73"/>
                  <a:gd name="T8" fmla="*/ 61128947 w 50"/>
                  <a:gd name="T9" fmla="*/ 782348487 h 73"/>
                  <a:gd name="T10" fmla="*/ 144264264 w 50"/>
                  <a:gd name="T11" fmla="*/ 410525696 h 73"/>
                  <a:gd name="T12" fmla="*/ 144264264 w 50"/>
                  <a:gd name="T13" fmla="*/ 0 h 73"/>
                  <a:gd name="T14" fmla="*/ 546165458 w 50"/>
                  <a:gd name="T15" fmla="*/ 635221954 h 73"/>
                  <a:gd name="T16" fmla="*/ 716840757 w 50"/>
                  <a:gd name="T17" fmla="*/ 306016617 h 73"/>
                  <a:gd name="T18" fmla="*/ 655711262 w 50"/>
                  <a:gd name="T19" fmla="*/ 244728472 h 73"/>
                  <a:gd name="T20" fmla="*/ 485301794 w 50"/>
                  <a:gd name="T21" fmla="*/ 616040748 h 73"/>
                  <a:gd name="T22" fmla="*/ 144264264 w 50"/>
                  <a:gd name="T23" fmla="*/ 835449850 h 73"/>
                  <a:gd name="T24" fmla="*/ 205636442 w 50"/>
                  <a:gd name="T25" fmla="*/ 886849046 h 73"/>
                  <a:gd name="T26" fmla="*/ 546165458 w 50"/>
                  <a:gd name="T27" fmla="*/ 635221954 h 73"/>
                  <a:gd name="T28" fmla="*/ 1057406249 w 50"/>
                  <a:gd name="T29" fmla="*/ 782348487 h 73"/>
                  <a:gd name="T30" fmla="*/ 1092746577 w 50"/>
                  <a:gd name="T31" fmla="*/ 721025207 h 73"/>
                  <a:gd name="T32" fmla="*/ 1036273947 w 50"/>
                  <a:gd name="T33" fmla="*/ 635221954 h 73"/>
                  <a:gd name="T34" fmla="*/ 1011822391 w 50"/>
                  <a:gd name="T35" fmla="*/ 756967367 h 73"/>
                  <a:gd name="T36" fmla="*/ 777702608 w 50"/>
                  <a:gd name="T37" fmla="*/ 1026567349 h 73"/>
                  <a:gd name="T38" fmla="*/ 314673544 w 50"/>
                  <a:gd name="T39" fmla="*/ 1026567349 h 73"/>
                  <a:gd name="T40" fmla="*/ 401807813 w 50"/>
                  <a:gd name="T41" fmla="*/ 1147500282 h 73"/>
                  <a:gd name="T42" fmla="*/ 803493586 w 50"/>
                  <a:gd name="T43" fmla="*/ 1062979385 h 73"/>
                  <a:gd name="T44" fmla="*/ 1057406249 w 50"/>
                  <a:gd name="T45" fmla="*/ 782348487 h 73"/>
                  <a:gd name="T46" fmla="*/ 1413985903 w 50"/>
                  <a:gd name="T47" fmla="*/ 1557990843 h 73"/>
                  <a:gd name="T48" fmla="*/ 1376716492 w 50"/>
                  <a:gd name="T49" fmla="*/ 1557990843 h 73"/>
                  <a:gd name="T50" fmla="*/ 1376716492 w 50"/>
                  <a:gd name="T51" fmla="*/ 1698853374 h 73"/>
                  <a:gd name="T52" fmla="*/ 1092746577 w 50"/>
                  <a:gd name="T53" fmla="*/ 1923289813 h 73"/>
                  <a:gd name="T54" fmla="*/ 633234252 w 50"/>
                  <a:gd name="T55" fmla="*/ 1862012977 h 73"/>
                  <a:gd name="T56" fmla="*/ 655711262 w 50"/>
                  <a:gd name="T57" fmla="*/ 1949756050 h 73"/>
                  <a:gd name="T58" fmla="*/ 1092746577 w 50"/>
                  <a:gd name="T59" fmla="*/ 1968455769 h 73"/>
                  <a:gd name="T60" fmla="*/ 1433302101 w 50"/>
                  <a:gd name="T61" fmla="*/ 1724237510 h 73"/>
                  <a:gd name="T62" fmla="*/ 1433302101 w 50"/>
                  <a:gd name="T63" fmla="*/ 1724237510 h 73"/>
                  <a:gd name="T64" fmla="*/ 1413985903 w 50"/>
                  <a:gd name="T65" fmla="*/ 1557990843 h 73"/>
                  <a:gd name="T66" fmla="*/ 1011822391 w 50"/>
                  <a:gd name="T67" fmla="*/ 1532755089 h 73"/>
                  <a:gd name="T68" fmla="*/ 1288950196 w 50"/>
                  <a:gd name="T69" fmla="*/ 1252123889 h 73"/>
                  <a:gd name="T70" fmla="*/ 1327072680 w 50"/>
                  <a:gd name="T71" fmla="*/ 1252123889 h 73"/>
                  <a:gd name="T72" fmla="*/ 1263006063 w 50"/>
                  <a:gd name="T73" fmla="*/ 1107685720 h 73"/>
                  <a:gd name="T74" fmla="*/ 1263006063 w 50"/>
                  <a:gd name="T75" fmla="*/ 1252123889 h 73"/>
                  <a:gd name="T76" fmla="*/ 975043558 w 50"/>
                  <a:gd name="T77" fmla="*/ 1477519682 h 73"/>
                  <a:gd name="T78" fmla="*/ 511242906 w 50"/>
                  <a:gd name="T79" fmla="*/ 1451492559 h 73"/>
                  <a:gd name="T80" fmla="*/ 546165458 w 50"/>
                  <a:gd name="T81" fmla="*/ 1532755089 h 73"/>
                  <a:gd name="T82" fmla="*/ 1011822391 w 50"/>
                  <a:gd name="T83" fmla="*/ 1532755089 h 7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73"/>
                  <a:gd name="T128" fmla="*/ 50 w 50"/>
                  <a:gd name="T129" fmla="*/ 73 h 7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73">
                    <a:moveTo>
                      <a:pt x="5" y="0"/>
                    </a:moveTo>
                    <a:cubicBezTo>
                      <a:pt x="4" y="0"/>
                      <a:pt x="4" y="0"/>
                      <a:pt x="3" y="0"/>
                    </a:cubicBezTo>
                    <a:cubicBezTo>
                      <a:pt x="3" y="3"/>
                      <a:pt x="3" y="9"/>
                      <a:pt x="3" y="15"/>
                    </a:cubicBezTo>
                    <a:cubicBezTo>
                      <a:pt x="2" y="19"/>
                      <a:pt x="1" y="24"/>
                      <a:pt x="0" y="28"/>
                    </a:cubicBezTo>
                    <a:cubicBezTo>
                      <a:pt x="1" y="28"/>
                      <a:pt x="1" y="28"/>
                      <a:pt x="2" y="28"/>
                    </a:cubicBezTo>
                    <a:cubicBezTo>
                      <a:pt x="3" y="25"/>
                      <a:pt x="4" y="20"/>
                      <a:pt x="5" y="15"/>
                    </a:cubicBezTo>
                    <a:cubicBezTo>
                      <a:pt x="5" y="9"/>
                      <a:pt x="5" y="3"/>
                      <a:pt x="5" y="0"/>
                    </a:cubicBezTo>
                    <a:close/>
                    <a:moveTo>
                      <a:pt x="19" y="23"/>
                    </a:moveTo>
                    <a:cubicBezTo>
                      <a:pt x="22" y="19"/>
                      <a:pt x="24" y="14"/>
                      <a:pt x="25" y="11"/>
                    </a:cubicBezTo>
                    <a:cubicBezTo>
                      <a:pt x="24" y="10"/>
                      <a:pt x="24" y="10"/>
                      <a:pt x="23" y="9"/>
                    </a:cubicBezTo>
                    <a:cubicBezTo>
                      <a:pt x="23" y="12"/>
                      <a:pt x="21" y="17"/>
                      <a:pt x="17" y="22"/>
                    </a:cubicBezTo>
                    <a:cubicBezTo>
                      <a:pt x="12" y="28"/>
                      <a:pt x="7" y="31"/>
                      <a:pt x="5" y="30"/>
                    </a:cubicBezTo>
                    <a:cubicBezTo>
                      <a:pt x="6" y="31"/>
                      <a:pt x="6" y="32"/>
                      <a:pt x="7" y="32"/>
                    </a:cubicBezTo>
                    <a:cubicBezTo>
                      <a:pt x="11" y="31"/>
                      <a:pt x="15" y="27"/>
                      <a:pt x="19" y="23"/>
                    </a:cubicBezTo>
                    <a:close/>
                    <a:moveTo>
                      <a:pt x="37" y="28"/>
                    </a:moveTo>
                    <a:cubicBezTo>
                      <a:pt x="38" y="27"/>
                      <a:pt x="38" y="27"/>
                      <a:pt x="38" y="26"/>
                    </a:cubicBezTo>
                    <a:cubicBezTo>
                      <a:pt x="37" y="25"/>
                      <a:pt x="36" y="24"/>
                      <a:pt x="36" y="23"/>
                    </a:cubicBezTo>
                    <a:cubicBezTo>
                      <a:pt x="36" y="24"/>
                      <a:pt x="36" y="26"/>
                      <a:pt x="35" y="27"/>
                    </a:cubicBezTo>
                    <a:cubicBezTo>
                      <a:pt x="34" y="31"/>
                      <a:pt x="31" y="34"/>
                      <a:pt x="27" y="37"/>
                    </a:cubicBezTo>
                    <a:cubicBezTo>
                      <a:pt x="21" y="40"/>
                      <a:pt x="15" y="40"/>
                      <a:pt x="11" y="37"/>
                    </a:cubicBezTo>
                    <a:cubicBezTo>
                      <a:pt x="12" y="38"/>
                      <a:pt x="13" y="40"/>
                      <a:pt x="14" y="41"/>
                    </a:cubicBezTo>
                    <a:cubicBezTo>
                      <a:pt x="18" y="42"/>
                      <a:pt x="23" y="41"/>
                      <a:pt x="28" y="38"/>
                    </a:cubicBezTo>
                    <a:cubicBezTo>
                      <a:pt x="33" y="36"/>
                      <a:pt x="36" y="32"/>
                      <a:pt x="37" y="28"/>
                    </a:cubicBezTo>
                    <a:close/>
                    <a:moveTo>
                      <a:pt x="49" y="56"/>
                    </a:moveTo>
                    <a:cubicBezTo>
                      <a:pt x="48" y="56"/>
                      <a:pt x="48" y="56"/>
                      <a:pt x="48" y="56"/>
                    </a:cubicBezTo>
                    <a:cubicBezTo>
                      <a:pt x="49" y="58"/>
                      <a:pt x="49" y="60"/>
                      <a:pt x="48" y="61"/>
                    </a:cubicBezTo>
                    <a:cubicBezTo>
                      <a:pt x="46" y="65"/>
                      <a:pt x="42" y="68"/>
                      <a:pt x="38" y="69"/>
                    </a:cubicBezTo>
                    <a:cubicBezTo>
                      <a:pt x="31" y="72"/>
                      <a:pt x="25" y="70"/>
                      <a:pt x="22" y="67"/>
                    </a:cubicBezTo>
                    <a:cubicBezTo>
                      <a:pt x="23" y="68"/>
                      <a:pt x="23" y="69"/>
                      <a:pt x="23" y="70"/>
                    </a:cubicBezTo>
                    <a:cubicBezTo>
                      <a:pt x="27" y="73"/>
                      <a:pt x="32" y="73"/>
                      <a:pt x="38" y="71"/>
                    </a:cubicBezTo>
                    <a:cubicBezTo>
                      <a:pt x="43" y="70"/>
                      <a:pt x="48" y="66"/>
                      <a:pt x="50" y="62"/>
                    </a:cubicBezTo>
                    <a:cubicBezTo>
                      <a:pt x="50" y="62"/>
                      <a:pt x="50" y="62"/>
                      <a:pt x="50" y="62"/>
                    </a:cubicBezTo>
                    <a:cubicBezTo>
                      <a:pt x="49" y="60"/>
                      <a:pt x="49" y="58"/>
                      <a:pt x="49" y="56"/>
                    </a:cubicBezTo>
                    <a:close/>
                    <a:moveTo>
                      <a:pt x="35" y="55"/>
                    </a:moveTo>
                    <a:cubicBezTo>
                      <a:pt x="40" y="53"/>
                      <a:pt x="44" y="49"/>
                      <a:pt x="45" y="45"/>
                    </a:cubicBezTo>
                    <a:cubicBezTo>
                      <a:pt x="46" y="45"/>
                      <a:pt x="46" y="45"/>
                      <a:pt x="46" y="45"/>
                    </a:cubicBezTo>
                    <a:cubicBezTo>
                      <a:pt x="45" y="43"/>
                      <a:pt x="45" y="42"/>
                      <a:pt x="44" y="40"/>
                    </a:cubicBezTo>
                    <a:cubicBezTo>
                      <a:pt x="44" y="42"/>
                      <a:pt x="44" y="43"/>
                      <a:pt x="44" y="45"/>
                    </a:cubicBezTo>
                    <a:cubicBezTo>
                      <a:pt x="42" y="48"/>
                      <a:pt x="38" y="51"/>
                      <a:pt x="34" y="53"/>
                    </a:cubicBezTo>
                    <a:cubicBezTo>
                      <a:pt x="28" y="55"/>
                      <a:pt x="21" y="55"/>
                      <a:pt x="18" y="52"/>
                    </a:cubicBezTo>
                    <a:cubicBezTo>
                      <a:pt x="19" y="53"/>
                      <a:pt x="19" y="54"/>
                      <a:pt x="19" y="55"/>
                    </a:cubicBezTo>
                    <a:cubicBezTo>
                      <a:pt x="23" y="57"/>
                      <a:pt x="29" y="57"/>
                      <a:pt x="35" y="55"/>
                    </a:cubicBezTo>
                    <a:close/>
                  </a:path>
                </a:pathLst>
              </a:custGeom>
              <a:solidFill>
                <a:srgbClr val="000000"/>
              </a:solidFill>
              <a:ln w="9525">
                <a:noFill/>
                <a:round/>
                <a:headEnd/>
                <a:tailEnd/>
              </a:ln>
            </p:spPr>
            <p:txBody>
              <a:bodyPr/>
              <a:lstStyle/>
              <a:p>
                <a:pPr algn="ctr"/>
                <a:endParaRPr lang="en-US"/>
              </a:p>
            </p:txBody>
          </p:sp>
          <p:sp>
            <p:nvSpPr>
              <p:cNvPr id="1699898" name="Freeform 93"/>
              <p:cNvSpPr>
                <a:spLocks/>
              </p:cNvSpPr>
              <p:nvPr/>
            </p:nvSpPr>
            <p:spPr bwMode="auto">
              <a:xfrm>
                <a:off x="3357" y="2312"/>
                <a:ext cx="64" cy="36"/>
              </a:xfrm>
              <a:custGeom>
                <a:avLst/>
                <a:gdLst>
                  <a:gd name="T0" fmla="*/ 781505353 w 27"/>
                  <a:gd name="T1" fmla="*/ 0 h 15"/>
                  <a:gd name="T2" fmla="*/ 781505353 w 27"/>
                  <a:gd name="T3" fmla="*/ 0 h 15"/>
                  <a:gd name="T4" fmla="*/ 781505353 w 27"/>
                  <a:gd name="T5" fmla="*/ 84756958 h 15"/>
                  <a:gd name="T6" fmla="*/ 436291688 w 27"/>
                  <a:gd name="T7" fmla="*/ 404930508 h 15"/>
                  <a:gd name="T8" fmla="*/ 0 w 27"/>
                  <a:gd name="T9" fmla="*/ 488199812 h 15"/>
                  <a:gd name="T10" fmla="*/ 27594545 w 27"/>
                  <a:gd name="T11" fmla="*/ 573033377 h 15"/>
                  <a:gd name="T12" fmla="*/ 472662338 w 27"/>
                  <a:gd name="T13" fmla="*/ 488199812 h 15"/>
                  <a:gd name="T14" fmla="*/ 847284060 w 27"/>
                  <a:gd name="T15" fmla="*/ 84756958 h 15"/>
                  <a:gd name="T16" fmla="*/ 847284060 w 27"/>
                  <a:gd name="T17" fmla="*/ 84756958 h 15"/>
                  <a:gd name="T18" fmla="*/ 781505353 w 2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15"/>
                  <a:gd name="T32" fmla="*/ 27 w 2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15">
                    <a:moveTo>
                      <a:pt x="25" y="0"/>
                    </a:moveTo>
                    <a:cubicBezTo>
                      <a:pt x="25" y="0"/>
                      <a:pt x="25" y="0"/>
                      <a:pt x="25" y="0"/>
                    </a:cubicBezTo>
                    <a:cubicBezTo>
                      <a:pt x="25" y="0"/>
                      <a:pt x="25" y="1"/>
                      <a:pt x="25" y="2"/>
                    </a:cubicBezTo>
                    <a:cubicBezTo>
                      <a:pt x="24" y="4"/>
                      <a:pt x="19" y="8"/>
                      <a:pt x="14" y="10"/>
                    </a:cubicBezTo>
                    <a:cubicBezTo>
                      <a:pt x="8" y="12"/>
                      <a:pt x="3" y="13"/>
                      <a:pt x="0" y="12"/>
                    </a:cubicBezTo>
                    <a:cubicBezTo>
                      <a:pt x="1" y="13"/>
                      <a:pt x="1" y="13"/>
                      <a:pt x="1" y="14"/>
                    </a:cubicBezTo>
                    <a:cubicBezTo>
                      <a:pt x="5" y="15"/>
                      <a:pt x="10" y="14"/>
                      <a:pt x="15" y="12"/>
                    </a:cubicBezTo>
                    <a:cubicBezTo>
                      <a:pt x="21" y="10"/>
                      <a:pt x="25" y="6"/>
                      <a:pt x="27" y="2"/>
                    </a:cubicBezTo>
                    <a:cubicBezTo>
                      <a:pt x="27" y="2"/>
                      <a:pt x="27" y="2"/>
                      <a:pt x="27" y="2"/>
                    </a:cubicBezTo>
                    <a:cubicBezTo>
                      <a:pt x="26" y="1"/>
                      <a:pt x="26" y="0"/>
                      <a:pt x="25" y="0"/>
                    </a:cubicBezTo>
                    <a:close/>
                  </a:path>
                </a:pathLst>
              </a:custGeom>
              <a:solidFill>
                <a:srgbClr val="000000"/>
              </a:solidFill>
              <a:ln w="9525">
                <a:noFill/>
                <a:round/>
                <a:headEnd/>
                <a:tailEnd/>
              </a:ln>
            </p:spPr>
            <p:txBody>
              <a:bodyPr/>
              <a:lstStyle/>
              <a:p>
                <a:pPr algn="ctr"/>
                <a:endParaRPr lang="en-US"/>
              </a:p>
            </p:txBody>
          </p:sp>
          <p:sp>
            <p:nvSpPr>
              <p:cNvPr id="1699899" name="Freeform 94"/>
              <p:cNvSpPr>
                <a:spLocks/>
              </p:cNvSpPr>
              <p:nvPr/>
            </p:nvSpPr>
            <p:spPr bwMode="auto">
              <a:xfrm>
                <a:off x="3092" y="1766"/>
                <a:ext cx="210" cy="305"/>
              </a:xfrm>
              <a:custGeom>
                <a:avLst/>
                <a:gdLst>
                  <a:gd name="T0" fmla="*/ 2147483647 w 89"/>
                  <a:gd name="T1" fmla="*/ 414703717 h 129"/>
                  <a:gd name="T2" fmla="*/ 2147483647 w 89"/>
                  <a:gd name="T3" fmla="*/ 831582778 h 129"/>
                  <a:gd name="T4" fmla="*/ 2147483647 w 89"/>
                  <a:gd name="T5" fmla="*/ 867954120 h 129"/>
                  <a:gd name="T6" fmla="*/ 1829884065 w 89"/>
                  <a:gd name="T7" fmla="*/ 2147483647 h 129"/>
                  <a:gd name="T8" fmla="*/ 570378756 w 89"/>
                  <a:gd name="T9" fmla="*/ 2147483647 h 129"/>
                  <a:gd name="T10" fmla="*/ 25846442 w 89"/>
                  <a:gd name="T11" fmla="*/ 2147483647 h 129"/>
                  <a:gd name="T12" fmla="*/ 339537926 w 89"/>
                  <a:gd name="T13" fmla="*/ 2147483647 h 129"/>
                  <a:gd name="T14" fmla="*/ 1201936372 w 89"/>
                  <a:gd name="T15" fmla="*/ 2147483647 h 129"/>
                  <a:gd name="T16" fmla="*/ 1943293464 w 89"/>
                  <a:gd name="T17" fmla="*/ 148759920 h 129"/>
                  <a:gd name="T18" fmla="*/ 2147483647 w 89"/>
                  <a:gd name="T19" fmla="*/ 26611299 h 129"/>
                  <a:gd name="T20" fmla="*/ 2147483647 w 89"/>
                  <a:gd name="T21" fmla="*/ 414703717 h 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29"/>
                  <a:gd name="T35" fmla="*/ 89 w 89"/>
                  <a:gd name="T36" fmla="*/ 129 h 1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29">
                    <a:moveTo>
                      <a:pt x="89" y="14"/>
                    </a:moveTo>
                    <a:cubicBezTo>
                      <a:pt x="86" y="28"/>
                      <a:pt x="86" y="28"/>
                      <a:pt x="86" y="28"/>
                    </a:cubicBezTo>
                    <a:cubicBezTo>
                      <a:pt x="84" y="28"/>
                      <a:pt x="84" y="28"/>
                      <a:pt x="84" y="29"/>
                    </a:cubicBezTo>
                    <a:cubicBezTo>
                      <a:pt x="77" y="31"/>
                      <a:pt x="74" y="68"/>
                      <a:pt x="64" y="88"/>
                    </a:cubicBezTo>
                    <a:cubicBezTo>
                      <a:pt x="55" y="107"/>
                      <a:pt x="29" y="124"/>
                      <a:pt x="20" y="126"/>
                    </a:cubicBezTo>
                    <a:cubicBezTo>
                      <a:pt x="11" y="129"/>
                      <a:pt x="2" y="125"/>
                      <a:pt x="1" y="119"/>
                    </a:cubicBezTo>
                    <a:cubicBezTo>
                      <a:pt x="0" y="112"/>
                      <a:pt x="1" y="103"/>
                      <a:pt x="12" y="98"/>
                    </a:cubicBezTo>
                    <a:cubicBezTo>
                      <a:pt x="23" y="93"/>
                      <a:pt x="32" y="92"/>
                      <a:pt x="42" y="75"/>
                    </a:cubicBezTo>
                    <a:cubicBezTo>
                      <a:pt x="53" y="57"/>
                      <a:pt x="52" y="15"/>
                      <a:pt x="68" y="5"/>
                    </a:cubicBezTo>
                    <a:cubicBezTo>
                      <a:pt x="73" y="3"/>
                      <a:pt x="80" y="0"/>
                      <a:pt x="89" y="1"/>
                    </a:cubicBezTo>
                    <a:lnTo>
                      <a:pt x="89" y="14"/>
                    </a:lnTo>
                    <a:close/>
                  </a:path>
                </a:pathLst>
              </a:custGeom>
              <a:solidFill>
                <a:srgbClr val="A30609"/>
              </a:solidFill>
              <a:ln w="9525">
                <a:noFill/>
                <a:round/>
                <a:headEnd/>
                <a:tailEnd/>
              </a:ln>
            </p:spPr>
            <p:txBody>
              <a:bodyPr/>
              <a:lstStyle/>
              <a:p>
                <a:pPr algn="ctr"/>
                <a:endParaRPr lang="en-US"/>
              </a:p>
            </p:txBody>
          </p:sp>
          <p:sp>
            <p:nvSpPr>
              <p:cNvPr id="1699900" name="Freeform 95"/>
              <p:cNvSpPr>
                <a:spLocks noEditPoints="1"/>
              </p:cNvSpPr>
              <p:nvPr/>
            </p:nvSpPr>
            <p:spPr bwMode="auto">
              <a:xfrm>
                <a:off x="3123" y="1783"/>
                <a:ext cx="161" cy="269"/>
              </a:xfrm>
              <a:custGeom>
                <a:avLst/>
                <a:gdLst>
                  <a:gd name="T0" fmla="*/ 219543972 w 68"/>
                  <a:gd name="T1" fmla="*/ 2147483647 h 114"/>
                  <a:gd name="T2" fmla="*/ 114971185 w 68"/>
                  <a:gd name="T3" fmla="*/ 2147483647 h 114"/>
                  <a:gd name="T4" fmla="*/ 64206790 w 68"/>
                  <a:gd name="T5" fmla="*/ 2147483647 h 114"/>
                  <a:gd name="T6" fmla="*/ 152018973 w 68"/>
                  <a:gd name="T7" fmla="*/ 2147483647 h 114"/>
                  <a:gd name="T8" fmla="*/ 519802473 w 68"/>
                  <a:gd name="T9" fmla="*/ 2147483647 h 114"/>
                  <a:gd name="T10" fmla="*/ 607470987 w 68"/>
                  <a:gd name="T11" fmla="*/ 2147483647 h 114"/>
                  <a:gd name="T12" fmla="*/ 219543972 w 68"/>
                  <a:gd name="T13" fmla="*/ 2147483647 h 114"/>
                  <a:gd name="T14" fmla="*/ 1382572522 w 68"/>
                  <a:gd name="T15" fmla="*/ 1577616431 h 114"/>
                  <a:gd name="T16" fmla="*/ 1135936998 w 68"/>
                  <a:gd name="T17" fmla="*/ 1346634555 h 114"/>
                  <a:gd name="T18" fmla="*/ 1098859586 w 68"/>
                  <a:gd name="T19" fmla="*/ 1430091660 h 114"/>
                  <a:gd name="T20" fmla="*/ 1343934964 w 68"/>
                  <a:gd name="T21" fmla="*/ 1641437636 h 114"/>
                  <a:gd name="T22" fmla="*/ 1771027087 w 68"/>
                  <a:gd name="T23" fmla="*/ 1686947063 h 114"/>
                  <a:gd name="T24" fmla="*/ 1809682828 w 68"/>
                  <a:gd name="T25" fmla="*/ 1661069912 h 114"/>
                  <a:gd name="T26" fmla="*/ 1809682828 w 68"/>
                  <a:gd name="T27" fmla="*/ 1599968230 h 114"/>
                  <a:gd name="T28" fmla="*/ 1750550017 w 68"/>
                  <a:gd name="T29" fmla="*/ 1641437636 h 114"/>
                  <a:gd name="T30" fmla="*/ 1382572522 w 68"/>
                  <a:gd name="T31" fmla="*/ 1577616431 h 114"/>
                  <a:gd name="T32" fmla="*/ 1191547055 w 68"/>
                  <a:gd name="T33" fmla="*/ 2147483647 h 114"/>
                  <a:gd name="T34" fmla="*/ 918474206 w 68"/>
                  <a:gd name="T35" fmla="*/ 1891972050 h 114"/>
                  <a:gd name="T36" fmla="*/ 891343786 w 68"/>
                  <a:gd name="T37" fmla="*/ 1944410160 h 114"/>
                  <a:gd name="T38" fmla="*/ 852180118 w 68"/>
                  <a:gd name="T39" fmla="*/ 1979785708 h 114"/>
                  <a:gd name="T40" fmla="*/ 1163554130 w 68"/>
                  <a:gd name="T41" fmla="*/ 2147483647 h 114"/>
                  <a:gd name="T42" fmla="*/ 1525945950 w 68"/>
                  <a:gd name="T43" fmla="*/ 2147483647 h 114"/>
                  <a:gd name="T44" fmla="*/ 1562956690 w 68"/>
                  <a:gd name="T45" fmla="*/ 2147483647 h 114"/>
                  <a:gd name="T46" fmla="*/ 1590676862 w 68"/>
                  <a:gd name="T47" fmla="*/ 2147483647 h 114"/>
                  <a:gd name="T48" fmla="*/ 1562956690 w 68"/>
                  <a:gd name="T49" fmla="*/ 2147483647 h 114"/>
                  <a:gd name="T50" fmla="*/ 1191547055 w 68"/>
                  <a:gd name="T51" fmla="*/ 2147483647 h 114"/>
                  <a:gd name="T52" fmla="*/ 739362885 w 68"/>
                  <a:gd name="T53" fmla="*/ 2147483647 h 114"/>
                  <a:gd name="T54" fmla="*/ 583943935 w 68"/>
                  <a:gd name="T55" fmla="*/ 2147483647 h 114"/>
                  <a:gd name="T56" fmla="*/ 491439210 w 68"/>
                  <a:gd name="T57" fmla="*/ 2147483647 h 114"/>
                  <a:gd name="T58" fmla="*/ 671838985 w 68"/>
                  <a:gd name="T59" fmla="*/ 2147483647 h 114"/>
                  <a:gd name="T60" fmla="*/ 1050138053 w 68"/>
                  <a:gd name="T61" fmla="*/ 2147483647 h 114"/>
                  <a:gd name="T62" fmla="*/ 1135936998 w 68"/>
                  <a:gd name="T63" fmla="*/ 2147483647 h 114"/>
                  <a:gd name="T64" fmla="*/ 1075762877 w 68"/>
                  <a:gd name="T65" fmla="*/ 2147483647 h 114"/>
                  <a:gd name="T66" fmla="*/ 739362885 w 68"/>
                  <a:gd name="T67" fmla="*/ 2147483647 h 114"/>
                  <a:gd name="T68" fmla="*/ 1771027087 w 68"/>
                  <a:gd name="T69" fmla="*/ 426726384 h 114"/>
                  <a:gd name="T70" fmla="*/ 1618663725 w 68"/>
                  <a:gd name="T71" fmla="*/ 0 h 114"/>
                  <a:gd name="T72" fmla="*/ 1562956690 w 68"/>
                  <a:gd name="T73" fmla="*/ 61027476 h 114"/>
                  <a:gd name="T74" fmla="*/ 1750550017 w 68"/>
                  <a:gd name="T75" fmla="*/ 461880843 h 114"/>
                  <a:gd name="T76" fmla="*/ 2054776087 w 68"/>
                  <a:gd name="T77" fmla="*/ 775943336 h 114"/>
                  <a:gd name="T78" fmla="*/ 2082776285 w 68"/>
                  <a:gd name="T79" fmla="*/ 714914747 h 114"/>
                  <a:gd name="T80" fmla="*/ 1771027087 w 68"/>
                  <a:gd name="T81" fmla="*/ 426726384 h 114"/>
                  <a:gd name="T82" fmla="*/ 1525945950 w 68"/>
                  <a:gd name="T83" fmla="*/ 1006924004 h 114"/>
                  <a:gd name="T84" fmla="*/ 1257825990 w 68"/>
                  <a:gd name="T85" fmla="*/ 695628000 h 114"/>
                  <a:gd name="T86" fmla="*/ 1257825990 w 68"/>
                  <a:gd name="T87" fmla="*/ 801802366 h 114"/>
                  <a:gd name="T88" fmla="*/ 1502943796 w 68"/>
                  <a:gd name="T89" fmla="*/ 1032787261 h 114"/>
                  <a:gd name="T90" fmla="*/ 1930029858 w 68"/>
                  <a:gd name="T91" fmla="*/ 1089876710 h 114"/>
                  <a:gd name="T92" fmla="*/ 1967058780 w 68"/>
                  <a:gd name="T93" fmla="*/ 1089876710 h 114"/>
                  <a:gd name="T94" fmla="*/ 1967058780 w 68"/>
                  <a:gd name="T95" fmla="*/ 1032787261 h 114"/>
                  <a:gd name="T96" fmla="*/ 1930029858 w 68"/>
                  <a:gd name="T97" fmla="*/ 1032787261 h 114"/>
                  <a:gd name="T98" fmla="*/ 1525945950 w 68"/>
                  <a:gd name="T99" fmla="*/ 1006924004 h 1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8"/>
                  <a:gd name="T151" fmla="*/ 0 h 114"/>
                  <a:gd name="T152" fmla="*/ 68 w 68"/>
                  <a:gd name="T153" fmla="*/ 114 h 11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8" h="114">
                    <a:moveTo>
                      <a:pt x="7" y="105"/>
                    </a:moveTo>
                    <a:cubicBezTo>
                      <a:pt x="3" y="100"/>
                      <a:pt x="2" y="93"/>
                      <a:pt x="4" y="89"/>
                    </a:cubicBezTo>
                    <a:cubicBezTo>
                      <a:pt x="4" y="89"/>
                      <a:pt x="3" y="90"/>
                      <a:pt x="2" y="90"/>
                    </a:cubicBezTo>
                    <a:cubicBezTo>
                      <a:pt x="0" y="95"/>
                      <a:pt x="1" y="101"/>
                      <a:pt x="5" y="106"/>
                    </a:cubicBezTo>
                    <a:cubicBezTo>
                      <a:pt x="9" y="111"/>
                      <a:pt x="13" y="113"/>
                      <a:pt x="17" y="114"/>
                    </a:cubicBezTo>
                    <a:cubicBezTo>
                      <a:pt x="18" y="114"/>
                      <a:pt x="19" y="113"/>
                      <a:pt x="20" y="113"/>
                    </a:cubicBezTo>
                    <a:cubicBezTo>
                      <a:pt x="16" y="113"/>
                      <a:pt x="11" y="110"/>
                      <a:pt x="7" y="105"/>
                    </a:cubicBezTo>
                    <a:close/>
                    <a:moveTo>
                      <a:pt x="45" y="55"/>
                    </a:moveTo>
                    <a:cubicBezTo>
                      <a:pt x="41" y="53"/>
                      <a:pt x="38" y="50"/>
                      <a:pt x="37" y="47"/>
                    </a:cubicBezTo>
                    <a:cubicBezTo>
                      <a:pt x="36" y="48"/>
                      <a:pt x="36" y="49"/>
                      <a:pt x="36" y="50"/>
                    </a:cubicBezTo>
                    <a:cubicBezTo>
                      <a:pt x="38" y="52"/>
                      <a:pt x="40" y="55"/>
                      <a:pt x="44" y="57"/>
                    </a:cubicBezTo>
                    <a:cubicBezTo>
                      <a:pt x="49" y="59"/>
                      <a:pt x="54" y="60"/>
                      <a:pt x="58" y="59"/>
                    </a:cubicBezTo>
                    <a:cubicBezTo>
                      <a:pt x="58" y="59"/>
                      <a:pt x="59" y="58"/>
                      <a:pt x="59" y="58"/>
                    </a:cubicBezTo>
                    <a:cubicBezTo>
                      <a:pt x="59" y="58"/>
                      <a:pt x="59" y="57"/>
                      <a:pt x="59" y="56"/>
                    </a:cubicBezTo>
                    <a:cubicBezTo>
                      <a:pt x="59" y="56"/>
                      <a:pt x="58" y="57"/>
                      <a:pt x="57" y="57"/>
                    </a:cubicBezTo>
                    <a:cubicBezTo>
                      <a:pt x="54" y="58"/>
                      <a:pt x="49" y="57"/>
                      <a:pt x="45" y="55"/>
                    </a:cubicBezTo>
                    <a:close/>
                    <a:moveTo>
                      <a:pt x="39" y="78"/>
                    </a:moveTo>
                    <a:cubicBezTo>
                      <a:pt x="33" y="75"/>
                      <a:pt x="30" y="70"/>
                      <a:pt x="30" y="66"/>
                    </a:cubicBezTo>
                    <a:cubicBezTo>
                      <a:pt x="30" y="67"/>
                      <a:pt x="30" y="67"/>
                      <a:pt x="29" y="68"/>
                    </a:cubicBezTo>
                    <a:cubicBezTo>
                      <a:pt x="29" y="68"/>
                      <a:pt x="29" y="69"/>
                      <a:pt x="28" y="69"/>
                    </a:cubicBezTo>
                    <a:cubicBezTo>
                      <a:pt x="30" y="73"/>
                      <a:pt x="33" y="77"/>
                      <a:pt x="38" y="80"/>
                    </a:cubicBezTo>
                    <a:cubicBezTo>
                      <a:pt x="42" y="82"/>
                      <a:pt x="47" y="83"/>
                      <a:pt x="50" y="82"/>
                    </a:cubicBezTo>
                    <a:cubicBezTo>
                      <a:pt x="51" y="82"/>
                      <a:pt x="51" y="81"/>
                      <a:pt x="51" y="81"/>
                    </a:cubicBezTo>
                    <a:cubicBezTo>
                      <a:pt x="51" y="80"/>
                      <a:pt x="52" y="80"/>
                      <a:pt x="52" y="80"/>
                    </a:cubicBezTo>
                    <a:cubicBezTo>
                      <a:pt x="51" y="80"/>
                      <a:pt x="51" y="80"/>
                      <a:pt x="51" y="80"/>
                    </a:cubicBezTo>
                    <a:cubicBezTo>
                      <a:pt x="47" y="81"/>
                      <a:pt x="43" y="80"/>
                      <a:pt x="39" y="78"/>
                    </a:cubicBezTo>
                    <a:close/>
                    <a:moveTo>
                      <a:pt x="24" y="95"/>
                    </a:moveTo>
                    <a:cubicBezTo>
                      <a:pt x="19" y="90"/>
                      <a:pt x="17" y="85"/>
                      <a:pt x="19" y="81"/>
                    </a:cubicBezTo>
                    <a:cubicBezTo>
                      <a:pt x="18" y="82"/>
                      <a:pt x="17" y="82"/>
                      <a:pt x="16" y="83"/>
                    </a:cubicBezTo>
                    <a:cubicBezTo>
                      <a:pt x="16" y="87"/>
                      <a:pt x="18" y="92"/>
                      <a:pt x="22" y="96"/>
                    </a:cubicBezTo>
                    <a:cubicBezTo>
                      <a:pt x="26" y="100"/>
                      <a:pt x="30" y="102"/>
                      <a:pt x="34" y="102"/>
                    </a:cubicBezTo>
                    <a:cubicBezTo>
                      <a:pt x="35" y="101"/>
                      <a:pt x="36" y="100"/>
                      <a:pt x="37" y="100"/>
                    </a:cubicBezTo>
                    <a:cubicBezTo>
                      <a:pt x="36" y="100"/>
                      <a:pt x="36" y="100"/>
                      <a:pt x="35" y="100"/>
                    </a:cubicBezTo>
                    <a:cubicBezTo>
                      <a:pt x="31" y="100"/>
                      <a:pt x="27" y="98"/>
                      <a:pt x="24" y="95"/>
                    </a:cubicBezTo>
                    <a:close/>
                    <a:moveTo>
                      <a:pt x="58" y="15"/>
                    </a:moveTo>
                    <a:cubicBezTo>
                      <a:pt x="55" y="9"/>
                      <a:pt x="53" y="4"/>
                      <a:pt x="53" y="0"/>
                    </a:cubicBezTo>
                    <a:cubicBezTo>
                      <a:pt x="52" y="1"/>
                      <a:pt x="51" y="2"/>
                      <a:pt x="51" y="2"/>
                    </a:cubicBezTo>
                    <a:cubicBezTo>
                      <a:pt x="51" y="6"/>
                      <a:pt x="54" y="11"/>
                      <a:pt x="57" y="16"/>
                    </a:cubicBezTo>
                    <a:cubicBezTo>
                      <a:pt x="60" y="21"/>
                      <a:pt x="64" y="24"/>
                      <a:pt x="67" y="27"/>
                    </a:cubicBezTo>
                    <a:cubicBezTo>
                      <a:pt x="67" y="26"/>
                      <a:pt x="68" y="25"/>
                      <a:pt x="68" y="25"/>
                    </a:cubicBezTo>
                    <a:cubicBezTo>
                      <a:pt x="65" y="23"/>
                      <a:pt x="61" y="19"/>
                      <a:pt x="58" y="15"/>
                    </a:cubicBezTo>
                    <a:close/>
                    <a:moveTo>
                      <a:pt x="50" y="35"/>
                    </a:moveTo>
                    <a:cubicBezTo>
                      <a:pt x="45" y="32"/>
                      <a:pt x="42" y="28"/>
                      <a:pt x="41" y="24"/>
                    </a:cubicBezTo>
                    <a:cubicBezTo>
                      <a:pt x="41" y="25"/>
                      <a:pt x="41" y="27"/>
                      <a:pt x="41" y="28"/>
                    </a:cubicBezTo>
                    <a:cubicBezTo>
                      <a:pt x="42" y="31"/>
                      <a:pt x="45" y="34"/>
                      <a:pt x="49" y="36"/>
                    </a:cubicBezTo>
                    <a:cubicBezTo>
                      <a:pt x="54" y="39"/>
                      <a:pt x="59" y="39"/>
                      <a:pt x="63" y="38"/>
                    </a:cubicBezTo>
                    <a:cubicBezTo>
                      <a:pt x="63" y="38"/>
                      <a:pt x="63" y="38"/>
                      <a:pt x="64" y="38"/>
                    </a:cubicBezTo>
                    <a:cubicBezTo>
                      <a:pt x="64" y="37"/>
                      <a:pt x="64" y="36"/>
                      <a:pt x="64" y="36"/>
                    </a:cubicBezTo>
                    <a:cubicBezTo>
                      <a:pt x="64" y="36"/>
                      <a:pt x="63" y="36"/>
                      <a:pt x="63" y="36"/>
                    </a:cubicBezTo>
                    <a:cubicBezTo>
                      <a:pt x="59" y="37"/>
                      <a:pt x="55" y="37"/>
                      <a:pt x="50" y="35"/>
                    </a:cubicBezTo>
                    <a:close/>
                  </a:path>
                </a:pathLst>
              </a:custGeom>
              <a:solidFill>
                <a:srgbClr val="000000"/>
              </a:solidFill>
              <a:ln w="9525">
                <a:noFill/>
                <a:round/>
                <a:headEnd/>
                <a:tailEnd/>
              </a:ln>
            </p:spPr>
            <p:txBody>
              <a:bodyPr/>
              <a:lstStyle/>
              <a:p>
                <a:pPr algn="ctr"/>
                <a:endParaRPr lang="en-US"/>
              </a:p>
            </p:txBody>
          </p:sp>
          <p:sp>
            <p:nvSpPr>
              <p:cNvPr id="1699901" name="Freeform 96"/>
              <p:cNvSpPr>
                <a:spLocks/>
              </p:cNvSpPr>
              <p:nvPr/>
            </p:nvSpPr>
            <p:spPr bwMode="auto">
              <a:xfrm>
                <a:off x="3291" y="1769"/>
                <a:ext cx="14" cy="66"/>
              </a:xfrm>
              <a:custGeom>
                <a:avLst/>
                <a:gdLst>
                  <a:gd name="T0" fmla="*/ 138977209 w 6"/>
                  <a:gd name="T1" fmla="*/ 0 h 28"/>
                  <a:gd name="T2" fmla="*/ 88058815 w 6"/>
                  <a:gd name="T3" fmla="*/ 0 h 28"/>
                  <a:gd name="T4" fmla="*/ 88058815 w 6"/>
                  <a:gd name="T5" fmla="*/ 367947863 h 28"/>
                  <a:gd name="T6" fmla="*/ 0 w 6"/>
                  <a:gd name="T7" fmla="*/ 762043486 h 28"/>
                  <a:gd name="T8" fmla="*/ 50319325 w 6"/>
                  <a:gd name="T9" fmla="*/ 787554629 h 28"/>
                  <a:gd name="T10" fmla="*/ 138977209 w 6"/>
                  <a:gd name="T11" fmla="*/ 367947863 h 28"/>
                  <a:gd name="T12" fmla="*/ 138977209 w 6"/>
                  <a:gd name="T13" fmla="*/ 0 h 28"/>
                  <a:gd name="T14" fmla="*/ 0 60000 65536"/>
                  <a:gd name="T15" fmla="*/ 0 60000 65536"/>
                  <a:gd name="T16" fmla="*/ 0 60000 65536"/>
                  <a:gd name="T17" fmla="*/ 0 60000 65536"/>
                  <a:gd name="T18" fmla="*/ 0 60000 65536"/>
                  <a:gd name="T19" fmla="*/ 0 60000 65536"/>
                  <a:gd name="T20" fmla="*/ 0 60000 65536"/>
                  <a:gd name="T21" fmla="*/ 0 w 6"/>
                  <a:gd name="T22" fmla="*/ 0 h 28"/>
                  <a:gd name="T23" fmla="*/ 6 w 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8">
                    <a:moveTo>
                      <a:pt x="6" y="0"/>
                    </a:moveTo>
                    <a:cubicBezTo>
                      <a:pt x="5" y="0"/>
                      <a:pt x="5" y="0"/>
                      <a:pt x="4" y="0"/>
                    </a:cubicBezTo>
                    <a:cubicBezTo>
                      <a:pt x="4" y="2"/>
                      <a:pt x="4" y="8"/>
                      <a:pt x="4" y="13"/>
                    </a:cubicBezTo>
                    <a:cubicBezTo>
                      <a:pt x="3" y="19"/>
                      <a:pt x="1" y="25"/>
                      <a:pt x="0" y="27"/>
                    </a:cubicBezTo>
                    <a:cubicBezTo>
                      <a:pt x="1" y="27"/>
                      <a:pt x="1" y="27"/>
                      <a:pt x="2" y="28"/>
                    </a:cubicBezTo>
                    <a:cubicBezTo>
                      <a:pt x="3" y="25"/>
                      <a:pt x="5" y="19"/>
                      <a:pt x="6" y="13"/>
                    </a:cubicBezTo>
                    <a:cubicBezTo>
                      <a:pt x="6" y="8"/>
                      <a:pt x="6" y="2"/>
                      <a:pt x="6" y="0"/>
                    </a:cubicBezTo>
                    <a:close/>
                  </a:path>
                </a:pathLst>
              </a:custGeom>
              <a:solidFill>
                <a:srgbClr val="000000"/>
              </a:solidFill>
              <a:ln w="9525">
                <a:noFill/>
                <a:round/>
                <a:headEnd/>
                <a:tailEnd/>
              </a:ln>
            </p:spPr>
            <p:txBody>
              <a:bodyPr/>
              <a:lstStyle/>
              <a:p>
                <a:pPr algn="ctr"/>
                <a:endParaRPr lang="en-US"/>
              </a:p>
            </p:txBody>
          </p:sp>
          <p:sp>
            <p:nvSpPr>
              <p:cNvPr id="1699902" name="Freeform 97"/>
              <p:cNvSpPr>
                <a:spLocks/>
              </p:cNvSpPr>
              <p:nvPr/>
            </p:nvSpPr>
            <p:spPr bwMode="auto">
              <a:xfrm>
                <a:off x="3428" y="1849"/>
                <a:ext cx="170" cy="536"/>
              </a:xfrm>
              <a:custGeom>
                <a:avLst/>
                <a:gdLst>
                  <a:gd name="T0" fmla="*/ 1795196217 w 72"/>
                  <a:gd name="T1" fmla="*/ 87737028 h 227"/>
                  <a:gd name="T2" fmla="*/ 1103706323 w 72"/>
                  <a:gd name="T3" fmla="*/ 145533207 h 227"/>
                  <a:gd name="T4" fmla="*/ 530681597 w 72"/>
                  <a:gd name="T5" fmla="*/ 2147483647 h 227"/>
                  <a:gd name="T6" fmla="*/ 145446763 w 72"/>
                  <a:gd name="T7" fmla="*/ 2147483647 h 227"/>
                  <a:gd name="T8" fmla="*/ 110295613 w 72"/>
                  <a:gd name="T9" fmla="*/ 2147483647 h 227"/>
                  <a:gd name="T10" fmla="*/ 87690761 w 72"/>
                  <a:gd name="T11" fmla="*/ 2147483647 h 227"/>
                  <a:gd name="T12" fmla="*/ 171525923 w 72"/>
                  <a:gd name="T13" fmla="*/ 2147483647 h 227"/>
                  <a:gd name="T14" fmla="*/ 577720955 w 72"/>
                  <a:gd name="T15" fmla="*/ 2147483647 h 227"/>
                  <a:gd name="T16" fmla="*/ 614880370 w 72"/>
                  <a:gd name="T17" fmla="*/ 2147483647 h 227"/>
                  <a:gd name="T18" fmla="*/ 638949791 w 72"/>
                  <a:gd name="T19" fmla="*/ 2147483647 h 227"/>
                  <a:gd name="T20" fmla="*/ 1336832891 w 72"/>
                  <a:gd name="T21" fmla="*/ 2147483647 h 227"/>
                  <a:gd name="T22" fmla="*/ 1535437536 w 72"/>
                  <a:gd name="T23" fmla="*/ 837576817 h 227"/>
                  <a:gd name="T24" fmla="*/ 2028951709 w 72"/>
                  <a:gd name="T25" fmla="*/ 615298895 h 227"/>
                  <a:gd name="T26" fmla="*/ 1795196217 w 72"/>
                  <a:gd name="T27" fmla="*/ 87737028 h 2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227"/>
                  <a:gd name="T44" fmla="*/ 72 w 72"/>
                  <a:gd name="T45" fmla="*/ 227 h 2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227">
                    <a:moveTo>
                      <a:pt x="62" y="3"/>
                    </a:moveTo>
                    <a:cubicBezTo>
                      <a:pt x="54" y="0"/>
                      <a:pt x="45" y="0"/>
                      <a:pt x="38" y="5"/>
                    </a:cubicBezTo>
                    <a:cubicBezTo>
                      <a:pt x="20" y="17"/>
                      <a:pt x="19" y="50"/>
                      <a:pt x="18" y="108"/>
                    </a:cubicBezTo>
                    <a:cubicBezTo>
                      <a:pt x="17" y="135"/>
                      <a:pt x="16" y="198"/>
                      <a:pt x="5" y="203"/>
                    </a:cubicBezTo>
                    <a:cubicBezTo>
                      <a:pt x="5" y="203"/>
                      <a:pt x="5" y="203"/>
                      <a:pt x="4" y="203"/>
                    </a:cubicBezTo>
                    <a:cubicBezTo>
                      <a:pt x="4" y="203"/>
                      <a:pt x="4" y="203"/>
                      <a:pt x="3" y="202"/>
                    </a:cubicBezTo>
                    <a:cubicBezTo>
                      <a:pt x="3" y="202"/>
                      <a:pt x="0" y="212"/>
                      <a:pt x="6" y="218"/>
                    </a:cubicBezTo>
                    <a:cubicBezTo>
                      <a:pt x="12" y="224"/>
                      <a:pt x="19" y="227"/>
                      <a:pt x="20" y="226"/>
                    </a:cubicBezTo>
                    <a:cubicBezTo>
                      <a:pt x="21" y="226"/>
                      <a:pt x="21" y="226"/>
                      <a:pt x="21" y="226"/>
                    </a:cubicBezTo>
                    <a:cubicBezTo>
                      <a:pt x="21" y="226"/>
                      <a:pt x="21" y="226"/>
                      <a:pt x="22" y="226"/>
                    </a:cubicBezTo>
                    <a:cubicBezTo>
                      <a:pt x="42" y="211"/>
                      <a:pt x="44" y="172"/>
                      <a:pt x="46" y="109"/>
                    </a:cubicBezTo>
                    <a:cubicBezTo>
                      <a:pt x="46" y="82"/>
                      <a:pt x="47" y="39"/>
                      <a:pt x="53" y="29"/>
                    </a:cubicBezTo>
                    <a:cubicBezTo>
                      <a:pt x="60" y="31"/>
                      <a:pt x="67" y="27"/>
                      <a:pt x="70" y="21"/>
                    </a:cubicBezTo>
                    <a:cubicBezTo>
                      <a:pt x="72" y="13"/>
                      <a:pt x="69" y="6"/>
                      <a:pt x="62" y="3"/>
                    </a:cubicBezTo>
                    <a:close/>
                  </a:path>
                </a:pathLst>
              </a:custGeom>
              <a:solidFill>
                <a:srgbClr val="A30609"/>
              </a:solidFill>
              <a:ln w="9525">
                <a:noFill/>
                <a:round/>
                <a:headEnd/>
                <a:tailEnd/>
              </a:ln>
            </p:spPr>
            <p:txBody>
              <a:bodyPr/>
              <a:lstStyle/>
              <a:p>
                <a:pPr algn="ctr"/>
                <a:endParaRPr lang="en-US"/>
              </a:p>
            </p:txBody>
          </p:sp>
          <p:sp>
            <p:nvSpPr>
              <p:cNvPr id="1699903" name="Freeform 98"/>
              <p:cNvSpPr>
                <a:spLocks noEditPoints="1"/>
              </p:cNvSpPr>
              <p:nvPr/>
            </p:nvSpPr>
            <p:spPr bwMode="auto">
              <a:xfrm>
                <a:off x="3397" y="1887"/>
                <a:ext cx="153" cy="498"/>
              </a:xfrm>
              <a:custGeom>
                <a:avLst/>
                <a:gdLst>
                  <a:gd name="T0" fmla="*/ 708590064 w 65"/>
                  <a:gd name="T1" fmla="*/ 2147483647 h 211"/>
                  <a:gd name="T2" fmla="*/ 683590648 w 65"/>
                  <a:gd name="T3" fmla="*/ 2147483647 h 211"/>
                  <a:gd name="T4" fmla="*/ 1446536832 w 65"/>
                  <a:gd name="T5" fmla="*/ 2147483647 h 211"/>
                  <a:gd name="T6" fmla="*/ 1412901780 w 65"/>
                  <a:gd name="T7" fmla="*/ 2147483647 h 211"/>
                  <a:gd name="T8" fmla="*/ 1584211685 w 65"/>
                  <a:gd name="T9" fmla="*/ 1610673863 h 211"/>
                  <a:gd name="T10" fmla="*/ 871949472 w 65"/>
                  <a:gd name="T11" fmla="*/ 1378778696 h 211"/>
                  <a:gd name="T12" fmla="*/ 871949472 w 65"/>
                  <a:gd name="T13" fmla="*/ 1549393843 h 211"/>
                  <a:gd name="T14" fmla="*/ 1609065878 w 65"/>
                  <a:gd name="T15" fmla="*/ 1667241058 h 211"/>
                  <a:gd name="T16" fmla="*/ 1632153295 w 65"/>
                  <a:gd name="T17" fmla="*/ 1549393843 h 211"/>
                  <a:gd name="T18" fmla="*/ 1548806240 w 65"/>
                  <a:gd name="T19" fmla="*/ 2147483647 h 211"/>
                  <a:gd name="T20" fmla="*/ 846284802 w 65"/>
                  <a:gd name="T21" fmla="*/ 2147483647 h 211"/>
                  <a:gd name="T22" fmla="*/ 846284802 w 65"/>
                  <a:gd name="T23" fmla="*/ 2147483647 h 211"/>
                  <a:gd name="T24" fmla="*/ 1206169256 w 65"/>
                  <a:gd name="T25" fmla="*/ 2147483647 h 211"/>
                  <a:gd name="T26" fmla="*/ 1584211685 w 65"/>
                  <a:gd name="T27" fmla="*/ 2147483647 h 211"/>
                  <a:gd name="T28" fmla="*/ 1548806240 w 65"/>
                  <a:gd name="T29" fmla="*/ 2147483647 h 211"/>
                  <a:gd name="T30" fmla="*/ 486616526 w 65"/>
                  <a:gd name="T31" fmla="*/ 2147483647 h 211"/>
                  <a:gd name="T32" fmla="*/ 436977436 w 65"/>
                  <a:gd name="T33" fmla="*/ 2147483647 h 211"/>
                  <a:gd name="T34" fmla="*/ 545114810 w 65"/>
                  <a:gd name="T35" fmla="*/ 2147483647 h 211"/>
                  <a:gd name="T36" fmla="*/ 949171257 w 65"/>
                  <a:gd name="T37" fmla="*/ 2147483647 h 211"/>
                  <a:gd name="T38" fmla="*/ 905108482 w 65"/>
                  <a:gd name="T39" fmla="*/ 2147483647 h 211"/>
                  <a:gd name="T40" fmla="*/ 926285706 w 65"/>
                  <a:gd name="T41" fmla="*/ 2147483647 h 211"/>
                  <a:gd name="T42" fmla="*/ 600252482 w 65"/>
                  <a:gd name="T43" fmla="*/ 2147483647 h 211"/>
                  <a:gd name="T44" fmla="*/ 905108482 w 65"/>
                  <a:gd name="T45" fmla="*/ 2147483647 h 211"/>
                  <a:gd name="T46" fmla="*/ 1309186170 w 65"/>
                  <a:gd name="T47" fmla="*/ 2147483647 h 211"/>
                  <a:gd name="T48" fmla="*/ 926285706 w 65"/>
                  <a:gd name="T49" fmla="*/ 2147483647 h 211"/>
                  <a:gd name="T50" fmla="*/ 0 w 65"/>
                  <a:gd name="T51" fmla="*/ 2147483647 h 211"/>
                  <a:gd name="T52" fmla="*/ 240712480 w 65"/>
                  <a:gd name="T53" fmla="*/ 2147483647 h 211"/>
                  <a:gd name="T54" fmla="*/ 324066992 w 65"/>
                  <a:gd name="T55" fmla="*/ 2147483647 h 211"/>
                  <a:gd name="T56" fmla="*/ 1530233386 w 65"/>
                  <a:gd name="T57" fmla="*/ 2147483647 h 211"/>
                  <a:gd name="T58" fmla="*/ 821300451 w 65"/>
                  <a:gd name="T59" fmla="*/ 2147483647 h 211"/>
                  <a:gd name="T60" fmla="*/ 821300451 w 65"/>
                  <a:gd name="T61" fmla="*/ 2147483647 h 211"/>
                  <a:gd name="T62" fmla="*/ 1548806240 w 65"/>
                  <a:gd name="T63" fmla="*/ 2147483647 h 211"/>
                  <a:gd name="T64" fmla="*/ 1584211685 w 65"/>
                  <a:gd name="T65" fmla="*/ 2147483647 h 211"/>
                  <a:gd name="T66" fmla="*/ 1309186170 w 65"/>
                  <a:gd name="T67" fmla="*/ 1013425685 h 211"/>
                  <a:gd name="T68" fmla="*/ 949171257 w 65"/>
                  <a:gd name="T69" fmla="*/ 656470264 h 211"/>
                  <a:gd name="T70" fmla="*/ 1283115961 w 65"/>
                  <a:gd name="T71" fmla="*/ 1058723186 h 211"/>
                  <a:gd name="T72" fmla="*/ 1693572305 w 65"/>
                  <a:gd name="T73" fmla="*/ 923583528 h 211"/>
                  <a:gd name="T74" fmla="*/ 1309186170 w 65"/>
                  <a:gd name="T75" fmla="*/ 1013425685 h 211"/>
                  <a:gd name="T76" fmla="*/ 1366931826 w 65"/>
                  <a:gd name="T77" fmla="*/ 402319233 h 211"/>
                  <a:gd name="T78" fmla="*/ 1145419717 w 65"/>
                  <a:gd name="T79" fmla="*/ 0 h 211"/>
                  <a:gd name="T80" fmla="*/ 1333688454 w 65"/>
                  <a:gd name="T81" fmla="*/ 429383236 h 211"/>
                  <a:gd name="T82" fmla="*/ 1747569887 w 65"/>
                  <a:gd name="T83" fmla="*/ 573197815 h 211"/>
                  <a:gd name="T84" fmla="*/ 1712166853 w 65"/>
                  <a:gd name="T85" fmla="*/ 511819914 h 211"/>
                  <a:gd name="T86" fmla="*/ 1206169256 w 65"/>
                  <a:gd name="T87" fmla="*/ 2147483647 h 211"/>
                  <a:gd name="T88" fmla="*/ 846284802 w 65"/>
                  <a:gd name="T89" fmla="*/ 1988940921 h 211"/>
                  <a:gd name="T90" fmla="*/ 1206169256 w 65"/>
                  <a:gd name="T91" fmla="*/ 2147483647 h 211"/>
                  <a:gd name="T92" fmla="*/ 1609065878 w 65"/>
                  <a:gd name="T93" fmla="*/ 2147483647 h 211"/>
                  <a:gd name="T94" fmla="*/ 1548806240 w 65"/>
                  <a:gd name="T95" fmla="*/ 2147483647 h 211"/>
                  <a:gd name="T96" fmla="*/ 762803372 w 65"/>
                  <a:gd name="T97" fmla="*/ 2147483647 h 211"/>
                  <a:gd name="T98" fmla="*/ 1122481742 w 65"/>
                  <a:gd name="T99" fmla="*/ 2147483647 h 211"/>
                  <a:gd name="T100" fmla="*/ 1530233386 w 65"/>
                  <a:gd name="T101" fmla="*/ 2147483647 h 211"/>
                  <a:gd name="T102" fmla="*/ 1446536832 w 65"/>
                  <a:gd name="T103" fmla="*/ 2147483647 h 211"/>
                  <a:gd name="T104" fmla="*/ 1471391026 w 65"/>
                  <a:gd name="T105" fmla="*/ 2147483647 h 211"/>
                  <a:gd name="T106" fmla="*/ 787800980 w 65"/>
                  <a:gd name="T107" fmla="*/ 2147483647 h 211"/>
                  <a:gd name="T108" fmla="*/ 1145419717 w 65"/>
                  <a:gd name="T109" fmla="*/ 2147483647 h 211"/>
                  <a:gd name="T110" fmla="*/ 1548806240 w 65"/>
                  <a:gd name="T111" fmla="*/ 2147483647 h 211"/>
                  <a:gd name="T112" fmla="*/ 1548806240 w 65"/>
                  <a:gd name="T113" fmla="*/ 2147483647 h 2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5"/>
                  <a:gd name="T172" fmla="*/ 0 h 211"/>
                  <a:gd name="T173" fmla="*/ 65 w 65"/>
                  <a:gd name="T174" fmla="*/ 211 h 21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5" h="211">
                    <a:moveTo>
                      <a:pt x="39" y="177"/>
                    </a:moveTo>
                    <a:cubicBezTo>
                      <a:pt x="31" y="176"/>
                      <a:pt x="26" y="171"/>
                      <a:pt x="26" y="166"/>
                    </a:cubicBezTo>
                    <a:cubicBezTo>
                      <a:pt x="26" y="166"/>
                      <a:pt x="26" y="166"/>
                      <a:pt x="26" y="166"/>
                    </a:cubicBezTo>
                    <a:cubicBezTo>
                      <a:pt x="26" y="167"/>
                      <a:pt x="26" y="169"/>
                      <a:pt x="25" y="170"/>
                    </a:cubicBezTo>
                    <a:cubicBezTo>
                      <a:pt x="27" y="174"/>
                      <a:pt x="32" y="178"/>
                      <a:pt x="39" y="179"/>
                    </a:cubicBezTo>
                    <a:cubicBezTo>
                      <a:pt x="44" y="180"/>
                      <a:pt x="49" y="179"/>
                      <a:pt x="53" y="176"/>
                    </a:cubicBezTo>
                    <a:cubicBezTo>
                      <a:pt x="53" y="175"/>
                      <a:pt x="53" y="174"/>
                      <a:pt x="53" y="173"/>
                    </a:cubicBezTo>
                    <a:cubicBezTo>
                      <a:pt x="53" y="174"/>
                      <a:pt x="52" y="174"/>
                      <a:pt x="52" y="175"/>
                    </a:cubicBezTo>
                    <a:cubicBezTo>
                      <a:pt x="49" y="177"/>
                      <a:pt x="44" y="178"/>
                      <a:pt x="39" y="177"/>
                    </a:cubicBezTo>
                    <a:close/>
                    <a:moveTo>
                      <a:pt x="58" y="56"/>
                    </a:moveTo>
                    <a:cubicBezTo>
                      <a:pt x="55" y="59"/>
                      <a:pt x="50" y="60"/>
                      <a:pt x="45" y="59"/>
                    </a:cubicBezTo>
                    <a:cubicBezTo>
                      <a:pt x="38" y="58"/>
                      <a:pt x="32" y="53"/>
                      <a:pt x="32" y="48"/>
                    </a:cubicBezTo>
                    <a:cubicBezTo>
                      <a:pt x="32" y="48"/>
                      <a:pt x="32" y="48"/>
                      <a:pt x="32" y="48"/>
                    </a:cubicBezTo>
                    <a:cubicBezTo>
                      <a:pt x="32" y="50"/>
                      <a:pt x="32" y="52"/>
                      <a:pt x="32" y="54"/>
                    </a:cubicBezTo>
                    <a:cubicBezTo>
                      <a:pt x="34" y="58"/>
                      <a:pt x="39" y="61"/>
                      <a:pt x="45" y="61"/>
                    </a:cubicBezTo>
                    <a:cubicBezTo>
                      <a:pt x="51" y="62"/>
                      <a:pt x="56" y="61"/>
                      <a:pt x="59" y="58"/>
                    </a:cubicBezTo>
                    <a:cubicBezTo>
                      <a:pt x="59" y="58"/>
                      <a:pt x="59" y="58"/>
                      <a:pt x="60" y="57"/>
                    </a:cubicBezTo>
                    <a:cubicBezTo>
                      <a:pt x="60" y="56"/>
                      <a:pt x="60" y="55"/>
                      <a:pt x="60" y="54"/>
                    </a:cubicBezTo>
                    <a:cubicBezTo>
                      <a:pt x="59" y="55"/>
                      <a:pt x="59" y="56"/>
                      <a:pt x="58" y="56"/>
                    </a:cubicBezTo>
                    <a:close/>
                    <a:moveTo>
                      <a:pt x="57" y="98"/>
                    </a:moveTo>
                    <a:cubicBezTo>
                      <a:pt x="54" y="101"/>
                      <a:pt x="49" y="102"/>
                      <a:pt x="44" y="101"/>
                    </a:cubicBezTo>
                    <a:cubicBezTo>
                      <a:pt x="36" y="100"/>
                      <a:pt x="31" y="95"/>
                      <a:pt x="31" y="90"/>
                    </a:cubicBezTo>
                    <a:cubicBezTo>
                      <a:pt x="31" y="90"/>
                      <a:pt x="31" y="90"/>
                      <a:pt x="31" y="90"/>
                    </a:cubicBezTo>
                    <a:cubicBezTo>
                      <a:pt x="31" y="91"/>
                      <a:pt x="31" y="92"/>
                      <a:pt x="31" y="92"/>
                    </a:cubicBezTo>
                    <a:cubicBezTo>
                      <a:pt x="31" y="93"/>
                      <a:pt x="31" y="94"/>
                      <a:pt x="31" y="95"/>
                    </a:cubicBezTo>
                    <a:cubicBezTo>
                      <a:pt x="33" y="99"/>
                      <a:pt x="38" y="102"/>
                      <a:pt x="44" y="103"/>
                    </a:cubicBezTo>
                    <a:cubicBezTo>
                      <a:pt x="49" y="104"/>
                      <a:pt x="55" y="102"/>
                      <a:pt x="58" y="100"/>
                    </a:cubicBezTo>
                    <a:cubicBezTo>
                      <a:pt x="58" y="100"/>
                      <a:pt x="58" y="100"/>
                      <a:pt x="58" y="99"/>
                    </a:cubicBezTo>
                    <a:cubicBezTo>
                      <a:pt x="59" y="98"/>
                      <a:pt x="59" y="97"/>
                      <a:pt x="59" y="96"/>
                    </a:cubicBezTo>
                    <a:cubicBezTo>
                      <a:pt x="58" y="97"/>
                      <a:pt x="58" y="98"/>
                      <a:pt x="57" y="98"/>
                    </a:cubicBezTo>
                    <a:close/>
                    <a:moveTo>
                      <a:pt x="22" y="204"/>
                    </a:moveTo>
                    <a:cubicBezTo>
                      <a:pt x="16" y="198"/>
                      <a:pt x="14" y="191"/>
                      <a:pt x="18" y="187"/>
                    </a:cubicBezTo>
                    <a:cubicBezTo>
                      <a:pt x="18" y="187"/>
                      <a:pt x="18" y="187"/>
                      <a:pt x="18" y="187"/>
                    </a:cubicBezTo>
                    <a:cubicBezTo>
                      <a:pt x="18" y="187"/>
                      <a:pt x="17" y="187"/>
                      <a:pt x="16" y="186"/>
                    </a:cubicBezTo>
                    <a:cubicBezTo>
                      <a:pt x="16" y="186"/>
                      <a:pt x="16" y="186"/>
                      <a:pt x="16" y="186"/>
                    </a:cubicBezTo>
                    <a:cubicBezTo>
                      <a:pt x="12" y="191"/>
                      <a:pt x="14" y="199"/>
                      <a:pt x="20" y="205"/>
                    </a:cubicBezTo>
                    <a:cubicBezTo>
                      <a:pt x="24" y="209"/>
                      <a:pt x="28" y="211"/>
                      <a:pt x="32" y="211"/>
                    </a:cubicBezTo>
                    <a:cubicBezTo>
                      <a:pt x="33" y="211"/>
                      <a:pt x="34" y="210"/>
                      <a:pt x="35" y="210"/>
                    </a:cubicBezTo>
                    <a:cubicBezTo>
                      <a:pt x="35" y="209"/>
                      <a:pt x="35" y="209"/>
                      <a:pt x="35" y="209"/>
                    </a:cubicBezTo>
                    <a:cubicBezTo>
                      <a:pt x="35" y="209"/>
                      <a:pt x="34" y="209"/>
                      <a:pt x="33" y="209"/>
                    </a:cubicBezTo>
                    <a:cubicBezTo>
                      <a:pt x="30" y="209"/>
                      <a:pt x="25" y="207"/>
                      <a:pt x="22" y="204"/>
                    </a:cubicBezTo>
                    <a:close/>
                    <a:moveTo>
                      <a:pt x="34" y="195"/>
                    </a:moveTo>
                    <a:cubicBezTo>
                      <a:pt x="26" y="193"/>
                      <a:pt x="21" y="188"/>
                      <a:pt x="22" y="183"/>
                    </a:cubicBezTo>
                    <a:cubicBezTo>
                      <a:pt x="22" y="182"/>
                      <a:pt x="22" y="182"/>
                      <a:pt x="22" y="182"/>
                    </a:cubicBezTo>
                    <a:cubicBezTo>
                      <a:pt x="21" y="184"/>
                      <a:pt x="21" y="185"/>
                      <a:pt x="20" y="185"/>
                    </a:cubicBezTo>
                    <a:cubicBezTo>
                      <a:pt x="21" y="190"/>
                      <a:pt x="26" y="195"/>
                      <a:pt x="33" y="197"/>
                    </a:cubicBezTo>
                    <a:cubicBezTo>
                      <a:pt x="38" y="198"/>
                      <a:pt x="43" y="197"/>
                      <a:pt x="46" y="196"/>
                    </a:cubicBezTo>
                    <a:cubicBezTo>
                      <a:pt x="47" y="195"/>
                      <a:pt x="47" y="194"/>
                      <a:pt x="48" y="192"/>
                    </a:cubicBezTo>
                    <a:cubicBezTo>
                      <a:pt x="47" y="193"/>
                      <a:pt x="47" y="193"/>
                      <a:pt x="47" y="193"/>
                    </a:cubicBezTo>
                    <a:cubicBezTo>
                      <a:pt x="43" y="195"/>
                      <a:pt x="39" y="196"/>
                      <a:pt x="34" y="195"/>
                    </a:cubicBezTo>
                    <a:close/>
                    <a:moveTo>
                      <a:pt x="7" y="197"/>
                    </a:moveTo>
                    <a:cubicBezTo>
                      <a:pt x="5" y="203"/>
                      <a:pt x="2" y="206"/>
                      <a:pt x="0" y="207"/>
                    </a:cubicBezTo>
                    <a:cubicBezTo>
                      <a:pt x="0" y="208"/>
                      <a:pt x="1" y="208"/>
                      <a:pt x="1" y="209"/>
                    </a:cubicBezTo>
                    <a:cubicBezTo>
                      <a:pt x="4" y="207"/>
                      <a:pt x="7" y="203"/>
                      <a:pt x="9" y="198"/>
                    </a:cubicBezTo>
                    <a:cubicBezTo>
                      <a:pt x="12" y="194"/>
                      <a:pt x="13" y="189"/>
                      <a:pt x="14" y="186"/>
                    </a:cubicBezTo>
                    <a:cubicBezTo>
                      <a:pt x="13" y="186"/>
                      <a:pt x="13" y="186"/>
                      <a:pt x="12" y="186"/>
                    </a:cubicBezTo>
                    <a:cubicBezTo>
                      <a:pt x="11" y="188"/>
                      <a:pt x="10" y="193"/>
                      <a:pt x="7" y="197"/>
                    </a:cubicBezTo>
                    <a:close/>
                    <a:moveTo>
                      <a:pt x="56" y="118"/>
                    </a:moveTo>
                    <a:cubicBezTo>
                      <a:pt x="53" y="120"/>
                      <a:pt x="48" y="121"/>
                      <a:pt x="44" y="121"/>
                    </a:cubicBezTo>
                    <a:cubicBezTo>
                      <a:pt x="36" y="120"/>
                      <a:pt x="30" y="115"/>
                      <a:pt x="30" y="110"/>
                    </a:cubicBezTo>
                    <a:cubicBezTo>
                      <a:pt x="30" y="110"/>
                      <a:pt x="30" y="110"/>
                      <a:pt x="30" y="110"/>
                    </a:cubicBezTo>
                    <a:cubicBezTo>
                      <a:pt x="30" y="112"/>
                      <a:pt x="30" y="113"/>
                      <a:pt x="30" y="115"/>
                    </a:cubicBezTo>
                    <a:cubicBezTo>
                      <a:pt x="32" y="119"/>
                      <a:pt x="37" y="122"/>
                      <a:pt x="43" y="123"/>
                    </a:cubicBezTo>
                    <a:cubicBezTo>
                      <a:pt x="49" y="123"/>
                      <a:pt x="54" y="122"/>
                      <a:pt x="57" y="119"/>
                    </a:cubicBezTo>
                    <a:cubicBezTo>
                      <a:pt x="58" y="119"/>
                      <a:pt x="58" y="119"/>
                      <a:pt x="58" y="119"/>
                    </a:cubicBezTo>
                    <a:cubicBezTo>
                      <a:pt x="58" y="118"/>
                      <a:pt x="58" y="117"/>
                      <a:pt x="58" y="116"/>
                    </a:cubicBezTo>
                    <a:cubicBezTo>
                      <a:pt x="58" y="116"/>
                      <a:pt x="57" y="117"/>
                      <a:pt x="56" y="118"/>
                    </a:cubicBezTo>
                    <a:close/>
                    <a:moveTo>
                      <a:pt x="48" y="35"/>
                    </a:moveTo>
                    <a:cubicBezTo>
                      <a:pt x="40" y="34"/>
                      <a:pt x="34" y="28"/>
                      <a:pt x="35" y="23"/>
                    </a:cubicBezTo>
                    <a:cubicBezTo>
                      <a:pt x="35" y="23"/>
                      <a:pt x="35" y="23"/>
                      <a:pt x="35" y="23"/>
                    </a:cubicBezTo>
                    <a:cubicBezTo>
                      <a:pt x="34" y="25"/>
                      <a:pt x="34" y="26"/>
                      <a:pt x="34" y="28"/>
                    </a:cubicBezTo>
                    <a:cubicBezTo>
                      <a:pt x="36" y="32"/>
                      <a:pt x="41" y="36"/>
                      <a:pt x="47" y="37"/>
                    </a:cubicBezTo>
                    <a:cubicBezTo>
                      <a:pt x="53" y="38"/>
                      <a:pt x="58" y="37"/>
                      <a:pt x="61" y="35"/>
                    </a:cubicBezTo>
                    <a:cubicBezTo>
                      <a:pt x="62" y="34"/>
                      <a:pt x="62" y="33"/>
                      <a:pt x="62" y="32"/>
                    </a:cubicBezTo>
                    <a:cubicBezTo>
                      <a:pt x="61" y="32"/>
                      <a:pt x="61" y="33"/>
                      <a:pt x="60" y="33"/>
                    </a:cubicBezTo>
                    <a:cubicBezTo>
                      <a:pt x="57" y="35"/>
                      <a:pt x="53" y="36"/>
                      <a:pt x="48" y="35"/>
                    </a:cubicBezTo>
                    <a:close/>
                    <a:moveTo>
                      <a:pt x="63" y="18"/>
                    </a:moveTo>
                    <a:cubicBezTo>
                      <a:pt x="60" y="19"/>
                      <a:pt x="55" y="17"/>
                      <a:pt x="50" y="14"/>
                    </a:cubicBezTo>
                    <a:cubicBezTo>
                      <a:pt x="44" y="9"/>
                      <a:pt x="40" y="3"/>
                      <a:pt x="42" y="0"/>
                    </a:cubicBezTo>
                    <a:cubicBezTo>
                      <a:pt x="42" y="0"/>
                      <a:pt x="42" y="0"/>
                      <a:pt x="42" y="0"/>
                    </a:cubicBezTo>
                    <a:cubicBezTo>
                      <a:pt x="41" y="1"/>
                      <a:pt x="41" y="2"/>
                      <a:pt x="40" y="4"/>
                    </a:cubicBezTo>
                    <a:cubicBezTo>
                      <a:pt x="41" y="7"/>
                      <a:pt x="44" y="12"/>
                      <a:pt x="49" y="15"/>
                    </a:cubicBezTo>
                    <a:cubicBezTo>
                      <a:pt x="54" y="19"/>
                      <a:pt x="59" y="21"/>
                      <a:pt x="63" y="20"/>
                    </a:cubicBezTo>
                    <a:cubicBezTo>
                      <a:pt x="64" y="20"/>
                      <a:pt x="64" y="20"/>
                      <a:pt x="64" y="20"/>
                    </a:cubicBezTo>
                    <a:cubicBezTo>
                      <a:pt x="64" y="19"/>
                      <a:pt x="64" y="18"/>
                      <a:pt x="65" y="18"/>
                    </a:cubicBezTo>
                    <a:cubicBezTo>
                      <a:pt x="64" y="18"/>
                      <a:pt x="64" y="18"/>
                      <a:pt x="63" y="18"/>
                    </a:cubicBezTo>
                    <a:close/>
                    <a:moveTo>
                      <a:pt x="57" y="77"/>
                    </a:moveTo>
                    <a:cubicBezTo>
                      <a:pt x="54" y="80"/>
                      <a:pt x="49" y="81"/>
                      <a:pt x="44" y="80"/>
                    </a:cubicBezTo>
                    <a:cubicBezTo>
                      <a:pt x="36" y="79"/>
                      <a:pt x="31" y="74"/>
                      <a:pt x="31" y="69"/>
                    </a:cubicBezTo>
                    <a:cubicBezTo>
                      <a:pt x="31" y="69"/>
                      <a:pt x="31" y="69"/>
                      <a:pt x="31" y="69"/>
                    </a:cubicBezTo>
                    <a:cubicBezTo>
                      <a:pt x="31" y="71"/>
                      <a:pt x="31" y="73"/>
                      <a:pt x="31" y="75"/>
                    </a:cubicBezTo>
                    <a:cubicBezTo>
                      <a:pt x="33" y="79"/>
                      <a:pt x="38" y="81"/>
                      <a:pt x="44" y="82"/>
                    </a:cubicBezTo>
                    <a:cubicBezTo>
                      <a:pt x="49" y="83"/>
                      <a:pt x="55" y="81"/>
                      <a:pt x="58" y="79"/>
                    </a:cubicBezTo>
                    <a:cubicBezTo>
                      <a:pt x="58" y="79"/>
                      <a:pt x="59" y="78"/>
                      <a:pt x="59" y="78"/>
                    </a:cubicBezTo>
                    <a:cubicBezTo>
                      <a:pt x="59" y="77"/>
                      <a:pt x="59" y="76"/>
                      <a:pt x="59" y="75"/>
                    </a:cubicBezTo>
                    <a:cubicBezTo>
                      <a:pt x="59" y="76"/>
                      <a:pt x="58" y="76"/>
                      <a:pt x="57" y="77"/>
                    </a:cubicBezTo>
                    <a:close/>
                    <a:moveTo>
                      <a:pt x="41" y="158"/>
                    </a:moveTo>
                    <a:cubicBezTo>
                      <a:pt x="34" y="157"/>
                      <a:pt x="29" y="154"/>
                      <a:pt x="28" y="149"/>
                    </a:cubicBezTo>
                    <a:cubicBezTo>
                      <a:pt x="28" y="151"/>
                      <a:pt x="28" y="152"/>
                      <a:pt x="28" y="153"/>
                    </a:cubicBezTo>
                    <a:cubicBezTo>
                      <a:pt x="30" y="157"/>
                      <a:pt x="35" y="159"/>
                      <a:pt x="41" y="160"/>
                    </a:cubicBezTo>
                    <a:cubicBezTo>
                      <a:pt x="46" y="161"/>
                      <a:pt x="51" y="159"/>
                      <a:pt x="55" y="157"/>
                    </a:cubicBezTo>
                    <a:cubicBezTo>
                      <a:pt x="55" y="156"/>
                      <a:pt x="55" y="156"/>
                      <a:pt x="56" y="156"/>
                    </a:cubicBezTo>
                    <a:cubicBezTo>
                      <a:pt x="56" y="154"/>
                      <a:pt x="56" y="153"/>
                      <a:pt x="56" y="151"/>
                    </a:cubicBezTo>
                    <a:cubicBezTo>
                      <a:pt x="56" y="153"/>
                      <a:pt x="55" y="154"/>
                      <a:pt x="53" y="155"/>
                    </a:cubicBezTo>
                    <a:cubicBezTo>
                      <a:pt x="51" y="158"/>
                      <a:pt x="46" y="159"/>
                      <a:pt x="41" y="158"/>
                    </a:cubicBezTo>
                    <a:close/>
                    <a:moveTo>
                      <a:pt x="54" y="138"/>
                    </a:moveTo>
                    <a:cubicBezTo>
                      <a:pt x="51" y="140"/>
                      <a:pt x="47" y="141"/>
                      <a:pt x="42" y="141"/>
                    </a:cubicBezTo>
                    <a:cubicBezTo>
                      <a:pt x="36" y="140"/>
                      <a:pt x="31" y="137"/>
                      <a:pt x="29" y="133"/>
                    </a:cubicBezTo>
                    <a:cubicBezTo>
                      <a:pt x="29" y="134"/>
                      <a:pt x="29" y="135"/>
                      <a:pt x="29" y="136"/>
                    </a:cubicBezTo>
                    <a:cubicBezTo>
                      <a:pt x="32" y="140"/>
                      <a:pt x="36" y="142"/>
                      <a:pt x="42" y="143"/>
                    </a:cubicBezTo>
                    <a:cubicBezTo>
                      <a:pt x="47" y="143"/>
                      <a:pt x="52" y="142"/>
                      <a:pt x="56" y="140"/>
                    </a:cubicBezTo>
                    <a:cubicBezTo>
                      <a:pt x="56" y="139"/>
                      <a:pt x="57" y="139"/>
                      <a:pt x="57" y="138"/>
                    </a:cubicBezTo>
                    <a:cubicBezTo>
                      <a:pt x="57" y="137"/>
                      <a:pt x="57" y="135"/>
                      <a:pt x="57" y="133"/>
                    </a:cubicBezTo>
                    <a:cubicBezTo>
                      <a:pt x="57" y="133"/>
                      <a:pt x="57" y="133"/>
                      <a:pt x="57" y="133"/>
                    </a:cubicBezTo>
                    <a:cubicBezTo>
                      <a:pt x="57" y="135"/>
                      <a:pt x="56" y="137"/>
                      <a:pt x="54" y="138"/>
                    </a:cubicBezTo>
                    <a:close/>
                  </a:path>
                </a:pathLst>
              </a:custGeom>
              <a:solidFill>
                <a:srgbClr val="000000"/>
              </a:solidFill>
              <a:ln w="9525">
                <a:noFill/>
                <a:round/>
                <a:headEnd/>
                <a:tailEnd/>
              </a:ln>
            </p:spPr>
            <p:txBody>
              <a:bodyPr/>
              <a:lstStyle/>
              <a:p>
                <a:pPr algn="ctr"/>
                <a:endParaRPr lang="en-US"/>
              </a:p>
            </p:txBody>
          </p:sp>
        </p:grpSp>
        <p:sp>
          <p:nvSpPr>
            <p:cNvPr id="1699904" name="AutoShape 123"/>
            <p:cNvSpPr>
              <a:spLocks noChangeAspect="1" noChangeArrowheads="1"/>
            </p:cNvSpPr>
            <p:nvPr/>
          </p:nvSpPr>
          <p:spPr bwMode="auto">
            <a:xfrm>
              <a:off x="724360" y="3501243"/>
              <a:ext cx="457200" cy="45581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30" y="16670"/>
                  </a:moveTo>
                  <a:cubicBezTo>
                    <a:pt x="19205" y="15023"/>
                    <a:pt x="19959" y="12945"/>
                    <a:pt x="19959" y="10800"/>
                  </a:cubicBezTo>
                  <a:cubicBezTo>
                    <a:pt x="19959" y="5741"/>
                    <a:pt x="15858" y="1641"/>
                    <a:pt x="10800" y="1641"/>
                  </a:cubicBezTo>
                  <a:cubicBezTo>
                    <a:pt x="8654" y="1640"/>
                    <a:pt x="6576" y="2394"/>
                    <a:pt x="4929" y="3769"/>
                  </a:cubicBezTo>
                  <a:close/>
                  <a:moveTo>
                    <a:pt x="3769" y="4929"/>
                  </a:moveTo>
                  <a:cubicBezTo>
                    <a:pt x="2394" y="6576"/>
                    <a:pt x="1641" y="8654"/>
                    <a:pt x="1641" y="10799"/>
                  </a:cubicBezTo>
                  <a:cubicBezTo>
                    <a:pt x="1641" y="15858"/>
                    <a:pt x="5741" y="19959"/>
                    <a:pt x="10800" y="19959"/>
                  </a:cubicBezTo>
                  <a:cubicBezTo>
                    <a:pt x="12945" y="19959"/>
                    <a:pt x="15023" y="19205"/>
                    <a:pt x="16670" y="17830"/>
                  </a:cubicBezTo>
                  <a:close/>
                </a:path>
              </a:pathLst>
            </a:custGeom>
            <a:solidFill>
              <a:srgbClr val="FF0000">
                <a:alpha val="50195"/>
              </a:srgbClr>
            </a:solidFill>
            <a:ln w="9525" algn="ctr">
              <a:noFill/>
              <a:miter lim="800000"/>
              <a:headEnd/>
              <a:tailEnd/>
            </a:ln>
          </p:spPr>
          <p:txBody>
            <a:bodyPr wrap="none" anchor="ctr"/>
            <a:lstStyle/>
            <a:p>
              <a:pPr algn="ctr"/>
              <a:endParaRPr lang="en-US"/>
            </a:p>
          </p:txBody>
        </p:sp>
      </p:grpSp>
      <p:grpSp>
        <p:nvGrpSpPr>
          <p:cNvPr id="5" name="Group 100"/>
          <p:cNvGrpSpPr>
            <a:grpSpLocks/>
          </p:cNvGrpSpPr>
          <p:nvPr/>
        </p:nvGrpSpPr>
        <p:grpSpPr bwMode="auto">
          <a:xfrm>
            <a:off x="467401" y="4087484"/>
            <a:ext cx="2674938" cy="1097280"/>
            <a:chOff x="378042" y="1949202"/>
            <a:chExt cx="2674937" cy="1097051"/>
          </a:xfrm>
        </p:grpSpPr>
        <p:sp>
          <p:nvSpPr>
            <p:cNvPr id="1699906" name="Rectangle 37"/>
            <p:cNvSpPr>
              <a:spLocks noChangeArrowheads="1"/>
            </p:cNvSpPr>
            <p:nvPr/>
          </p:nvSpPr>
          <p:spPr bwMode="gray">
            <a:xfrm>
              <a:off x="378042" y="1949202"/>
              <a:ext cx="2674937" cy="1097051"/>
            </a:xfrm>
            <a:prstGeom prst="rect">
              <a:avLst/>
            </a:prstGeom>
            <a:solidFill>
              <a:srgbClr val="FFCC00"/>
            </a:solidFill>
            <a:ln w="6350" algn="ctr">
              <a:noFill/>
              <a:miter lim="800000"/>
              <a:headEnd/>
              <a:tailEnd/>
            </a:ln>
          </p:spPr>
          <p:txBody>
            <a:bodyPr vert="eaVert" wrap="none" anchor="ctr"/>
            <a:lstStyle/>
            <a:p>
              <a:pPr algn="ctr"/>
              <a:endParaRPr lang="en-US"/>
            </a:p>
          </p:txBody>
        </p:sp>
        <p:sp>
          <p:nvSpPr>
            <p:cNvPr id="91" name="Rectangle 38"/>
            <p:cNvSpPr>
              <a:spLocks noChangeArrowheads="1"/>
            </p:cNvSpPr>
            <p:nvPr/>
          </p:nvSpPr>
          <p:spPr bwMode="auto">
            <a:xfrm>
              <a:off x="414554" y="1961901"/>
              <a:ext cx="2600324" cy="231727"/>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1699908" name="Text Box 39"/>
            <p:cNvSpPr txBox="1">
              <a:spLocks noChangeArrowheads="1"/>
            </p:cNvSpPr>
            <p:nvPr/>
          </p:nvSpPr>
          <p:spPr bwMode="gray">
            <a:xfrm>
              <a:off x="995579" y="1960177"/>
              <a:ext cx="2016125" cy="1077460"/>
            </a:xfrm>
            <a:prstGeom prst="rect">
              <a:avLst/>
            </a:prstGeom>
            <a:noFill/>
            <a:ln w="6350" algn="ctr">
              <a:noFill/>
              <a:miter lim="800000"/>
              <a:headEnd/>
              <a:tailEnd/>
            </a:ln>
            <a:effectLst>
              <a:prstShdw prst="shdw17" dist="17961" dir="2700000">
                <a:srgbClr val="993D00">
                  <a:alpha val="50000"/>
                </a:srgbClr>
              </a:prstShdw>
            </a:effectLst>
          </p:spPr>
          <p:txBody>
            <a:bodyPr wrap="square" anchor="ctr">
              <a:noAutofit/>
            </a:bodyPr>
            <a:lstStyle/>
            <a:p>
              <a:pPr algn="ctr">
                <a:lnSpc>
                  <a:spcPct val="90000"/>
                </a:lnSpc>
              </a:pPr>
              <a:r>
                <a:rPr lang="en-US" sz="1400" b="1" dirty="0"/>
                <a:t>Network Access Control</a:t>
              </a:r>
            </a:p>
            <a:p>
              <a:pPr algn="ctr">
                <a:lnSpc>
                  <a:spcPct val="90000"/>
                </a:lnSpc>
              </a:pPr>
              <a:r>
                <a:rPr lang="en-US" sz="1400" b="1" dirty="0"/>
                <a:t>(SNAC Mobile Ed)</a:t>
              </a:r>
            </a:p>
          </p:txBody>
        </p:sp>
        <p:sp>
          <p:nvSpPr>
            <p:cNvPr id="1699910" name="Rectangle 45"/>
            <p:cNvSpPr>
              <a:spLocks noChangeArrowheads="1"/>
            </p:cNvSpPr>
            <p:nvPr/>
          </p:nvSpPr>
          <p:spPr bwMode="auto">
            <a:xfrm>
              <a:off x="495517" y="2227173"/>
              <a:ext cx="490538" cy="457104"/>
            </a:xfrm>
            <a:prstGeom prst="rect">
              <a:avLst/>
            </a:prstGeom>
            <a:solidFill>
              <a:schemeClr val="bg1"/>
            </a:solidFill>
            <a:ln w="25400">
              <a:solidFill>
                <a:schemeClr val="bg2"/>
              </a:solidFill>
              <a:miter lim="800000"/>
              <a:headEnd/>
              <a:tailEnd/>
            </a:ln>
          </p:spPr>
          <p:txBody>
            <a:bodyPr wrap="none" anchor="ctr"/>
            <a:lstStyle/>
            <a:p>
              <a:pPr algn="ctr"/>
              <a:endParaRPr lang="en-US"/>
            </a:p>
          </p:txBody>
        </p:sp>
        <p:pic>
          <p:nvPicPr>
            <p:cNvPr id="1699911" name="Picture 263" descr="SwitchFibre"/>
            <p:cNvPicPr>
              <a:picLocks noChangeAspect="1" noChangeArrowheads="1"/>
            </p:cNvPicPr>
            <p:nvPr/>
          </p:nvPicPr>
          <p:blipFill>
            <a:blip r:embed="rId4" cstate="print"/>
            <a:srcRect/>
            <a:stretch>
              <a:fillRect/>
            </a:stretch>
          </p:blipFill>
          <p:spPr bwMode="auto">
            <a:xfrm>
              <a:off x="542935" y="2327879"/>
              <a:ext cx="402209" cy="274263"/>
            </a:xfrm>
            <a:prstGeom prst="rect">
              <a:avLst/>
            </a:prstGeom>
            <a:noFill/>
            <a:ln w="9525">
              <a:noFill/>
              <a:miter lim="800000"/>
              <a:headEnd/>
              <a:tailEnd/>
            </a:ln>
          </p:spPr>
        </p:pic>
      </p:grpSp>
      <p:pic>
        <p:nvPicPr>
          <p:cNvPr id="1699912" name="Picture 77"/>
          <p:cNvPicPr>
            <a:picLocks noChangeAspect="1" noChangeArrowheads="1"/>
          </p:cNvPicPr>
          <p:nvPr/>
        </p:nvPicPr>
        <p:blipFill>
          <a:blip r:embed="rId5" cstate="print">
            <a:clrChange>
              <a:clrFrom>
                <a:srgbClr val="FFFFFF"/>
              </a:clrFrom>
              <a:clrTo>
                <a:srgbClr val="FFFFFF">
                  <a:alpha val="0"/>
                </a:srgbClr>
              </a:clrTo>
            </a:clrChange>
          </a:blip>
          <a:srcRect t="30646" b="33064"/>
          <a:stretch>
            <a:fillRect/>
          </a:stretch>
        </p:blipFill>
        <p:spPr bwMode="auto">
          <a:xfrm>
            <a:off x="2389426" y="1649779"/>
            <a:ext cx="826886" cy="300077"/>
          </a:xfrm>
          <a:prstGeom prst="rect">
            <a:avLst/>
          </a:prstGeom>
          <a:noFill/>
          <a:ln w="9525">
            <a:noFill/>
            <a:miter lim="800000"/>
            <a:headEnd/>
            <a:tailEnd/>
          </a:ln>
        </p:spPr>
      </p:pic>
      <p:pic>
        <p:nvPicPr>
          <p:cNvPr id="1699913" name="Picture 33" descr="WindowsMobileLogo.png"/>
          <p:cNvPicPr>
            <a:picLocks noChangeAspect="1"/>
          </p:cNvPicPr>
          <p:nvPr/>
        </p:nvPicPr>
        <p:blipFill>
          <a:blip r:embed="rId6" cstate="print"/>
          <a:srcRect/>
          <a:stretch>
            <a:fillRect/>
          </a:stretch>
        </p:blipFill>
        <p:spPr bwMode="auto">
          <a:xfrm>
            <a:off x="359681" y="1650229"/>
            <a:ext cx="1087438" cy="365125"/>
          </a:xfrm>
          <a:prstGeom prst="rect">
            <a:avLst/>
          </a:prstGeom>
          <a:noFill/>
          <a:ln w="9525">
            <a:noFill/>
            <a:miter lim="800000"/>
            <a:headEnd/>
            <a:tailEnd/>
          </a:ln>
        </p:spPr>
      </p:pic>
      <p:pic>
        <p:nvPicPr>
          <p:cNvPr id="1699914" name="Picture 79"/>
          <p:cNvPicPr>
            <a:picLocks noChangeAspect="1" noChangeArrowheads="1"/>
          </p:cNvPicPr>
          <p:nvPr/>
        </p:nvPicPr>
        <p:blipFill>
          <a:blip r:embed="rId7" cstate="print">
            <a:clrChange>
              <a:clrFrom>
                <a:srgbClr val="FBFDFA"/>
              </a:clrFrom>
              <a:clrTo>
                <a:srgbClr val="FBFDFA">
                  <a:alpha val="0"/>
                </a:srgbClr>
              </a:clrTo>
            </a:clrChange>
          </a:blip>
          <a:srcRect t="9474" b="26842"/>
          <a:stretch>
            <a:fillRect/>
          </a:stretch>
        </p:blipFill>
        <p:spPr bwMode="auto">
          <a:xfrm>
            <a:off x="1508809" y="1621654"/>
            <a:ext cx="723900" cy="460375"/>
          </a:xfrm>
          <a:prstGeom prst="rect">
            <a:avLst/>
          </a:prstGeom>
          <a:noFill/>
          <a:ln w="9525">
            <a:noFill/>
            <a:miter lim="800000"/>
            <a:headEnd/>
            <a:tailEnd/>
          </a:ln>
        </p:spPr>
      </p:pic>
      <p:sp>
        <p:nvSpPr>
          <p:cNvPr id="1849428" name="Text Box 84"/>
          <p:cNvSpPr txBox="1">
            <a:spLocks noChangeArrowheads="1"/>
          </p:cNvSpPr>
          <p:nvPr/>
        </p:nvSpPr>
        <p:spPr bwMode="auto">
          <a:xfrm>
            <a:off x="58056" y="1129529"/>
            <a:ext cx="3824288" cy="46196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sz="2400" b="1" dirty="0">
                <a:solidFill>
                  <a:srgbClr val="4D6883"/>
                </a:solidFill>
                <a:cs typeface="+mn-cs"/>
              </a:rPr>
              <a:t>Mobile </a:t>
            </a:r>
            <a:r>
              <a:rPr lang="en-US" sz="2400" b="1" dirty="0" smtClean="0">
                <a:solidFill>
                  <a:srgbClr val="4D6883"/>
                </a:solidFill>
                <a:cs typeface="+mn-cs"/>
              </a:rPr>
              <a:t>Device Security</a:t>
            </a:r>
            <a:endParaRPr lang="en-US" sz="2400" b="1" dirty="0">
              <a:solidFill>
                <a:srgbClr val="4D6883"/>
              </a:solidFill>
              <a:cs typeface="+mn-cs"/>
            </a:endParaRPr>
          </a:p>
        </p:txBody>
      </p:sp>
      <p:grpSp>
        <p:nvGrpSpPr>
          <p:cNvPr id="6" name="Group 92"/>
          <p:cNvGrpSpPr/>
          <p:nvPr/>
        </p:nvGrpSpPr>
        <p:grpSpPr>
          <a:xfrm>
            <a:off x="4535037" y="1132704"/>
            <a:ext cx="4445000" cy="5002213"/>
            <a:chOff x="4665663" y="1132704"/>
            <a:chExt cx="4445000" cy="5002213"/>
          </a:xfrm>
        </p:grpSpPr>
        <p:grpSp>
          <p:nvGrpSpPr>
            <p:cNvPr id="7" name="Group 85"/>
            <p:cNvGrpSpPr/>
            <p:nvPr/>
          </p:nvGrpSpPr>
          <p:grpSpPr>
            <a:xfrm>
              <a:off x="4665663" y="1132704"/>
              <a:ext cx="4445000" cy="5002213"/>
              <a:chOff x="4665663" y="792737"/>
              <a:chExt cx="4445000" cy="5002213"/>
            </a:xfrm>
          </p:grpSpPr>
          <p:grpSp>
            <p:nvGrpSpPr>
              <p:cNvPr id="8" name="Group 131"/>
              <p:cNvGrpSpPr>
                <a:grpSpLocks/>
              </p:cNvGrpSpPr>
              <p:nvPr/>
            </p:nvGrpSpPr>
            <p:grpSpPr bwMode="auto">
              <a:xfrm>
                <a:off x="4665663" y="792737"/>
                <a:ext cx="4445000" cy="5002213"/>
                <a:chOff x="2939" y="735"/>
                <a:chExt cx="2800" cy="3151"/>
              </a:xfrm>
            </p:grpSpPr>
            <p:grpSp>
              <p:nvGrpSpPr>
                <p:cNvPr id="9" name="Group 48"/>
                <p:cNvGrpSpPr>
                  <a:grpSpLocks/>
                </p:cNvGrpSpPr>
                <p:nvPr/>
              </p:nvGrpSpPr>
              <p:grpSpPr bwMode="auto">
                <a:xfrm>
                  <a:off x="3797" y="2827"/>
                  <a:ext cx="1721" cy="424"/>
                  <a:chOff x="625475" y="3510168"/>
                  <a:chExt cx="2736645" cy="671560"/>
                </a:xfrm>
              </p:grpSpPr>
              <p:sp>
                <p:nvSpPr>
                  <p:cNvPr id="1699849" name="Rectangle 45"/>
                  <p:cNvSpPr>
                    <a:spLocks noChangeArrowheads="1"/>
                  </p:cNvSpPr>
                  <p:nvPr/>
                </p:nvSpPr>
                <p:spPr bwMode="gray">
                  <a:xfrm>
                    <a:off x="625475" y="3524482"/>
                    <a:ext cx="2674938" cy="657246"/>
                  </a:xfrm>
                  <a:prstGeom prst="rect">
                    <a:avLst/>
                  </a:prstGeom>
                  <a:solidFill>
                    <a:srgbClr val="C00000"/>
                  </a:solidFill>
                  <a:ln w="6350" algn="ctr">
                    <a:noFill/>
                    <a:miter lim="800000"/>
                    <a:headEnd/>
                    <a:tailEnd/>
                  </a:ln>
                </p:spPr>
                <p:txBody>
                  <a:bodyPr vert="eaVert" wrap="none" anchor="ctr"/>
                  <a:lstStyle/>
                  <a:p>
                    <a:pPr algn="ctr"/>
                    <a:endParaRPr lang="en-US"/>
                  </a:p>
                </p:txBody>
              </p:sp>
              <p:sp>
                <p:nvSpPr>
                  <p:cNvPr id="16430" name="Rectangle 46"/>
                  <p:cNvSpPr>
                    <a:spLocks noChangeArrowheads="1"/>
                  </p:cNvSpPr>
                  <p:nvPr/>
                </p:nvSpPr>
                <p:spPr bwMode="auto">
                  <a:xfrm>
                    <a:off x="661987" y="3535593"/>
                    <a:ext cx="2600325" cy="231709"/>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1699851" name="Text Box 47"/>
                  <p:cNvSpPr txBox="1">
                    <a:spLocks noChangeArrowheads="1"/>
                  </p:cNvSpPr>
                  <p:nvPr/>
                </p:nvSpPr>
                <p:spPr bwMode="gray">
                  <a:xfrm>
                    <a:off x="1180980" y="3510168"/>
                    <a:ext cx="2181140" cy="588915"/>
                  </a:xfrm>
                  <a:prstGeom prst="rect">
                    <a:avLst/>
                  </a:prstGeom>
                  <a:noFill/>
                  <a:ln w="6350" algn="ctr">
                    <a:noFill/>
                    <a:miter lim="800000"/>
                    <a:headEnd/>
                    <a:tailEnd/>
                  </a:ln>
                  <a:effectLst>
                    <a:prstShdw prst="shdw17" dist="17961" dir="2700000">
                      <a:srgbClr val="993D00">
                        <a:alpha val="50000"/>
                      </a:srgbClr>
                    </a:prstShdw>
                  </a:effectLst>
                </p:spPr>
                <p:txBody>
                  <a:bodyPr wrap="square">
                    <a:spAutoFit/>
                  </a:bodyPr>
                  <a:lstStyle/>
                  <a:p>
                    <a:pPr algn="ctr">
                      <a:lnSpc>
                        <a:spcPct val="90000"/>
                      </a:lnSpc>
                    </a:pPr>
                    <a:r>
                      <a:rPr lang="en-US" sz="1200" b="1" dirty="0">
                        <a:solidFill>
                          <a:schemeClr val="bg1"/>
                        </a:solidFill>
                      </a:rPr>
                      <a:t>Intelligent Software Management</a:t>
                    </a:r>
                  </a:p>
                  <a:p>
                    <a:pPr algn="ctr">
                      <a:lnSpc>
                        <a:spcPct val="90000"/>
                      </a:lnSpc>
                    </a:pPr>
                    <a:r>
                      <a:rPr lang="en-US" sz="1200" b="1" dirty="0" smtClean="0">
                        <a:solidFill>
                          <a:schemeClr val="bg1"/>
                        </a:solidFill>
                      </a:rPr>
                      <a:t>(Mobile Management 7.1)</a:t>
                    </a:r>
                    <a:endParaRPr lang="en-US" sz="1200" b="1" dirty="0">
                      <a:solidFill>
                        <a:schemeClr val="bg1"/>
                      </a:solidFill>
                    </a:endParaRPr>
                  </a:p>
                </p:txBody>
              </p:sp>
              <p:pic>
                <p:nvPicPr>
                  <p:cNvPr id="1699852" name="Picture 52" descr="pic7"/>
                  <p:cNvPicPr>
                    <a:picLocks noChangeAspect="1" noChangeArrowheads="1"/>
                  </p:cNvPicPr>
                  <p:nvPr/>
                </p:nvPicPr>
                <p:blipFill>
                  <a:blip r:embed="rId8" cstate="print"/>
                  <a:srcRect l="-8943" r="-8943"/>
                  <a:stretch>
                    <a:fillRect/>
                  </a:stretch>
                </p:blipFill>
                <p:spPr bwMode="auto">
                  <a:xfrm>
                    <a:off x="741363" y="3622910"/>
                    <a:ext cx="477838" cy="457215"/>
                  </a:xfrm>
                  <a:prstGeom prst="rect">
                    <a:avLst/>
                  </a:prstGeom>
                  <a:solidFill>
                    <a:schemeClr val="bg1"/>
                  </a:solidFill>
                  <a:ln w="25400">
                    <a:solidFill>
                      <a:schemeClr val="bg2"/>
                    </a:solidFill>
                    <a:miter lim="800000"/>
                    <a:headEnd/>
                    <a:tailEnd/>
                  </a:ln>
                </p:spPr>
              </p:pic>
            </p:grpSp>
            <p:grpSp>
              <p:nvGrpSpPr>
                <p:cNvPr id="10" name="Group 55"/>
                <p:cNvGrpSpPr>
                  <a:grpSpLocks/>
                </p:cNvGrpSpPr>
                <p:nvPr/>
              </p:nvGrpSpPr>
              <p:grpSpPr bwMode="auto">
                <a:xfrm>
                  <a:off x="3314" y="3456"/>
                  <a:ext cx="1710" cy="430"/>
                  <a:chOff x="313" y="1112"/>
                  <a:chExt cx="1710" cy="430"/>
                </a:xfrm>
              </p:grpSpPr>
              <p:sp>
                <p:nvSpPr>
                  <p:cNvPr id="1699854" name="Rectangle 45"/>
                  <p:cNvSpPr>
                    <a:spLocks noChangeArrowheads="1"/>
                  </p:cNvSpPr>
                  <p:nvPr/>
                </p:nvSpPr>
                <p:spPr bwMode="gray">
                  <a:xfrm>
                    <a:off x="313" y="1128"/>
                    <a:ext cx="1685" cy="414"/>
                  </a:xfrm>
                  <a:prstGeom prst="rect">
                    <a:avLst/>
                  </a:prstGeom>
                  <a:solidFill>
                    <a:srgbClr val="339933"/>
                  </a:solidFill>
                  <a:ln w="6350" algn="ctr">
                    <a:noFill/>
                    <a:miter lim="800000"/>
                    <a:headEnd/>
                    <a:tailEnd/>
                  </a:ln>
                </p:spPr>
                <p:txBody>
                  <a:bodyPr vert="eaVert" wrap="none" anchor="ctr"/>
                  <a:lstStyle/>
                  <a:p>
                    <a:pPr algn="ctr"/>
                    <a:endParaRPr lang="en-US"/>
                  </a:p>
                </p:txBody>
              </p:sp>
              <p:sp>
                <p:nvSpPr>
                  <p:cNvPr id="29" name="Rectangle 46"/>
                  <p:cNvSpPr>
                    <a:spLocks noChangeArrowheads="1"/>
                  </p:cNvSpPr>
                  <p:nvPr/>
                </p:nvSpPr>
                <p:spPr bwMode="auto">
                  <a:xfrm>
                    <a:off x="336" y="1113"/>
                    <a:ext cx="1638" cy="14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1699856" name="Text Box 47"/>
                  <p:cNvSpPr txBox="1">
                    <a:spLocks noChangeArrowheads="1"/>
                  </p:cNvSpPr>
                  <p:nvPr/>
                </p:nvSpPr>
                <p:spPr bwMode="gray">
                  <a:xfrm>
                    <a:off x="665" y="1112"/>
                    <a:ext cx="1358" cy="372"/>
                  </a:xfrm>
                  <a:prstGeom prst="rect">
                    <a:avLst/>
                  </a:prstGeom>
                  <a:noFill/>
                  <a:ln w="6350" algn="ctr">
                    <a:noFill/>
                    <a:miter lim="800000"/>
                    <a:headEnd/>
                    <a:tailEnd/>
                  </a:ln>
                  <a:effectLst>
                    <a:prstShdw prst="shdw17" dist="17961" dir="2700000">
                      <a:srgbClr val="993D00">
                        <a:alpha val="50000"/>
                      </a:srgbClr>
                    </a:prstShdw>
                  </a:effectLst>
                </p:spPr>
                <p:txBody>
                  <a:bodyPr wrap="square">
                    <a:spAutoFit/>
                  </a:bodyPr>
                  <a:lstStyle/>
                  <a:p>
                    <a:pPr algn="ctr">
                      <a:lnSpc>
                        <a:spcPct val="90000"/>
                      </a:lnSpc>
                    </a:pPr>
                    <a:r>
                      <a:rPr lang="en-US" sz="1200" b="1" dirty="0">
                        <a:solidFill>
                          <a:schemeClr val="bg1"/>
                        </a:solidFill>
                      </a:rPr>
                      <a:t>Remote </a:t>
                    </a:r>
                  </a:p>
                  <a:p>
                    <a:pPr algn="ctr">
                      <a:lnSpc>
                        <a:spcPct val="90000"/>
                      </a:lnSpc>
                    </a:pPr>
                    <a:r>
                      <a:rPr lang="en-US" sz="1200" b="1" dirty="0">
                        <a:solidFill>
                          <a:schemeClr val="bg1"/>
                        </a:solidFill>
                      </a:rPr>
                      <a:t>Assistance</a:t>
                    </a:r>
                  </a:p>
                  <a:p>
                    <a:pPr algn="ctr">
                      <a:lnSpc>
                        <a:spcPct val="90000"/>
                      </a:lnSpc>
                    </a:pPr>
                    <a:r>
                      <a:rPr lang="en-US" sz="1200" b="1" dirty="0" smtClean="0">
                        <a:solidFill>
                          <a:schemeClr val="bg1"/>
                        </a:solidFill>
                      </a:rPr>
                      <a:t>(Mobile Management 7.1)</a:t>
                    </a:r>
                    <a:endParaRPr lang="en-US" sz="1200" b="1" dirty="0">
                      <a:solidFill>
                        <a:schemeClr val="bg1"/>
                      </a:solidFill>
                    </a:endParaRPr>
                  </a:p>
                </p:txBody>
              </p:sp>
              <p:pic>
                <p:nvPicPr>
                  <p:cNvPr id="1699857" name="Picture 45" descr="pic12"/>
                  <p:cNvPicPr>
                    <a:picLocks noChangeAspect="1" noChangeArrowheads="1"/>
                  </p:cNvPicPr>
                  <p:nvPr/>
                </p:nvPicPr>
                <p:blipFill>
                  <a:blip r:embed="rId9" cstate="print"/>
                  <a:srcRect/>
                  <a:stretch>
                    <a:fillRect/>
                  </a:stretch>
                </p:blipFill>
                <p:spPr bwMode="auto">
                  <a:xfrm>
                    <a:off x="371" y="1169"/>
                    <a:ext cx="325" cy="288"/>
                  </a:xfrm>
                  <a:prstGeom prst="rect">
                    <a:avLst/>
                  </a:prstGeom>
                  <a:noFill/>
                  <a:ln w="25400">
                    <a:solidFill>
                      <a:schemeClr val="bg2"/>
                    </a:solidFill>
                    <a:miter lim="800000"/>
                    <a:headEnd/>
                    <a:tailEnd/>
                  </a:ln>
                </p:spPr>
              </p:pic>
            </p:grpSp>
            <p:grpSp>
              <p:nvGrpSpPr>
                <p:cNvPr id="11" name="Group 50"/>
                <p:cNvGrpSpPr>
                  <a:grpSpLocks/>
                </p:cNvGrpSpPr>
                <p:nvPr/>
              </p:nvGrpSpPr>
              <p:grpSpPr bwMode="auto">
                <a:xfrm>
                  <a:off x="3316" y="1489"/>
                  <a:ext cx="1700" cy="414"/>
                  <a:chOff x="391" y="2719"/>
                  <a:chExt cx="1700" cy="414"/>
                </a:xfrm>
              </p:grpSpPr>
              <p:sp>
                <p:nvSpPr>
                  <p:cNvPr id="1699859" name="Rectangle 37"/>
                  <p:cNvSpPr>
                    <a:spLocks noChangeArrowheads="1"/>
                  </p:cNvSpPr>
                  <p:nvPr/>
                </p:nvSpPr>
                <p:spPr bwMode="gray">
                  <a:xfrm>
                    <a:off x="391" y="2719"/>
                    <a:ext cx="1685" cy="414"/>
                  </a:xfrm>
                  <a:prstGeom prst="rect">
                    <a:avLst/>
                  </a:prstGeom>
                  <a:solidFill>
                    <a:schemeClr val="folHlink"/>
                  </a:solidFill>
                  <a:ln w="6350" algn="ctr">
                    <a:noFill/>
                    <a:miter lim="800000"/>
                    <a:headEnd/>
                    <a:tailEnd/>
                  </a:ln>
                </p:spPr>
                <p:txBody>
                  <a:bodyPr vert="eaVert" wrap="none" anchor="ctr"/>
                  <a:lstStyle/>
                  <a:p>
                    <a:pPr algn="ctr"/>
                    <a:endParaRPr lang="en-US"/>
                  </a:p>
                </p:txBody>
              </p:sp>
              <p:sp>
                <p:nvSpPr>
                  <p:cNvPr id="16422" name="Rectangle 38"/>
                  <p:cNvSpPr>
                    <a:spLocks noChangeArrowheads="1"/>
                  </p:cNvSpPr>
                  <p:nvPr/>
                </p:nvSpPr>
                <p:spPr bwMode="auto">
                  <a:xfrm>
                    <a:off x="414" y="2727"/>
                    <a:ext cx="1638" cy="146"/>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1699861" name="Text Box 39"/>
                  <p:cNvSpPr txBox="1">
                    <a:spLocks noChangeArrowheads="1"/>
                  </p:cNvSpPr>
                  <p:nvPr/>
                </p:nvSpPr>
                <p:spPr bwMode="gray">
                  <a:xfrm>
                    <a:off x="750" y="2754"/>
                    <a:ext cx="1341" cy="268"/>
                  </a:xfrm>
                  <a:prstGeom prst="rect">
                    <a:avLst/>
                  </a:prstGeom>
                  <a:noFill/>
                  <a:ln w="6350" algn="ctr">
                    <a:noFill/>
                    <a:miter lim="800000"/>
                    <a:headEnd/>
                    <a:tailEnd/>
                  </a:ln>
                  <a:effectLst>
                    <a:prstShdw prst="shdw17" dist="17961" dir="2700000">
                      <a:srgbClr val="993D00">
                        <a:alpha val="50000"/>
                      </a:srgbClr>
                    </a:prstShdw>
                  </a:effectLst>
                </p:spPr>
                <p:txBody>
                  <a:bodyPr wrap="square">
                    <a:spAutoFit/>
                  </a:bodyPr>
                  <a:lstStyle/>
                  <a:p>
                    <a:pPr algn="ctr">
                      <a:lnSpc>
                        <a:spcPct val="90000"/>
                      </a:lnSpc>
                    </a:pPr>
                    <a:r>
                      <a:rPr lang="en-US" sz="1200" b="1" dirty="0">
                        <a:solidFill>
                          <a:schemeClr val="bg1"/>
                        </a:solidFill>
                      </a:rPr>
                      <a:t>Inventory</a:t>
                    </a:r>
                  </a:p>
                  <a:p>
                    <a:pPr algn="ctr">
                      <a:lnSpc>
                        <a:spcPct val="90000"/>
                      </a:lnSpc>
                    </a:pPr>
                    <a:r>
                      <a:rPr lang="en-US" sz="1200" b="1" dirty="0" smtClean="0">
                        <a:solidFill>
                          <a:schemeClr val="bg1"/>
                        </a:solidFill>
                      </a:rPr>
                      <a:t>(Mobile Management 7.1)</a:t>
                    </a:r>
                    <a:endParaRPr lang="en-US" sz="1200" b="1" dirty="0">
                      <a:solidFill>
                        <a:schemeClr val="bg1"/>
                      </a:solidFill>
                    </a:endParaRPr>
                  </a:p>
                </p:txBody>
              </p:sp>
              <p:grpSp>
                <p:nvGrpSpPr>
                  <p:cNvPr id="12" name="Group 49"/>
                  <p:cNvGrpSpPr>
                    <a:grpSpLocks/>
                  </p:cNvGrpSpPr>
                  <p:nvPr/>
                </p:nvGrpSpPr>
                <p:grpSpPr bwMode="auto">
                  <a:xfrm>
                    <a:off x="450" y="2763"/>
                    <a:ext cx="342" cy="324"/>
                    <a:chOff x="459" y="3345"/>
                    <a:chExt cx="342" cy="324"/>
                  </a:xfrm>
                </p:grpSpPr>
                <p:sp>
                  <p:nvSpPr>
                    <p:cNvPr id="1699863" name="Rectangle 48"/>
                    <p:cNvSpPr>
                      <a:spLocks noChangeArrowheads="1"/>
                    </p:cNvSpPr>
                    <p:nvPr/>
                  </p:nvSpPr>
                  <p:spPr bwMode="auto">
                    <a:xfrm>
                      <a:off x="459" y="3345"/>
                      <a:ext cx="342" cy="324"/>
                    </a:xfrm>
                    <a:prstGeom prst="rect">
                      <a:avLst/>
                    </a:prstGeom>
                    <a:solidFill>
                      <a:schemeClr val="bg2"/>
                    </a:solidFill>
                    <a:ln w="9525">
                      <a:noFill/>
                      <a:miter lim="800000"/>
                      <a:headEnd/>
                      <a:tailEnd/>
                    </a:ln>
                  </p:spPr>
                  <p:txBody>
                    <a:bodyPr wrap="none" anchor="ctr"/>
                    <a:lstStyle/>
                    <a:p>
                      <a:pPr algn="ctr"/>
                      <a:endParaRPr lang="en-US"/>
                    </a:p>
                  </p:txBody>
                </p:sp>
                <p:grpSp>
                  <p:nvGrpSpPr>
                    <p:cNvPr id="13" name="Group 47"/>
                    <p:cNvGrpSpPr>
                      <a:grpSpLocks/>
                    </p:cNvGrpSpPr>
                    <p:nvPr/>
                  </p:nvGrpSpPr>
                  <p:grpSpPr bwMode="auto">
                    <a:xfrm>
                      <a:off x="474" y="3363"/>
                      <a:ext cx="309" cy="288"/>
                      <a:chOff x="996" y="3333"/>
                      <a:chExt cx="309" cy="288"/>
                    </a:xfrm>
                  </p:grpSpPr>
                  <p:sp>
                    <p:nvSpPr>
                      <p:cNvPr id="1699865" name="Rectangle 45"/>
                      <p:cNvSpPr>
                        <a:spLocks noChangeArrowheads="1"/>
                      </p:cNvSpPr>
                      <p:nvPr/>
                    </p:nvSpPr>
                    <p:spPr bwMode="auto">
                      <a:xfrm>
                        <a:off x="996" y="3333"/>
                        <a:ext cx="309" cy="288"/>
                      </a:xfrm>
                      <a:prstGeom prst="rect">
                        <a:avLst/>
                      </a:prstGeom>
                      <a:solidFill>
                        <a:schemeClr val="bg1"/>
                      </a:solidFill>
                      <a:ln w="9525">
                        <a:noFill/>
                        <a:miter lim="800000"/>
                        <a:headEnd/>
                        <a:tailEnd/>
                      </a:ln>
                    </p:spPr>
                    <p:txBody>
                      <a:bodyPr wrap="none" anchor="ctr"/>
                      <a:lstStyle/>
                      <a:p>
                        <a:pPr algn="ctr"/>
                        <a:endParaRPr lang="en-US"/>
                      </a:p>
                    </p:txBody>
                  </p:sp>
                  <p:grpSp>
                    <p:nvGrpSpPr>
                      <p:cNvPr id="14" name="Group 46"/>
                      <p:cNvGrpSpPr>
                        <a:grpSpLocks/>
                      </p:cNvGrpSpPr>
                      <p:nvPr/>
                    </p:nvGrpSpPr>
                    <p:grpSpPr bwMode="auto">
                      <a:xfrm>
                        <a:off x="1010" y="3364"/>
                        <a:ext cx="293" cy="229"/>
                        <a:chOff x="1004" y="3364"/>
                        <a:chExt cx="293" cy="229"/>
                      </a:xfrm>
                    </p:grpSpPr>
                    <p:pic>
                      <p:nvPicPr>
                        <p:cNvPr id="1699867" name="Picture 43" descr="laptop"/>
                        <p:cNvPicPr>
                          <a:picLocks noChangeAspect="1" noChangeArrowheads="1"/>
                        </p:cNvPicPr>
                        <p:nvPr/>
                      </p:nvPicPr>
                      <p:blipFill>
                        <a:blip r:embed="rId10" cstate="print"/>
                        <a:srcRect/>
                        <a:stretch>
                          <a:fillRect/>
                        </a:stretch>
                      </p:blipFill>
                      <p:spPr bwMode="auto">
                        <a:xfrm>
                          <a:off x="1004" y="3364"/>
                          <a:ext cx="249" cy="229"/>
                        </a:xfrm>
                        <a:prstGeom prst="rect">
                          <a:avLst/>
                        </a:prstGeom>
                        <a:noFill/>
                        <a:ln w="9525">
                          <a:noFill/>
                          <a:miter lim="800000"/>
                          <a:headEnd/>
                          <a:tailEnd/>
                        </a:ln>
                      </p:spPr>
                    </p:pic>
                    <p:pic>
                      <p:nvPicPr>
                        <p:cNvPr id="1699868" name="Picture 44" descr="MCj04338290000[1]"/>
                        <p:cNvPicPr>
                          <a:picLocks noChangeAspect="1" noChangeArrowheads="1"/>
                        </p:cNvPicPr>
                        <p:nvPr/>
                      </p:nvPicPr>
                      <p:blipFill>
                        <a:blip r:embed="rId11" cstate="print"/>
                        <a:srcRect/>
                        <a:stretch>
                          <a:fillRect/>
                        </a:stretch>
                      </p:blipFill>
                      <p:spPr bwMode="auto">
                        <a:xfrm flipH="1">
                          <a:off x="1087" y="3379"/>
                          <a:ext cx="210" cy="210"/>
                        </a:xfrm>
                        <a:prstGeom prst="rect">
                          <a:avLst/>
                        </a:prstGeom>
                        <a:noFill/>
                        <a:ln w="9525">
                          <a:noFill/>
                          <a:miter lim="800000"/>
                          <a:headEnd/>
                          <a:tailEnd/>
                        </a:ln>
                      </p:spPr>
                    </p:pic>
                  </p:grpSp>
                </p:grpSp>
              </p:grpSp>
            </p:grpSp>
            <p:pic>
              <p:nvPicPr>
                <p:cNvPr id="1699869" name="Picture 33" descr="WindowsMobileLogo.png"/>
                <p:cNvPicPr>
                  <a:picLocks noChangeAspect="1"/>
                </p:cNvPicPr>
                <p:nvPr/>
              </p:nvPicPr>
              <p:blipFill>
                <a:blip r:embed="rId6" cstate="print"/>
                <a:srcRect/>
                <a:stretch>
                  <a:fillRect/>
                </a:stretch>
              </p:blipFill>
              <p:spPr bwMode="auto">
                <a:xfrm>
                  <a:off x="4512" y="1113"/>
                  <a:ext cx="685" cy="230"/>
                </a:xfrm>
                <a:prstGeom prst="rect">
                  <a:avLst/>
                </a:prstGeom>
                <a:noFill/>
                <a:ln w="9525">
                  <a:noFill/>
                  <a:miter lim="800000"/>
                  <a:headEnd/>
                  <a:tailEnd/>
                </a:ln>
              </p:spPr>
            </p:pic>
            <p:pic>
              <p:nvPicPr>
                <p:cNvPr id="1699870" name="Picture 76"/>
                <p:cNvPicPr>
                  <a:picLocks noChangeAspect="1" noChangeArrowheads="1"/>
                </p:cNvPicPr>
                <p:nvPr/>
              </p:nvPicPr>
              <p:blipFill>
                <a:blip r:embed="rId7" cstate="print">
                  <a:clrChange>
                    <a:clrFrom>
                      <a:srgbClr val="FBFDFA"/>
                    </a:clrFrom>
                    <a:clrTo>
                      <a:srgbClr val="FBFDFA">
                        <a:alpha val="0"/>
                      </a:srgbClr>
                    </a:clrTo>
                  </a:clrChange>
                </a:blip>
                <a:srcRect t="9474" b="26842"/>
                <a:stretch>
                  <a:fillRect/>
                </a:stretch>
              </p:blipFill>
              <p:spPr bwMode="auto">
                <a:xfrm>
                  <a:off x="5226" y="1083"/>
                  <a:ext cx="456" cy="290"/>
                </a:xfrm>
                <a:prstGeom prst="rect">
                  <a:avLst/>
                </a:prstGeom>
                <a:noFill/>
                <a:ln w="9525">
                  <a:noFill/>
                  <a:miter lim="800000"/>
                  <a:headEnd/>
                  <a:tailEnd/>
                </a:ln>
              </p:spPr>
            </p:pic>
            <p:sp>
              <p:nvSpPr>
                <p:cNvPr id="1849429" name="Text Box 85"/>
                <p:cNvSpPr txBox="1">
                  <a:spLocks noChangeArrowheads="1"/>
                </p:cNvSpPr>
                <p:nvPr/>
              </p:nvSpPr>
              <p:spPr bwMode="auto">
                <a:xfrm>
                  <a:off x="2939" y="735"/>
                  <a:ext cx="2800" cy="29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a:solidFill>
                        <a:schemeClr val="folHlink"/>
                      </a:solidFill>
                      <a:cs typeface="+mn-cs"/>
                    </a:rPr>
                    <a:t>Mobile Device Management</a:t>
                  </a:r>
                </a:p>
              </p:txBody>
            </p:sp>
          </p:grpSp>
          <p:pic>
            <p:nvPicPr>
              <p:cNvPr id="85" name="Picture 6" descr="http://11tech.files.wordpress.com/2009/08/rim_blackberry.jpg"/>
              <p:cNvPicPr>
                <a:picLocks noChangeAspect="1" noChangeArrowheads="1"/>
              </p:cNvPicPr>
              <p:nvPr/>
            </p:nvPicPr>
            <p:blipFill>
              <a:blip r:embed="rId12" cstate="print">
                <a:clrChange>
                  <a:clrFrom>
                    <a:srgbClr val="FAFFFF"/>
                  </a:clrFrom>
                  <a:clrTo>
                    <a:srgbClr val="FAFFFF">
                      <a:alpha val="0"/>
                    </a:srgbClr>
                  </a:clrTo>
                </a:clrChange>
              </a:blip>
              <a:srcRect/>
              <a:stretch>
                <a:fillRect/>
              </a:stretch>
            </p:blipFill>
            <p:spPr bwMode="auto">
              <a:xfrm>
                <a:off x="6325260" y="1338106"/>
                <a:ext cx="706582" cy="473826"/>
              </a:xfrm>
              <a:prstGeom prst="rect">
                <a:avLst/>
              </a:prstGeom>
              <a:noFill/>
            </p:spPr>
          </p:pic>
        </p:grpSp>
        <p:sp>
          <p:nvSpPr>
            <p:cNvPr id="86" name="Rectangle 37"/>
            <p:cNvSpPr>
              <a:spLocks noChangeArrowheads="1"/>
            </p:cNvSpPr>
            <p:nvPr/>
          </p:nvSpPr>
          <p:spPr bwMode="gray">
            <a:xfrm>
              <a:off x="6135008" y="3396474"/>
              <a:ext cx="2674938" cy="657225"/>
            </a:xfrm>
            <a:prstGeom prst="rect">
              <a:avLst/>
            </a:prstGeom>
            <a:solidFill>
              <a:srgbClr val="B25A0A"/>
            </a:solidFill>
            <a:ln w="6350" algn="ctr">
              <a:noFill/>
              <a:miter lim="800000"/>
              <a:headEnd/>
              <a:tailEnd/>
            </a:ln>
          </p:spPr>
          <p:txBody>
            <a:bodyPr vert="eaVert" wrap="none" anchor="ctr"/>
            <a:lstStyle/>
            <a:p>
              <a:pPr algn="ctr"/>
              <a:endParaRPr lang="en-US"/>
            </a:p>
          </p:txBody>
        </p:sp>
        <p:sp>
          <p:nvSpPr>
            <p:cNvPr id="87" name="Rectangle 38"/>
            <p:cNvSpPr>
              <a:spLocks noChangeArrowheads="1"/>
            </p:cNvSpPr>
            <p:nvPr/>
          </p:nvSpPr>
          <p:spPr bwMode="auto">
            <a:xfrm>
              <a:off x="6171521" y="3409174"/>
              <a:ext cx="2600325" cy="231775"/>
            </a:xfrm>
            <a:prstGeom prst="rect">
              <a:avLst/>
            </a:prstGeom>
            <a:gradFill rotWithShape="1">
              <a:gsLst>
                <a:gs pos="0">
                  <a:schemeClr val="bg1">
                    <a:alpha val="63000"/>
                  </a:schemeClr>
                </a:gs>
                <a:gs pos="100000">
                  <a:schemeClr val="bg1">
                    <a:gamma/>
                    <a:tint val="25490"/>
                    <a:invGamma/>
                    <a:alpha val="0"/>
                  </a:schemeClr>
                </a:gs>
              </a:gsLst>
              <a:lin ang="5400000" scaled="1"/>
            </a:gradFill>
            <a:ln w="12700" algn="ctr">
              <a:noFill/>
              <a:miter lim="800000"/>
              <a:headEnd/>
              <a:tailEnd/>
            </a:ln>
            <a:effectLst/>
          </p:spPr>
          <p:txBody>
            <a:bodyPr wrap="none" anchor="ctr"/>
            <a:lstStyle/>
            <a:p>
              <a:pPr algn="ctr">
                <a:defRPr/>
              </a:pPr>
              <a:endParaRPr lang="en-US">
                <a:cs typeface="+mn-cs"/>
              </a:endParaRPr>
            </a:p>
          </p:txBody>
        </p:sp>
        <p:sp>
          <p:nvSpPr>
            <p:cNvPr id="88" name="Text Box 39"/>
            <p:cNvSpPr txBox="1">
              <a:spLocks noChangeArrowheads="1"/>
            </p:cNvSpPr>
            <p:nvPr/>
          </p:nvSpPr>
          <p:spPr bwMode="gray">
            <a:xfrm>
              <a:off x="6647544" y="3401239"/>
              <a:ext cx="2121128" cy="590931"/>
            </a:xfrm>
            <a:prstGeom prst="rect">
              <a:avLst/>
            </a:prstGeom>
            <a:noFill/>
            <a:ln w="6350" algn="ctr">
              <a:noFill/>
              <a:miter lim="800000"/>
              <a:headEnd/>
              <a:tailEnd/>
            </a:ln>
            <a:effectLst>
              <a:prstShdw prst="shdw17" dist="17961" dir="2700000">
                <a:srgbClr val="993D00">
                  <a:alpha val="50000"/>
                </a:srgbClr>
              </a:prstShdw>
            </a:effectLst>
          </p:spPr>
          <p:txBody>
            <a:bodyPr wrap="square">
              <a:spAutoFit/>
            </a:bodyPr>
            <a:lstStyle/>
            <a:p>
              <a:pPr algn="ctr">
                <a:lnSpc>
                  <a:spcPct val="90000"/>
                </a:lnSpc>
              </a:pPr>
              <a:r>
                <a:rPr lang="en-US" sz="1200" b="1" dirty="0" smtClean="0">
                  <a:solidFill>
                    <a:schemeClr val="bg1"/>
                  </a:solidFill>
                </a:rPr>
                <a:t>Configuration Management</a:t>
              </a:r>
              <a:endParaRPr lang="en-US" sz="1200" b="1" dirty="0">
                <a:solidFill>
                  <a:schemeClr val="bg1"/>
                </a:solidFill>
              </a:endParaRPr>
            </a:p>
            <a:p>
              <a:pPr algn="ctr">
                <a:lnSpc>
                  <a:spcPct val="90000"/>
                </a:lnSpc>
              </a:pPr>
              <a:r>
                <a:rPr lang="en-US" sz="1200" b="1" dirty="0" smtClean="0">
                  <a:solidFill>
                    <a:schemeClr val="bg1"/>
                  </a:solidFill>
                </a:rPr>
                <a:t>(Mobile Management 7.1)</a:t>
              </a:r>
              <a:endParaRPr lang="en-US" sz="1200" b="1" dirty="0">
                <a:solidFill>
                  <a:schemeClr val="bg1"/>
                </a:solidFill>
              </a:endParaRPr>
            </a:p>
          </p:txBody>
        </p:sp>
        <p:pic>
          <p:nvPicPr>
            <p:cNvPr id="90" name="Picture 3"/>
            <p:cNvPicPr>
              <a:picLocks noChangeAspect="1" noChangeArrowheads="1"/>
            </p:cNvPicPr>
            <p:nvPr/>
          </p:nvPicPr>
          <p:blipFill>
            <a:blip r:embed="rId13" cstate="print"/>
            <a:srcRect/>
            <a:stretch>
              <a:fillRect/>
            </a:stretch>
          </p:blipFill>
          <p:spPr bwMode="auto">
            <a:xfrm>
              <a:off x="5173986" y="1657216"/>
              <a:ext cx="395705" cy="438933"/>
            </a:xfrm>
            <a:prstGeom prst="rect">
              <a:avLst/>
            </a:prstGeom>
            <a:solidFill>
              <a:schemeClr val="accent1"/>
            </a:solidFill>
            <a:ln w="9525">
              <a:noFill/>
              <a:miter lim="800000"/>
              <a:headEnd/>
              <a:tailEnd/>
            </a:ln>
          </p:spPr>
        </p:pic>
        <p:pic>
          <p:nvPicPr>
            <p:cNvPr id="92" name="Picture 6"/>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5690276" y="1592373"/>
              <a:ext cx="568618" cy="568618"/>
            </a:xfrm>
            <a:prstGeom prst="rect">
              <a:avLst/>
            </a:prstGeom>
            <a:noFill/>
            <a:ln w="9525">
              <a:noFill/>
              <a:miter lim="800000"/>
              <a:headEnd/>
              <a:tailEnd/>
            </a:ln>
          </p:spPr>
        </p:pic>
        <p:pic>
          <p:nvPicPr>
            <p:cNvPr id="125953" name="Picture 1" descr="C:\Users\john_engels\AppData\Local\Microsoft\Windows\Temporary Internet Files\Content.IE5\P7DGHH58\MC900439828[1].png"/>
            <p:cNvPicPr>
              <a:picLocks noChangeAspect="1" noChangeArrowheads="1"/>
            </p:cNvPicPr>
            <p:nvPr/>
          </p:nvPicPr>
          <p:blipFill>
            <a:blip r:embed="rId15" cstate="print"/>
            <a:srcRect l="-6667" t="-6667" r="-6667" b="-6667"/>
            <a:stretch>
              <a:fillRect/>
            </a:stretch>
          </p:blipFill>
          <p:spPr bwMode="auto">
            <a:xfrm>
              <a:off x="6217917" y="3485603"/>
              <a:ext cx="457200" cy="457200"/>
            </a:xfrm>
            <a:prstGeom prst="rect">
              <a:avLst/>
            </a:prstGeom>
            <a:solidFill>
              <a:schemeClr val="bg1"/>
            </a:solidFill>
            <a:ln w="25400">
              <a:solidFill>
                <a:schemeClr val="bg2"/>
              </a:solidFill>
            </a:ln>
          </p:spPr>
        </p:pic>
      </p:grpSp>
      <p:sp>
        <p:nvSpPr>
          <p:cNvPr id="95" name="Footer Placeholder 7"/>
          <p:cNvSpPr>
            <a:spLocks noGrp="1"/>
          </p:cNvSpPr>
          <p:nvPr>
            <p:ph type="ftr" sz="quarter" idx="10"/>
          </p:nvPr>
        </p:nvSpPr>
        <p:spPr>
          <a:xfrm>
            <a:off x="381000" y="6358518"/>
            <a:ext cx="4183380" cy="232782"/>
          </a:xfrm>
        </p:spPr>
        <p:txBody>
          <a:bodyPr/>
          <a:lstStyle/>
          <a:p>
            <a:r>
              <a:rPr lang="en-US" dirty="0" smtClean="0"/>
              <a:t>Symantec Mobile Management 7.1 Technical Overview</a:t>
            </a:r>
            <a:endParaRPr lang="en-US" dirty="0"/>
          </a:p>
        </p:txBody>
      </p:sp>
      <p:sp>
        <p:nvSpPr>
          <p:cNvPr id="100" name="Slide Number Placeholder 4"/>
          <p:cNvSpPr>
            <a:spLocks noGrp="1"/>
          </p:cNvSpPr>
          <p:nvPr>
            <p:ph type="sldNum" sz="quarter" idx="11"/>
          </p:nvPr>
        </p:nvSpPr>
        <p:spPr>
          <a:xfrm>
            <a:off x="8548896" y="6397965"/>
            <a:ext cx="153888" cy="153888"/>
          </a:xfrm>
        </p:spPr>
        <p:txBody>
          <a:bodyPr/>
          <a:lstStyle/>
          <a:p>
            <a:pPr>
              <a:defRPr/>
            </a:pPr>
            <a:fld id="{446C9BED-6FD4-4BA4-B6B0-4A26058AC9EF}" type="slidenum">
              <a:rPr lang="en-US" smtClean="0"/>
              <a:pPr>
                <a:defRPr/>
              </a:pPr>
              <a:t>6</a:t>
            </a:fld>
            <a:endParaRPr lang="en-US" dirty="0"/>
          </a:p>
        </p:txBody>
      </p:sp>
      <p:pic>
        <p:nvPicPr>
          <p:cNvPr id="89" name="Picture 6"/>
          <p:cNvPicPr>
            <a:picLocks noChangeAspect="1" noChangeArrowheads="1"/>
          </p:cNvPicPr>
          <p:nvPr/>
        </p:nvPicPr>
        <p:blipFill>
          <a:blip r:embed="rId14" cstate="print">
            <a:duotone>
              <a:schemeClr val="accent3">
                <a:shade val="45000"/>
                <a:satMod val="135000"/>
              </a:schemeClr>
              <a:prstClr val="white"/>
            </a:duotone>
          </a:blip>
          <a:stretch>
            <a:fillRect/>
          </a:stretch>
        </p:blipFill>
        <p:spPr bwMode="auto">
          <a:xfrm>
            <a:off x="3336243" y="1516173"/>
            <a:ext cx="569449" cy="569449"/>
          </a:xfrm>
          <a:prstGeom prst="rect">
            <a:avLst/>
          </a:prstGeom>
          <a:noFill/>
          <a:ln>
            <a:noFill/>
          </a:ln>
        </p:spPr>
      </p:pic>
      <p:sp>
        <p:nvSpPr>
          <p:cNvPr id="93" name="Rectangle 92"/>
          <p:cNvSpPr/>
          <p:nvPr/>
        </p:nvSpPr>
        <p:spPr>
          <a:xfrm>
            <a:off x="3308613" y="2011525"/>
            <a:ext cx="651140" cy="276999"/>
          </a:xfrm>
          <a:prstGeom prst="rect">
            <a:avLst/>
          </a:prstGeom>
        </p:spPr>
        <p:txBody>
          <a:bodyPr wrap="none">
            <a:spAutoFit/>
          </a:bodyPr>
          <a:lstStyle/>
          <a:p>
            <a:r>
              <a:rPr lang="en-US" sz="1200" b="1" dirty="0" smtClean="0">
                <a:solidFill>
                  <a:schemeClr val="accent3"/>
                </a:solidFill>
              </a:rPr>
              <a:t>7.1 SP1</a:t>
            </a:r>
            <a:endParaRPr lang="en-US" sz="1200" dirty="0">
              <a:solidFill>
                <a:schemeClr val="accent3"/>
              </a:solidFill>
            </a:endParaRPr>
          </a:p>
        </p:txBody>
      </p:sp>
      <p:sp>
        <p:nvSpPr>
          <p:cNvPr id="94" name="Rectangle 93"/>
          <p:cNvSpPr/>
          <p:nvPr/>
        </p:nvSpPr>
        <p:spPr bwMode="auto">
          <a:xfrm>
            <a:off x="3275937" y="1502797"/>
            <a:ext cx="731520" cy="858740"/>
          </a:xfrm>
          <a:prstGeom prst="rect">
            <a:avLst/>
          </a:prstGeom>
          <a:solidFill>
            <a:schemeClr val="bg1">
              <a:alpha val="66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up)">
                                      <p:cBhvr>
                                        <p:cTn id="1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(Email Sync)</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433506023"/>
              </p:ext>
            </p:extLst>
          </p:nvPr>
        </p:nvGraphicFramePr>
        <p:xfrm>
          <a:off x="377368" y="1371600"/>
          <a:ext cx="8323946" cy="4861920"/>
        </p:xfrm>
        <a:graphic>
          <a:graphicData uri="http://schemas.openxmlformats.org/drawingml/2006/table">
            <a:tbl>
              <a:tblPr/>
              <a:tblGrid>
                <a:gridCol w="1771196"/>
                <a:gridCol w="662038"/>
                <a:gridCol w="662038"/>
                <a:gridCol w="662038"/>
                <a:gridCol w="662038"/>
                <a:gridCol w="662038"/>
                <a:gridCol w="662038"/>
                <a:gridCol w="662038"/>
                <a:gridCol w="662038"/>
                <a:gridCol w="1256446"/>
              </a:tblGrid>
              <a:tr h="345806">
                <a:tc>
                  <a:txBody>
                    <a:bodyPr/>
                    <a:lstStyle/>
                    <a:p>
                      <a:pPr algn="ctr" fontAlgn="ctr"/>
                      <a:r>
                        <a:rPr lang="en-US" sz="800" b="0" i="0" u="none" strike="noStrike" dirty="0">
                          <a:solidFill>
                            <a:srgbClr val="000000"/>
                          </a:solidFill>
                          <a:latin typeface="Calibri"/>
                        </a:rPr>
                        <a:t>Policy</a:t>
                      </a:r>
                    </a:p>
                  </a:txBody>
                  <a:tcPr marL="6781" marR="6781" marT="678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6781" marR="6781" marT="678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6781" marR="6781" marT="678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135610">
                <a:tc>
                  <a:txBody>
                    <a:bodyPr/>
                    <a:lstStyle/>
                    <a:p>
                      <a:pPr algn="l" fontAlgn="b"/>
                      <a:r>
                        <a:rPr lang="en-US" sz="800" b="0" i="0" u="none" strike="noStrike" dirty="0">
                          <a:solidFill>
                            <a:srgbClr val="000000"/>
                          </a:solidFill>
                          <a:latin typeface="Calibri"/>
                        </a:rPr>
                        <a:t>Sync Settings</a:t>
                      </a:r>
                    </a:p>
                  </a:txBody>
                  <a:tcPr marL="6781" marR="6781" marT="678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6781" marR="6781" marT="678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494977">
                <a:tc>
                  <a:txBody>
                    <a:bodyPr/>
                    <a:lstStyle/>
                    <a:p>
                      <a:pPr algn="l" fontAlgn="t"/>
                      <a:r>
                        <a:rPr lang="en-US" sz="800" b="1" i="0" u="none" strike="noStrike" dirty="0">
                          <a:solidFill>
                            <a:srgbClr val="000000"/>
                          </a:solidFill>
                          <a:latin typeface="Calibri"/>
                        </a:rPr>
                        <a:t>Include past calendar items--</a:t>
                      </a:r>
                      <a:r>
                        <a:rPr lang="en-US" sz="800" b="0" i="0" u="none" strike="noStrike" dirty="0">
                          <a:solidFill>
                            <a:srgbClr val="000000"/>
                          </a:solidFill>
                          <a:latin typeface="Calibri"/>
                        </a:rPr>
                        <a:t>This setting specifies the maximum range of calendar days that can be synchronized to the device.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4294">
                <a:tc>
                  <a:txBody>
                    <a:bodyPr/>
                    <a:lstStyle/>
                    <a:p>
                      <a:pPr algn="l" fontAlgn="t"/>
                      <a:r>
                        <a:rPr lang="en-US" sz="800" b="1" i="0" u="none" strike="noStrike" dirty="0">
                          <a:solidFill>
                            <a:srgbClr val="000000"/>
                          </a:solidFill>
                          <a:latin typeface="Calibri"/>
                        </a:rPr>
                        <a:t>Include past e-mail items--</a:t>
                      </a:r>
                      <a:r>
                        <a:rPr lang="en-US" sz="800" b="0" i="0" u="none" strike="noStrike" dirty="0">
                          <a:solidFill>
                            <a:srgbClr val="000000"/>
                          </a:solidFill>
                          <a:latin typeface="Calibri"/>
                        </a:rPr>
                        <a:t>This setting specifies the maximum number of days' worth of e-mail items to synchronize to the device.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Seems to work but unsupported</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Seems to work but unsupported</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0161">
                <a:tc>
                  <a:txBody>
                    <a:bodyPr/>
                    <a:lstStyle/>
                    <a:p>
                      <a:pPr algn="l" fontAlgn="t"/>
                      <a:r>
                        <a:rPr lang="en-US" sz="800" b="1" i="0" u="none" strike="noStrike" dirty="0">
                          <a:solidFill>
                            <a:srgbClr val="000000"/>
                          </a:solidFill>
                          <a:latin typeface="Calibri"/>
                        </a:rPr>
                        <a:t>Limit message size to (KB)--</a:t>
                      </a:r>
                      <a:r>
                        <a:rPr lang="en-US" sz="800" b="0" i="0" u="none" strike="noStrike" dirty="0">
                          <a:solidFill>
                            <a:srgbClr val="000000"/>
                          </a:solidFill>
                          <a:latin typeface="Calibri"/>
                        </a:rPr>
                        <a:t>This setting specifies the size beyond which e-mail messages are truncated when they are synchronized to the device. The value is specified in kilobytes (KB).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5027">
                <a:tc>
                  <a:txBody>
                    <a:bodyPr/>
                    <a:lstStyle/>
                    <a:p>
                      <a:pPr algn="l" fontAlgn="t"/>
                      <a:r>
                        <a:rPr lang="en-US" sz="800" b="1" i="0" u="none" strike="noStrike" dirty="0">
                          <a:solidFill>
                            <a:srgbClr val="000000"/>
                          </a:solidFill>
                          <a:latin typeface="Calibri"/>
                        </a:rPr>
                        <a:t>Allow synchronization when roaming--</a:t>
                      </a:r>
                      <a:r>
                        <a:rPr lang="en-US" sz="800" b="0" i="0" u="none" strike="noStrike" dirty="0">
                          <a:solidFill>
                            <a:srgbClr val="000000"/>
                          </a:solidFill>
                          <a:latin typeface="Calibri"/>
                        </a:rPr>
                        <a:t>This setting specifies whether the device must synchronize manually while roaming. Allowing automatic synchronization while roaming will frequently lead to larger-than-expected data costs for the mobile device plan.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671270">
                <a:tc>
                  <a:txBody>
                    <a:bodyPr/>
                    <a:lstStyle/>
                    <a:p>
                      <a:pPr algn="l" fontAlgn="t"/>
                      <a:r>
                        <a:rPr lang="en-US" sz="800" b="1" i="0" u="none" strike="noStrike" dirty="0">
                          <a:solidFill>
                            <a:srgbClr val="000000"/>
                          </a:solidFill>
                          <a:latin typeface="Calibri"/>
                        </a:rPr>
                        <a:t>Allow HTML Formatted Email--</a:t>
                      </a:r>
                      <a:r>
                        <a:rPr lang="en-US" sz="800" b="0" i="0" u="none" strike="noStrike" dirty="0">
                          <a:solidFill>
                            <a:srgbClr val="000000"/>
                          </a:solidFill>
                          <a:latin typeface="Calibri"/>
                        </a:rPr>
                        <a:t>This setting specifies whether e-mail synchronized to the device can be in HTML format. If this setting is set to False, all e-mail is converted to plain text. (Allow HTML E-mail)</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1075">
                <a:tc>
                  <a:txBody>
                    <a:bodyPr/>
                    <a:lstStyle/>
                    <a:p>
                      <a:pPr algn="l" fontAlgn="t"/>
                      <a:r>
                        <a:rPr lang="en-US" sz="800" b="1" i="0" u="none" strike="noStrike" dirty="0">
                          <a:solidFill>
                            <a:srgbClr val="000000"/>
                          </a:solidFill>
                          <a:latin typeface="Calibri"/>
                        </a:rPr>
                        <a:t>Allow attachments to be downloaded to the device--</a:t>
                      </a:r>
                      <a:r>
                        <a:rPr lang="en-US" sz="800" b="0" i="0" u="none" strike="noStrike" dirty="0">
                          <a:solidFill>
                            <a:srgbClr val="000000"/>
                          </a:solidFill>
                          <a:latin typeface="Calibri"/>
                        </a:rPr>
                        <a:t>This setting enables attachments to be downloaded to the mobile device. (Attachments enabled)</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56002">
                <a:tc>
                  <a:txBody>
                    <a:bodyPr/>
                    <a:lstStyle/>
                    <a:p>
                      <a:pPr algn="l" fontAlgn="t"/>
                      <a:r>
                        <a:rPr lang="en-US" sz="800" b="1" i="0" u="none" strike="noStrike" dirty="0">
                          <a:solidFill>
                            <a:srgbClr val="000000"/>
                          </a:solidFill>
                          <a:latin typeface="Calibri"/>
                        </a:rPr>
                        <a:t>Maximum attachment size (KB)--</a:t>
                      </a:r>
                      <a:r>
                        <a:rPr lang="en-US" sz="800" b="0" i="0" u="none" strike="noStrike" dirty="0">
                          <a:solidFill>
                            <a:srgbClr val="000000"/>
                          </a:solidFill>
                          <a:latin typeface="Calibri"/>
                        </a:rPr>
                        <a:t>This setting specifies the maximum size of attachments that are automatically downloaded to the device. (Maximum attachment size)</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6781" marR="6781" marT="67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6781" marR="6781" marT="678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bl>
          </a:graphicData>
        </a:graphic>
      </p:graphicFrame>
      <p:sp>
        <p:nvSpPr>
          <p:cNvPr id="4" name="Footer Placeholder 3"/>
          <p:cNvSpPr>
            <a:spLocks noGrp="1"/>
          </p:cNvSpPr>
          <p:nvPr>
            <p:ph type="ftr" sz="quarter" idx="10"/>
          </p:nvPr>
        </p:nvSpPr>
        <p:spPr/>
        <p:txBody>
          <a:bodyPr/>
          <a:lstStyle/>
          <a:p>
            <a:r>
              <a:rPr lang="en-US" dirty="0" smtClean="0">
                <a:solidFill>
                  <a:srgbClr val="9A918C">
                    <a:lumMod val="50000"/>
                  </a:srgbClr>
                </a:solidFill>
              </a:rPr>
              <a:t>Symantec Mobile Management and Security</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60</a:t>
            </a:fld>
            <a:endParaRPr lang="en-US" dirty="0">
              <a:solidFill>
                <a:srgbClr val="FFFFFF"/>
              </a:solidFill>
            </a:endParaRPr>
          </a:p>
        </p:txBody>
      </p:sp>
      <p:sp>
        <p:nvSpPr>
          <p:cNvPr id="7" name="Rectangle 6">
            <a:hlinkClick r:id="rId2"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20977900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(Device)</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66183424"/>
              </p:ext>
            </p:extLst>
          </p:nvPr>
        </p:nvGraphicFramePr>
        <p:xfrm>
          <a:off x="489273" y="1371601"/>
          <a:ext cx="8165453" cy="4771410"/>
        </p:xfrm>
        <a:graphic>
          <a:graphicData uri="http://schemas.openxmlformats.org/drawingml/2006/table">
            <a:tbl>
              <a:tblPr/>
              <a:tblGrid>
                <a:gridCol w="1871087"/>
                <a:gridCol w="699374"/>
                <a:gridCol w="699374"/>
                <a:gridCol w="699374"/>
                <a:gridCol w="699374"/>
                <a:gridCol w="699374"/>
                <a:gridCol w="699374"/>
                <a:gridCol w="699374"/>
                <a:gridCol w="699374"/>
                <a:gridCol w="699374"/>
              </a:tblGrid>
              <a:tr h="399397">
                <a:tc>
                  <a:txBody>
                    <a:bodyPr/>
                    <a:lstStyle/>
                    <a:p>
                      <a:pPr algn="ctr" fontAlgn="ctr"/>
                      <a:r>
                        <a:rPr lang="en-US" sz="800" b="0" i="0" u="none" strike="noStrike" dirty="0">
                          <a:solidFill>
                            <a:srgbClr val="000000"/>
                          </a:solidFill>
                          <a:latin typeface="Calibri"/>
                        </a:rPr>
                        <a:t>Policy</a:t>
                      </a:r>
                    </a:p>
                  </a:txBody>
                  <a:tcPr marL="7831" marR="7831" marT="78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7831" marR="7831" marT="7831"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7831" marR="7831" marT="78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289759">
                <a:tc>
                  <a:txBody>
                    <a:bodyPr/>
                    <a:lstStyle/>
                    <a:p>
                      <a:pPr algn="l" fontAlgn="b"/>
                      <a:r>
                        <a:rPr lang="en-US" sz="800" b="0" i="0" u="none" strike="noStrike" dirty="0">
                          <a:solidFill>
                            <a:srgbClr val="000000"/>
                          </a:solidFill>
                          <a:latin typeface="Calibri"/>
                        </a:rPr>
                        <a:t>Device--(These Settings Require an Exchange Enterprise CAL)</a:t>
                      </a:r>
                    </a:p>
                  </a:txBody>
                  <a:tcPr marL="7831" marR="7831" marT="783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b"/>
                      <a:r>
                        <a:rPr lang="en-US" sz="800" b="0" i="0" u="none" strike="noStrike" dirty="0">
                          <a:solidFill>
                            <a:srgbClr val="000000"/>
                          </a:solidFill>
                          <a:latin typeface="Calibri"/>
                        </a:rPr>
                        <a:t> </a:t>
                      </a:r>
                    </a:p>
                  </a:txBody>
                  <a:tcPr marL="7831" marR="7831" marT="783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470302">
                <a:tc>
                  <a:txBody>
                    <a:bodyPr/>
                    <a:lstStyle/>
                    <a:p>
                      <a:pPr algn="l" fontAlgn="t"/>
                      <a:r>
                        <a:rPr lang="en-US" sz="800" b="1" i="0" u="none" strike="noStrike" dirty="0">
                          <a:solidFill>
                            <a:srgbClr val="000000"/>
                          </a:solidFill>
                          <a:latin typeface="Calibri"/>
                        </a:rPr>
                        <a:t>Allow Removable Storage*--</a:t>
                      </a:r>
                      <a:r>
                        <a:rPr lang="en-US" sz="800" b="0" i="0" u="none" strike="noStrike" dirty="0">
                          <a:solidFill>
                            <a:srgbClr val="000000"/>
                          </a:solidFill>
                          <a:latin typeface="Calibri"/>
                        </a:rPr>
                        <a:t>This setting specifies whether the mobile device can access information that is stored on a storage card. (Allow storage card)</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397">
                <a:tc>
                  <a:txBody>
                    <a:bodyPr/>
                    <a:lstStyle/>
                    <a:p>
                      <a:pPr algn="l" fontAlgn="t"/>
                      <a:r>
                        <a:rPr lang="en-US" sz="800" b="1" i="0" u="none" strike="noStrike" dirty="0">
                          <a:solidFill>
                            <a:srgbClr val="000000"/>
                          </a:solidFill>
                          <a:latin typeface="Calibri"/>
                        </a:rPr>
                        <a:t>Allow Camera*--</a:t>
                      </a:r>
                      <a:r>
                        <a:rPr lang="en-US" sz="800" b="0" i="0" u="none" strike="noStrike" dirty="0">
                          <a:solidFill>
                            <a:srgbClr val="000000"/>
                          </a:solidFill>
                          <a:latin typeface="Calibri"/>
                        </a:rPr>
                        <a:t>This setting specifies whether the mobile device camera can be used.</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903">
                <a:tc>
                  <a:txBody>
                    <a:bodyPr/>
                    <a:lstStyle/>
                    <a:p>
                      <a:pPr algn="l" fontAlgn="t"/>
                      <a:r>
                        <a:rPr lang="en-US" sz="800" b="1" i="0" u="none" strike="noStrike" dirty="0">
                          <a:solidFill>
                            <a:srgbClr val="000000"/>
                          </a:solidFill>
                          <a:latin typeface="Calibri"/>
                        </a:rPr>
                        <a:t>Allow Wi-Fi*--</a:t>
                      </a:r>
                      <a:r>
                        <a:rPr lang="en-US" sz="800" b="0" i="0" u="none" strike="noStrike" dirty="0">
                          <a:solidFill>
                            <a:srgbClr val="000000"/>
                          </a:solidFill>
                          <a:latin typeface="Calibri"/>
                        </a:rPr>
                        <a:t>This setting specifies whether wireless Internet access is allowed on the device.</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5060">
                <a:tc>
                  <a:txBody>
                    <a:bodyPr/>
                    <a:lstStyle/>
                    <a:p>
                      <a:pPr algn="l" fontAlgn="t"/>
                      <a:r>
                        <a:rPr lang="en-US" sz="800" b="1" i="0" u="none" strike="noStrike" dirty="0">
                          <a:solidFill>
                            <a:srgbClr val="000000"/>
                          </a:solidFill>
                          <a:latin typeface="Calibri"/>
                        </a:rPr>
                        <a:t>Allow Infrared*--</a:t>
                      </a:r>
                      <a:r>
                        <a:rPr lang="en-US" sz="800" b="0" i="0" u="none" strike="noStrike" dirty="0">
                          <a:solidFill>
                            <a:srgbClr val="000000"/>
                          </a:solidFill>
                          <a:latin typeface="Calibri"/>
                        </a:rPr>
                        <a:t>This setting specifies whether infrared connections are allowed to and from the mobile device. (AllowIrDA)</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2168">
                <a:tc>
                  <a:txBody>
                    <a:bodyPr/>
                    <a:lstStyle/>
                    <a:p>
                      <a:pPr algn="l" fontAlgn="t"/>
                      <a:r>
                        <a:rPr lang="en-US" sz="800" b="1" i="0" u="none" strike="noStrike" dirty="0">
                          <a:solidFill>
                            <a:srgbClr val="000000"/>
                          </a:solidFill>
                          <a:latin typeface="Calibri"/>
                        </a:rPr>
                        <a:t>Allow Internet Sharing from the device*--</a:t>
                      </a:r>
                      <a:r>
                        <a:rPr lang="en-US" sz="800" b="0" i="0" u="none" strike="noStrike" dirty="0">
                          <a:solidFill>
                            <a:srgbClr val="000000"/>
                          </a:solidFill>
                          <a:latin typeface="Calibri"/>
                        </a:rPr>
                        <a:t>This setting specifies whether the mobile device can be used as a modem for a desktop or portable computer. (Allow Internet Sharing)</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98">
                <a:tc>
                  <a:txBody>
                    <a:bodyPr/>
                    <a:lstStyle/>
                    <a:p>
                      <a:pPr algn="l" fontAlgn="t"/>
                      <a:r>
                        <a:rPr lang="en-US" sz="800" b="1" i="0" u="none" strike="noStrike" dirty="0">
                          <a:solidFill>
                            <a:srgbClr val="000000"/>
                          </a:solidFill>
                          <a:latin typeface="Calibri"/>
                        </a:rPr>
                        <a:t>Allow Remote Desktop from the device*--</a:t>
                      </a:r>
                      <a:r>
                        <a:rPr lang="en-US" sz="800" b="0" i="0" u="none" strike="noStrike" dirty="0">
                          <a:solidFill>
                            <a:srgbClr val="000000"/>
                          </a:solidFill>
                          <a:latin typeface="Calibri"/>
                        </a:rPr>
                        <a:t>This setting specifies whether the mobile device can initiate a remote desktop connection. (Allow Remote Desktop)</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9156">
                <a:tc>
                  <a:txBody>
                    <a:bodyPr/>
                    <a:lstStyle/>
                    <a:p>
                      <a:pPr algn="l" fontAlgn="t"/>
                      <a:r>
                        <a:rPr lang="en-US" sz="800" b="1" i="0" u="none" strike="noStrike" dirty="0">
                          <a:solidFill>
                            <a:srgbClr val="000000"/>
                          </a:solidFill>
                          <a:latin typeface="Calibri"/>
                        </a:rPr>
                        <a:t>Allow Synchronization from a desktop*--</a:t>
                      </a:r>
                      <a:r>
                        <a:rPr lang="en-US" sz="800" b="0" i="0" u="none" strike="noStrike" dirty="0">
                          <a:solidFill>
                            <a:srgbClr val="000000"/>
                          </a:solidFill>
                          <a:latin typeface="Calibri"/>
                        </a:rPr>
                        <a:t>This setting specifies whether the mobile device can synchronize with a computer through a cable, Bluetooth, or IrDA connection. (Allow Desktop Sync)</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361">
                <a:tc>
                  <a:txBody>
                    <a:bodyPr/>
                    <a:lstStyle/>
                    <a:p>
                      <a:pPr algn="l" fontAlgn="t"/>
                      <a:r>
                        <a:rPr lang="en-US" sz="800" b="1" i="0" u="none" strike="noStrike" dirty="0">
                          <a:solidFill>
                            <a:srgbClr val="000000"/>
                          </a:solidFill>
                          <a:latin typeface="Calibri"/>
                        </a:rPr>
                        <a:t>Allow Bluetooth*--</a:t>
                      </a:r>
                      <a:r>
                        <a:rPr lang="en-US" sz="800" b="0" i="0" u="none" strike="noStrike" dirty="0">
                          <a:solidFill>
                            <a:srgbClr val="000000"/>
                          </a:solidFill>
                          <a:latin typeface="Calibri"/>
                        </a:rPr>
                        <a:t>This setting specifies whether a mobile device allows Bluetooth connections. The available options are Disable, </a:t>
                      </a:r>
                      <a:r>
                        <a:rPr lang="en-US" sz="800" b="0" i="0" u="none" strike="noStrike" dirty="0" smtClean="0">
                          <a:solidFill>
                            <a:srgbClr val="000000"/>
                          </a:solidFill>
                          <a:latin typeface="Calibri"/>
                        </a:rPr>
                        <a:t>Hands Free </a:t>
                      </a:r>
                      <a:r>
                        <a:rPr lang="en-US" sz="800" b="0" i="0" u="none" strike="noStrike" dirty="0">
                          <a:solidFill>
                            <a:srgbClr val="000000"/>
                          </a:solidFill>
                          <a:latin typeface="Calibri"/>
                        </a:rPr>
                        <a:t>Only, and Allow.</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latin typeface="Calibri"/>
                        </a:rPr>
                        <a:t>Yes</a:t>
                      </a:r>
                    </a:p>
                  </a:txBody>
                  <a:tcPr marL="7831" marR="7831" marT="7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800" b="0" i="0" u="none" strike="noStrike" dirty="0">
                          <a:solidFill>
                            <a:srgbClr val="000000"/>
                          </a:solidFill>
                          <a:latin typeface="Calibri"/>
                        </a:rPr>
                        <a:t> </a:t>
                      </a:r>
                    </a:p>
                  </a:txBody>
                  <a:tcPr marL="7831" marR="7831" marT="783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r>
              <a:rPr lang="en-US" dirty="0" smtClean="0">
                <a:solidFill>
                  <a:srgbClr val="9A918C">
                    <a:lumMod val="50000"/>
                  </a:srgbClr>
                </a:solidFill>
              </a:rPr>
              <a:t>Symantec Mobile Management and Security</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61</a:t>
            </a:fld>
            <a:endParaRPr lang="en-US" dirty="0">
              <a:solidFill>
                <a:srgbClr val="FFFFFF"/>
              </a:solidFill>
            </a:endParaRPr>
          </a:p>
        </p:txBody>
      </p:sp>
    </p:spTree>
    <p:extLst>
      <p:ext uri="{BB962C8B-B14F-4D97-AF65-F5344CB8AC3E}">
        <p14:creationId xmlns="" xmlns:p14="http://schemas.microsoft.com/office/powerpoint/2010/main" val="285568827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 Policy Compatibility By Device Type (Advanced)</a:t>
            </a:r>
            <a:endParaRPr lang="en-US" dirty="0"/>
          </a:p>
        </p:txBody>
      </p:sp>
      <p:graphicFrame>
        <p:nvGraphicFramePr>
          <p:cNvPr id="6" name="Content Placeholder 5"/>
          <p:cNvGraphicFramePr>
            <a:graphicFrameLocks noGrp="1"/>
          </p:cNvGraphicFramePr>
          <p:nvPr>
            <p:ph idx="1"/>
          </p:nvPr>
        </p:nvGraphicFramePr>
        <p:xfrm>
          <a:off x="381002" y="1943027"/>
          <a:ext cx="8381996" cy="3657745"/>
        </p:xfrm>
        <a:graphic>
          <a:graphicData uri="http://schemas.openxmlformats.org/drawingml/2006/table">
            <a:tbl>
              <a:tblPr/>
              <a:tblGrid>
                <a:gridCol w="1920707"/>
                <a:gridCol w="717921"/>
                <a:gridCol w="717921"/>
                <a:gridCol w="717921"/>
                <a:gridCol w="717921"/>
                <a:gridCol w="717921"/>
                <a:gridCol w="717921"/>
                <a:gridCol w="717921"/>
                <a:gridCol w="717921"/>
                <a:gridCol w="717921"/>
              </a:tblGrid>
              <a:tr h="409989">
                <a:tc>
                  <a:txBody>
                    <a:bodyPr/>
                    <a:lstStyle/>
                    <a:p>
                      <a:pPr algn="ctr" fontAlgn="ctr"/>
                      <a:r>
                        <a:rPr lang="en-US" sz="800" b="0" i="0" u="none" strike="noStrike" dirty="0">
                          <a:solidFill>
                            <a:srgbClr val="000000"/>
                          </a:solidFill>
                          <a:latin typeface="Calibri"/>
                        </a:rPr>
                        <a:t>Policy</a:t>
                      </a:r>
                    </a:p>
                  </a:txBody>
                  <a:tcPr marL="8039" marR="8039" marT="803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iOS2.x</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iPhone iOS3.x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5</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Windows Mobile 6.1 and above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Nokia Mail for Exchange</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Palm Web OS</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&gt;2.2</a:t>
                      </a:r>
                    </a:p>
                  </a:txBody>
                  <a:tcPr marL="8039" marR="8039" marT="8039"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ctr" fontAlgn="ctr"/>
                      <a:r>
                        <a:rPr lang="en-US" sz="800" b="0" i="0" u="none" strike="noStrike" dirty="0">
                          <a:solidFill>
                            <a:srgbClr val="000000"/>
                          </a:solidFill>
                          <a:latin typeface="Calibri"/>
                        </a:rPr>
                        <a:t>Google Android 2.1 with HTC Sense</a:t>
                      </a:r>
                    </a:p>
                  </a:txBody>
                  <a:tcPr marL="8039" marR="8039" marT="803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r>
              <a:tr h="289404">
                <a:tc>
                  <a:txBody>
                    <a:bodyPr/>
                    <a:lstStyle/>
                    <a:p>
                      <a:pPr algn="l" fontAlgn="t"/>
                      <a:r>
                        <a:rPr lang="en-US" sz="900" b="0" i="0" u="none" strike="noStrike" dirty="0">
                          <a:solidFill>
                            <a:srgbClr val="000000"/>
                          </a:solidFill>
                          <a:latin typeface="Calibri"/>
                        </a:rPr>
                        <a:t>Advanced--</a:t>
                      </a:r>
                      <a:r>
                        <a:rPr lang="en-US" sz="800" b="0" i="0" u="none" strike="noStrike" dirty="0">
                          <a:solidFill>
                            <a:srgbClr val="000000"/>
                          </a:solidFill>
                          <a:latin typeface="Calibri"/>
                        </a:rPr>
                        <a:t>(These Settings Require an Exchange Enterprise CAL)</a:t>
                      </a:r>
                      <a:endParaRPr lang="en-US" sz="900" b="0" i="0" u="none" strike="noStrike" dirty="0">
                        <a:solidFill>
                          <a:srgbClr val="000000"/>
                        </a:solidFill>
                        <a:latin typeface="Calibri"/>
                      </a:endParaRPr>
                    </a:p>
                  </a:txBody>
                  <a:tcPr marL="8039" marR="8039" marT="803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l" fontAlgn="t"/>
                      <a:r>
                        <a:rPr lang="en-US" sz="900" b="0" i="0" u="none" strike="noStrike" dirty="0">
                          <a:solidFill>
                            <a:srgbClr val="000000"/>
                          </a:solidFill>
                          <a:latin typeface="Calibri"/>
                        </a:rPr>
                        <a:t> </a:t>
                      </a:r>
                    </a:p>
                  </a:txBody>
                  <a:tcPr marL="8039" marR="8039" marT="803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643120">
                <a:tc>
                  <a:txBody>
                    <a:bodyPr/>
                    <a:lstStyle/>
                    <a:p>
                      <a:pPr algn="l" fontAlgn="t"/>
                      <a:r>
                        <a:rPr lang="en-US" sz="800" b="1" i="0" u="none" strike="noStrike" dirty="0">
                          <a:solidFill>
                            <a:srgbClr val="000000"/>
                          </a:solidFill>
                          <a:latin typeface="Calibri"/>
                        </a:rPr>
                        <a:t>Allow Browser*--</a:t>
                      </a:r>
                      <a:r>
                        <a:rPr lang="en-US" sz="800" b="0" i="0" u="none" strike="noStrike" dirty="0">
                          <a:solidFill>
                            <a:srgbClr val="000000"/>
                          </a:solidFill>
                          <a:latin typeface="Calibri"/>
                        </a:rPr>
                        <a:t>This setting specifies whether Pocket Internet Explorer is allowed on the mobile device. This setting does not affect third-party browsers installed on the device.</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3120">
                <a:tc>
                  <a:txBody>
                    <a:bodyPr/>
                    <a:lstStyle/>
                    <a:p>
                      <a:pPr algn="l" fontAlgn="t"/>
                      <a:r>
                        <a:rPr lang="en-US" sz="800" b="1" i="0" u="none" strike="noStrike" dirty="0">
                          <a:solidFill>
                            <a:srgbClr val="000000"/>
                          </a:solidFill>
                          <a:latin typeface="Calibri"/>
                        </a:rPr>
                        <a:t>Allow Browser*--</a:t>
                      </a:r>
                      <a:r>
                        <a:rPr lang="en-US" sz="800" b="0" i="0" u="none" strike="noStrike" dirty="0">
                          <a:solidFill>
                            <a:srgbClr val="000000"/>
                          </a:solidFill>
                          <a:latin typeface="Calibri"/>
                        </a:rPr>
                        <a:t>This setting specifies whether Pocket Internet Explorer is allowed on the mobile device. This setting does not affect third-party browsers installed on the device.</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1744">
                <a:tc>
                  <a:txBody>
                    <a:bodyPr/>
                    <a:lstStyle/>
                    <a:p>
                      <a:pPr algn="l" fontAlgn="t"/>
                      <a:r>
                        <a:rPr lang="en-US" sz="800" b="1" i="0" u="none" strike="noStrike" dirty="0">
                          <a:solidFill>
                            <a:srgbClr val="000000"/>
                          </a:solidFill>
                          <a:latin typeface="Calibri"/>
                        </a:rPr>
                        <a:t>Allow Consumer Mail*--</a:t>
                      </a:r>
                      <a:r>
                        <a:rPr lang="en-US" sz="800" b="0" i="0" u="none" strike="noStrike" dirty="0">
                          <a:solidFill>
                            <a:srgbClr val="000000"/>
                          </a:solidFill>
                          <a:latin typeface="Calibri"/>
                        </a:rPr>
                        <a:t>This setting specifies whether the mobile device user can configure a personal e-mail account (either POP3 or IMAP4) on the device. (Allow Consumer Email / Disable POP/IMAP4 email)</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5872">
                <a:tc>
                  <a:txBody>
                    <a:bodyPr/>
                    <a:lstStyle/>
                    <a:p>
                      <a:pPr algn="l" fontAlgn="t"/>
                      <a:r>
                        <a:rPr lang="en-US" sz="800" b="1" i="0" u="none" strike="noStrike" dirty="0">
                          <a:solidFill>
                            <a:srgbClr val="000000"/>
                          </a:solidFill>
                          <a:latin typeface="Calibri"/>
                        </a:rPr>
                        <a:t>Allow Unsigned Applications*--</a:t>
                      </a:r>
                      <a:r>
                        <a:rPr lang="en-US" sz="800" b="0" i="0" u="none" strike="noStrike" dirty="0">
                          <a:solidFill>
                            <a:srgbClr val="000000"/>
                          </a:solidFill>
                          <a:latin typeface="Calibri"/>
                        </a:rPr>
                        <a:t>This setting specifies whether unsigned applications can be installed on the device.</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496">
                <a:tc>
                  <a:txBody>
                    <a:bodyPr/>
                    <a:lstStyle/>
                    <a:p>
                      <a:pPr algn="l" fontAlgn="t"/>
                      <a:r>
                        <a:rPr lang="en-US" sz="800" b="1" i="0" u="none" strike="noStrike" dirty="0">
                          <a:solidFill>
                            <a:srgbClr val="000000"/>
                          </a:solidFill>
                          <a:latin typeface="Calibri"/>
                        </a:rPr>
                        <a:t>Allow Unsigned Installation Packages*--</a:t>
                      </a:r>
                      <a:r>
                        <a:rPr lang="en-US" sz="800" b="0" i="0" u="none" strike="noStrike" dirty="0">
                          <a:solidFill>
                            <a:srgbClr val="000000"/>
                          </a:solidFill>
                          <a:latin typeface="Calibri"/>
                        </a:rPr>
                        <a:t>This setting specifies whether an unsigned installation package can be run on the device.</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Yes</a:t>
                      </a:r>
                    </a:p>
                  </a:txBody>
                  <a:tcPr marL="8039" marR="8039" marT="80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p>
                  </a:txBody>
                  <a:tcPr marL="8039" marR="8039" marT="80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r>
              <a:rPr lang="en-US" dirty="0" smtClean="0">
                <a:solidFill>
                  <a:srgbClr val="9A918C">
                    <a:lumMod val="50000"/>
                  </a:srgbClr>
                </a:solidFill>
              </a:rPr>
              <a:t>Symantec Mobile Management and Security</a:t>
            </a:r>
            <a:endParaRPr lang="en-US" dirty="0">
              <a:solidFill>
                <a:srgbClr val="9A918C">
                  <a:lumMod val="50000"/>
                </a:srgbClr>
              </a:solidFill>
            </a:endParaRPr>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solidFill>
                  <a:srgbClr val="FFFFFF"/>
                </a:solidFill>
              </a:rPr>
              <a:pPr>
                <a:defRPr/>
              </a:pPr>
              <a:t>62</a:t>
            </a:fld>
            <a:endParaRPr lang="en-US" dirty="0">
              <a:solidFill>
                <a:srgbClr val="FFFFFF"/>
              </a:solidFill>
            </a:endParaRPr>
          </a:p>
        </p:txBody>
      </p:sp>
    </p:spTree>
    <p:extLst>
      <p:ext uri="{BB962C8B-B14F-4D97-AF65-F5344CB8AC3E}">
        <p14:creationId xmlns="" xmlns:p14="http://schemas.microsoft.com/office/powerpoint/2010/main" val="35127165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7"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219A0917-C576-4AC1-99B0-865B6A1FBEE0}" type="slidenum">
              <a:rPr lang="en-US" sz="1000" b="1">
                <a:solidFill>
                  <a:srgbClr val="333333"/>
                </a:solidFill>
              </a:rPr>
              <a:pPr algn="ctr" eaLnBrk="0" hangingPunct="0"/>
              <a:t>63</a:t>
            </a:fld>
            <a:endParaRPr lang="en-US" sz="1000" b="1" dirty="0">
              <a:solidFill>
                <a:srgbClr val="333333"/>
              </a:solidFill>
            </a:endParaRPr>
          </a:p>
        </p:txBody>
      </p:sp>
      <p:pic>
        <p:nvPicPr>
          <p:cNvPr id="1652738" name="Picture 5" descr="SoftwareMobilePackage.bmp"/>
          <p:cNvPicPr>
            <a:picLocks noChangeAspect="1"/>
          </p:cNvPicPr>
          <p:nvPr/>
        </p:nvPicPr>
        <p:blipFill>
          <a:blip r:embed="rId3" cstate="print"/>
          <a:srcRect/>
          <a:stretch>
            <a:fillRect/>
          </a:stretch>
        </p:blipFill>
        <p:spPr bwMode="auto">
          <a:xfrm>
            <a:off x="1325563" y="1252538"/>
            <a:ext cx="6492875" cy="4949825"/>
          </a:xfrm>
          <a:prstGeom prst="rect">
            <a:avLst/>
          </a:prstGeom>
          <a:noFill/>
          <a:ln w="317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Mobile Software Catalog</a:t>
            </a:r>
            <a:br>
              <a:rPr lang="en-US" dirty="0" smtClean="0"/>
            </a:br>
            <a:r>
              <a:rPr lang="en-US" sz="2000" dirty="0">
                <a:solidFill>
                  <a:schemeClr val="tx1">
                    <a:lumMod val="50000"/>
                    <a:lumOff val="50000"/>
                  </a:schemeClr>
                </a:solidFill>
              </a:rPr>
              <a:t>Windows Mobile/CE</a:t>
            </a:r>
            <a:endParaRPr lang="en-US" dirty="0">
              <a:solidFill>
                <a:schemeClr val="tx1">
                  <a:lumMod val="50000"/>
                  <a:lumOff val="50000"/>
                </a:schemeClr>
              </a:solidFill>
            </a:endParaRPr>
          </a:p>
        </p:txBody>
      </p:sp>
      <p:sp>
        <p:nvSpPr>
          <p:cNvPr id="15"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4451488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7"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219A0917-C576-4AC1-99B0-865B6A1FBEE0}" type="slidenum">
              <a:rPr lang="en-US" sz="1000" b="1">
                <a:solidFill>
                  <a:srgbClr val="333333"/>
                </a:solidFill>
              </a:rPr>
              <a:pPr algn="ctr" eaLnBrk="0" hangingPunct="0"/>
              <a:t>64</a:t>
            </a:fld>
            <a:endParaRPr lang="en-US" sz="1000" b="1" dirty="0">
              <a:solidFill>
                <a:srgbClr val="333333"/>
              </a:solidFill>
            </a:endParaRPr>
          </a:p>
        </p:txBody>
      </p:sp>
      <p:pic>
        <p:nvPicPr>
          <p:cNvPr id="8" name="Picture 7" descr="SoftwareActions.bmp"/>
          <p:cNvPicPr>
            <a:picLocks noChangeAspect="1"/>
          </p:cNvPicPr>
          <p:nvPr/>
        </p:nvPicPr>
        <p:blipFill>
          <a:blip r:embed="rId3" cstate="print"/>
          <a:srcRect/>
          <a:stretch>
            <a:fillRect/>
          </a:stretch>
        </p:blipFill>
        <p:spPr bwMode="auto">
          <a:xfrm>
            <a:off x="1325880" y="1252728"/>
            <a:ext cx="6492240" cy="4950928"/>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Granular Delivery Actions</a:t>
            </a:r>
            <a:br>
              <a:rPr lang="en-US" dirty="0" smtClean="0"/>
            </a:br>
            <a:r>
              <a:rPr lang="en-US" sz="2000" dirty="0">
                <a:solidFill>
                  <a:schemeClr val="tx1">
                    <a:lumMod val="50000"/>
                    <a:lumOff val="50000"/>
                  </a:schemeClr>
                </a:solidFill>
              </a:rPr>
              <a:t>Windows Mobile/CE</a:t>
            </a:r>
            <a:endParaRPr lang="en-US" sz="2000" dirty="0"/>
          </a:p>
        </p:txBody>
      </p:sp>
      <p:sp>
        <p:nvSpPr>
          <p:cNvPr id="14"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36748827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7" name="Slide Number Placeholder 2"/>
          <p:cNvSpPr txBox="1">
            <a:spLocks noGrp="1"/>
          </p:cNvSpPr>
          <p:nvPr/>
        </p:nvSpPr>
        <p:spPr bwMode="auto">
          <a:xfrm>
            <a:off x="8882063" y="6643688"/>
            <a:ext cx="139700" cy="152400"/>
          </a:xfrm>
          <a:prstGeom prst="rect">
            <a:avLst/>
          </a:prstGeom>
          <a:noFill/>
          <a:ln w="9525" algn="ctr">
            <a:noFill/>
            <a:miter lim="800000"/>
            <a:headEnd/>
            <a:tailEnd/>
          </a:ln>
        </p:spPr>
        <p:txBody>
          <a:bodyPr wrap="none" lIns="0" tIns="0" rIns="0" bIns="0" anchor="ctr" anchorCtr="1">
            <a:spAutoFit/>
          </a:bodyPr>
          <a:lstStyle/>
          <a:p>
            <a:pPr algn="ctr" eaLnBrk="0" hangingPunct="0"/>
            <a:fld id="{219A0917-C576-4AC1-99B0-865B6A1FBEE0}" type="slidenum">
              <a:rPr lang="en-US" sz="1000" b="1">
                <a:solidFill>
                  <a:srgbClr val="333333"/>
                </a:solidFill>
              </a:rPr>
              <a:pPr algn="ctr" eaLnBrk="0" hangingPunct="0"/>
              <a:t>65</a:t>
            </a:fld>
            <a:endParaRPr lang="en-US" sz="1000" b="1" dirty="0">
              <a:solidFill>
                <a:srgbClr val="333333"/>
              </a:solidFill>
            </a:endParaRPr>
          </a:p>
        </p:txBody>
      </p:sp>
      <p:pic>
        <p:nvPicPr>
          <p:cNvPr id="12" name="Picture 11" descr="SoftwareManagementPolicy.bmp"/>
          <p:cNvPicPr>
            <a:picLocks noChangeAspect="1"/>
          </p:cNvPicPr>
          <p:nvPr/>
        </p:nvPicPr>
        <p:blipFill>
          <a:blip r:embed="rId3" cstate="print"/>
          <a:srcRect/>
          <a:stretch>
            <a:fillRect/>
          </a:stretch>
        </p:blipFill>
        <p:spPr bwMode="auto">
          <a:xfrm>
            <a:off x="1325880" y="1252728"/>
            <a:ext cx="6492240" cy="4950704"/>
          </a:xfrm>
          <a:prstGeom prst="rect">
            <a:avLst/>
          </a:prstGeom>
          <a:solidFill>
            <a:schemeClr val="bg1"/>
          </a:solidFill>
          <a:ln w="9525">
            <a:solidFill>
              <a:schemeClr val="bg1">
                <a:lumMod val="75000"/>
              </a:schemeClr>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Targeted software management policies</a:t>
            </a:r>
            <a:br>
              <a:rPr lang="en-US" dirty="0" smtClean="0"/>
            </a:br>
            <a:r>
              <a:rPr lang="en-US" sz="2000" dirty="0">
                <a:solidFill>
                  <a:schemeClr val="tx1">
                    <a:lumMod val="50000"/>
                    <a:lumOff val="50000"/>
                  </a:schemeClr>
                </a:solidFill>
              </a:rPr>
              <a:t>Windows Mobile/CE</a:t>
            </a:r>
            <a:endParaRPr lang="en-US" dirty="0"/>
          </a:p>
        </p:txBody>
      </p:sp>
      <p:sp>
        <p:nvSpPr>
          <p:cNvPr id="14" name="Footer Placeholder 5"/>
          <p:cNvSpPr>
            <a:spLocks noGrp="1"/>
          </p:cNvSpPr>
          <p:nvPr>
            <p:ph type="ftr" sz="quarter" idx="10"/>
          </p:nvPr>
        </p:nvSpPr>
        <p:spPr>
          <a:xfrm>
            <a:off x="381000" y="6358518"/>
            <a:ext cx="4183380" cy="232782"/>
          </a:xfrm>
        </p:spPr>
        <p:txBody>
          <a:bodyPr/>
          <a:lstStyle/>
          <a:p>
            <a:pPr>
              <a:defRPr/>
            </a:pPr>
            <a:r>
              <a:rPr lang="en-US" dirty="0" smtClean="0"/>
              <a:t>Symantec Mobile Management and Security</a:t>
            </a:r>
            <a:endParaRPr lang="en-US" dirty="0"/>
          </a:p>
        </p:txBody>
      </p:sp>
      <p:sp>
        <p:nvSpPr>
          <p:cNvPr id="6" name="Rectangle 5">
            <a:hlinkClick r:id="rId4"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71231825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VeriSign</a:t>
            </a:r>
            <a:br>
              <a:rPr lang="en-US" dirty="0" smtClean="0"/>
            </a:br>
            <a:r>
              <a:rPr lang="en-US" dirty="0" smtClean="0"/>
              <a:t>VIP Access for Mobile</a:t>
            </a:r>
          </a:p>
        </p:txBody>
      </p:sp>
      <p:sp>
        <p:nvSpPr>
          <p:cNvPr id="45059" name="Rectangle 3"/>
          <p:cNvSpPr>
            <a:spLocks noGrp="1" noChangeArrowheads="1"/>
          </p:cNvSpPr>
          <p:nvPr>
            <p:ph type="body" idx="1"/>
          </p:nvPr>
        </p:nvSpPr>
        <p:spPr/>
        <p:txBody>
          <a:bodyPr>
            <a:normAutofit lnSpcReduction="10000"/>
          </a:bodyPr>
          <a:lstStyle/>
          <a:p>
            <a:r>
              <a:rPr lang="en-US" sz="2000" dirty="0" smtClean="0"/>
              <a:t>Benefits </a:t>
            </a:r>
          </a:p>
          <a:p>
            <a:pPr lvl="1"/>
            <a:r>
              <a:rPr lang="en-US" sz="1800" dirty="0" smtClean="0"/>
              <a:t>Leverage end users’ </a:t>
            </a:r>
            <a:r>
              <a:rPr lang="en-US" altLang="ja-JP" sz="1800" dirty="0" smtClean="0">
                <a:ea typeface="ＭＳ Ｐゴシック"/>
                <a:cs typeface="ＭＳ Ｐゴシック"/>
              </a:rPr>
              <a:t>ubiquitous personal devices</a:t>
            </a:r>
          </a:p>
          <a:p>
            <a:pPr lvl="1"/>
            <a:r>
              <a:rPr lang="en-US" sz="1800" dirty="0" smtClean="0"/>
              <a:t>Eliminate cost of hardware credentials, distribution, inventory management and maintenance</a:t>
            </a:r>
          </a:p>
          <a:p>
            <a:r>
              <a:rPr lang="en-US" sz="2000" dirty="0" smtClean="0"/>
              <a:t>Free end-user download</a:t>
            </a:r>
          </a:p>
          <a:p>
            <a:pPr lvl="1"/>
            <a:r>
              <a:rPr lang="en-US" sz="1800" dirty="0" smtClean="0">
                <a:hlinkClick r:id="rId3"/>
              </a:rPr>
              <a:t>m.VeriSign.com</a:t>
            </a:r>
            <a:endParaRPr lang="en-US" sz="1800" dirty="0" smtClean="0"/>
          </a:p>
          <a:p>
            <a:pPr lvl="1"/>
            <a:r>
              <a:rPr lang="en-US" sz="1800" dirty="0" smtClean="0"/>
              <a:t>Apple iPhone App Store and BlackBerry AppWorld</a:t>
            </a:r>
          </a:p>
          <a:p>
            <a:pPr lvl="2"/>
            <a:r>
              <a:rPr lang="en-US" sz="1400" dirty="0" smtClean="0"/>
              <a:t>Available worldwide </a:t>
            </a:r>
          </a:p>
          <a:p>
            <a:pPr lvl="2"/>
            <a:r>
              <a:rPr lang="en-US" sz="1400" dirty="0" smtClean="0"/>
              <a:t>Recommended by Apple as What’s</a:t>
            </a:r>
          </a:p>
          <a:p>
            <a:pPr lvl="2"/>
            <a:r>
              <a:rPr lang="en-US" sz="1400" dirty="0" smtClean="0"/>
              <a:t>Top free downloaded security application</a:t>
            </a:r>
          </a:p>
          <a:p>
            <a:r>
              <a:rPr lang="en-US" sz="2000" dirty="0" smtClean="0"/>
              <a:t>600+ popular handsets supported including BlackBerry, iPhone, iPod Touch, Google Android, LG, Motorola, Nokia, Samsung, Sanyo, HTC and Sony Ericsson</a:t>
            </a:r>
          </a:p>
          <a:p>
            <a:r>
              <a:rPr lang="en-US" sz="2000" dirty="0" smtClean="0"/>
              <a:t>Named as eWeek 2009 “Product to Watch”</a:t>
            </a:r>
          </a:p>
        </p:txBody>
      </p:sp>
      <p:pic>
        <p:nvPicPr>
          <p:cNvPr id="45060" name="Picture 4" descr="4 phones clear 2"/>
          <p:cNvPicPr>
            <a:picLocks noChangeAspect="1" noChangeArrowheads="1"/>
          </p:cNvPicPr>
          <p:nvPr/>
        </p:nvPicPr>
        <p:blipFill>
          <a:blip r:embed="rId4" cstate="print"/>
          <a:srcRect/>
          <a:stretch>
            <a:fillRect/>
          </a:stretch>
        </p:blipFill>
        <p:spPr bwMode="auto">
          <a:xfrm>
            <a:off x="6332538" y="2405063"/>
            <a:ext cx="2432050" cy="2038350"/>
          </a:xfrm>
          <a:prstGeom prst="rect">
            <a:avLst/>
          </a:prstGeom>
          <a:noFill/>
        </p:spPr>
      </p:pic>
    </p:spTree>
    <p:extLst>
      <p:ext uri="{BB962C8B-B14F-4D97-AF65-F5344CB8AC3E}">
        <p14:creationId xmlns="" xmlns:p14="http://schemas.microsoft.com/office/powerpoint/2010/main" val="31496762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lum bright="6000" contrast="6000"/>
          </a:blip>
          <a:srcRect/>
          <a:stretch>
            <a:fillRect/>
          </a:stretch>
        </p:blipFill>
        <p:spPr bwMode="gray">
          <a:xfrm>
            <a:off x="3032125" y="4760913"/>
            <a:ext cx="2797175" cy="1260475"/>
          </a:xfrm>
          <a:prstGeom prst="rect">
            <a:avLst/>
          </a:prstGeom>
          <a:noFill/>
          <a:ln w="12700" algn="ctr">
            <a:noFill/>
            <a:miter lim="800000"/>
            <a:headEnd/>
            <a:tailEnd/>
          </a:ln>
          <a:effectLst/>
        </p:spPr>
      </p:pic>
      <p:sp>
        <p:nvSpPr>
          <p:cNvPr id="47107" name="Rectangle 3"/>
          <p:cNvSpPr>
            <a:spLocks noGrp="1" noChangeArrowheads="1"/>
          </p:cNvSpPr>
          <p:nvPr>
            <p:ph type="title"/>
          </p:nvPr>
        </p:nvSpPr>
        <p:spPr/>
        <p:txBody>
          <a:bodyPr/>
          <a:lstStyle/>
          <a:p>
            <a:r>
              <a:rPr lang="en-US" dirty="0" smtClean="0"/>
              <a:t>VeriSign</a:t>
            </a:r>
            <a:br>
              <a:rPr lang="en-US" dirty="0" smtClean="0"/>
            </a:br>
            <a:r>
              <a:rPr lang="en-US" dirty="0" smtClean="0"/>
              <a:t>Embedded Security for Mobile Applications</a:t>
            </a:r>
          </a:p>
        </p:txBody>
      </p:sp>
      <p:sp>
        <p:nvSpPr>
          <p:cNvPr id="47108" name="Rectangle 4"/>
          <p:cNvSpPr>
            <a:spLocks noGrp="1" noChangeArrowheads="1"/>
          </p:cNvSpPr>
          <p:nvPr>
            <p:ph type="body" idx="1"/>
          </p:nvPr>
        </p:nvSpPr>
        <p:spPr>
          <a:xfrm>
            <a:off x="411163" y="1149350"/>
            <a:ext cx="8059737" cy="5164138"/>
          </a:xfrm>
        </p:spPr>
        <p:txBody>
          <a:bodyPr/>
          <a:lstStyle/>
          <a:p>
            <a:pPr>
              <a:spcBef>
                <a:spcPct val="95000"/>
              </a:spcBef>
            </a:pPr>
            <a:r>
              <a:rPr lang="en-US" dirty="0" smtClean="0"/>
              <a:t>Strengthen login with a second factor of authentication</a:t>
            </a:r>
          </a:p>
          <a:p>
            <a:pPr lvl="1"/>
            <a:r>
              <a:rPr lang="en-US" dirty="0" smtClean="0"/>
              <a:t>What you know:  username and password</a:t>
            </a:r>
          </a:p>
          <a:p>
            <a:pPr lvl="1">
              <a:buFont typeface="Arial" charset="0"/>
              <a:buNone/>
            </a:pPr>
            <a:r>
              <a:rPr lang="en-US" dirty="0" smtClean="0"/>
              <a:t>	What you have:  your mobile phone</a:t>
            </a:r>
          </a:p>
          <a:p>
            <a:pPr lvl="1"/>
            <a:r>
              <a:rPr lang="en-US" dirty="0" smtClean="0"/>
              <a:t>OTP experience is “seamless” or ‘invisible’ to the end-user </a:t>
            </a:r>
          </a:p>
          <a:p>
            <a:pPr lvl="1"/>
            <a:r>
              <a:rPr lang="en-US" dirty="0" smtClean="0"/>
              <a:t>No application switching for mobile users</a:t>
            </a:r>
          </a:p>
          <a:p>
            <a:pPr lvl="1"/>
            <a:r>
              <a:rPr lang="en-US" dirty="0" smtClean="0"/>
              <a:t>Strong authentication resides in the mobile application</a:t>
            </a:r>
          </a:p>
          <a:p>
            <a:pPr lvl="1"/>
            <a:r>
              <a:rPr lang="en-US" dirty="0" smtClean="0"/>
              <a:t>Easy to integrate 2nd factor authentication; embedded</a:t>
            </a:r>
          </a:p>
          <a:p>
            <a:r>
              <a:rPr lang="en-US" dirty="0" smtClean="0"/>
              <a:t>Gain consumer trust </a:t>
            </a:r>
          </a:p>
          <a:p>
            <a:pPr lvl="1"/>
            <a:r>
              <a:rPr lang="en-US" dirty="0" smtClean="0"/>
              <a:t>Leverage VeriSign trust and security brand </a:t>
            </a:r>
          </a:p>
        </p:txBody>
      </p:sp>
    </p:spTree>
    <p:extLst>
      <p:ext uri="{BB962C8B-B14F-4D97-AF65-F5344CB8AC3E}">
        <p14:creationId xmlns="" xmlns:p14="http://schemas.microsoft.com/office/powerpoint/2010/main" val="25407181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VeriSign</a:t>
            </a:r>
            <a:br>
              <a:rPr lang="en-US" dirty="0" smtClean="0"/>
            </a:br>
            <a:r>
              <a:rPr lang="en-US" dirty="0" smtClean="0"/>
              <a:t>Beyond OTP:  VIP Out-of-Band Authentication</a:t>
            </a:r>
          </a:p>
        </p:txBody>
      </p:sp>
      <p:sp>
        <p:nvSpPr>
          <p:cNvPr id="48131" name="Rectangle 3"/>
          <p:cNvSpPr>
            <a:spLocks noGrp="1" noChangeArrowheads="1"/>
          </p:cNvSpPr>
          <p:nvPr>
            <p:ph type="body" idx="1"/>
          </p:nvPr>
        </p:nvSpPr>
        <p:spPr/>
        <p:txBody>
          <a:bodyPr/>
          <a:lstStyle/>
          <a:p>
            <a:r>
              <a:rPr lang="en-US" dirty="0" smtClean="0"/>
              <a:t>Simple transaction verification</a:t>
            </a:r>
          </a:p>
          <a:p>
            <a:pPr lvl="1"/>
            <a:r>
              <a:rPr lang="en-US" dirty="0" smtClean="0"/>
              <a:t>Transaction details sent to end user’s phone</a:t>
            </a:r>
          </a:p>
          <a:p>
            <a:pPr lvl="1"/>
            <a:r>
              <a:rPr lang="en-US" dirty="0" smtClean="0"/>
              <a:t>Action required to confirm the transaction</a:t>
            </a:r>
          </a:p>
          <a:p>
            <a:r>
              <a:rPr lang="en-US" dirty="0" smtClean="0"/>
              <a:t>Why?</a:t>
            </a:r>
          </a:p>
          <a:p>
            <a:pPr lvl="1"/>
            <a:r>
              <a:rPr lang="en-US" dirty="0" smtClean="0"/>
              <a:t>Defeats Man-in-the-middle and Man-in-the-browser attacks</a:t>
            </a:r>
          </a:p>
          <a:p>
            <a:pPr lvl="1"/>
            <a:r>
              <a:rPr lang="en-US" dirty="0" smtClean="0"/>
              <a:t>Easy for users</a:t>
            </a:r>
          </a:p>
          <a:p>
            <a:r>
              <a:rPr lang="en-US" dirty="0" smtClean="0"/>
              <a:t>Easy to integrate and deploy</a:t>
            </a:r>
          </a:p>
          <a:p>
            <a:pPr lvl="1"/>
            <a:r>
              <a:rPr lang="en-US" dirty="0" smtClean="0"/>
              <a:t>Uses the same API and console as other VIP services</a:t>
            </a:r>
          </a:p>
          <a:p>
            <a:pPr lvl="1"/>
            <a:r>
              <a:rPr lang="en-US" dirty="0" smtClean="0"/>
              <a:t>Highly customizable</a:t>
            </a:r>
          </a:p>
        </p:txBody>
      </p:sp>
    </p:spTree>
    <p:extLst>
      <p:ext uri="{BB962C8B-B14F-4D97-AF65-F5344CB8AC3E}">
        <p14:creationId xmlns="" xmlns:p14="http://schemas.microsoft.com/office/powerpoint/2010/main" val="21912486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80999" y="246744"/>
            <a:ext cx="8502941" cy="838200"/>
          </a:xfrm>
        </p:spPr>
        <p:txBody>
          <a:bodyPr/>
          <a:lstStyle/>
          <a:p>
            <a:r>
              <a:rPr lang="en-US" dirty="0" smtClean="0"/>
              <a:t>Mobile security and management capabilities compared</a:t>
            </a:r>
            <a:endParaRPr lang="en-US" dirty="0"/>
          </a:p>
        </p:txBody>
      </p:sp>
      <p:graphicFrame>
        <p:nvGraphicFramePr>
          <p:cNvPr id="6" name="Content Placeholder 5"/>
          <p:cNvGraphicFramePr>
            <a:graphicFrameLocks noGrp="1"/>
          </p:cNvGraphicFramePr>
          <p:nvPr>
            <p:ph idx="1"/>
          </p:nvPr>
        </p:nvGraphicFramePr>
        <p:xfrm>
          <a:off x="243284" y="1236539"/>
          <a:ext cx="8724549" cy="4275852"/>
        </p:xfrm>
        <a:graphic>
          <a:graphicData uri="http://schemas.openxmlformats.org/drawingml/2006/table">
            <a:tbl>
              <a:tblPr/>
              <a:tblGrid>
                <a:gridCol w="1884506"/>
                <a:gridCol w="977149"/>
                <a:gridCol w="977149"/>
                <a:gridCol w="977149"/>
                <a:gridCol w="977149"/>
                <a:gridCol w="977149"/>
                <a:gridCol w="977149"/>
                <a:gridCol w="977149"/>
              </a:tblGrid>
              <a:tr h="147645">
                <a:tc>
                  <a:txBody>
                    <a:bodyPr/>
                    <a:lstStyle/>
                    <a:p>
                      <a:r>
                        <a:rPr lang="en-US" sz="1100" b="1" dirty="0"/>
                        <a:t>Capability</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a:t>Apple iOS </a:t>
                      </a:r>
                      <a:endParaRPr lang="en-US" sz="1100" b="1" dirty="0" smtClean="0"/>
                    </a:p>
                    <a:p>
                      <a:pPr algn="ctr"/>
                      <a:r>
                        <a:rPr lang="en-US" sz="1100" b="1" dirty="0" smtClean="0"/>
                        <a:t>3.x</a:t>
                      </a:r>
                      <a:r>
                        <a:rPr lang="en-US" sz="1100" b="1" dirty="0"/>
                        <a:t>, 4.x</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a:t>Google Android 2.x</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smtClean="0"/>
                        <a:t>HP </a:t>
                      </a:r>
                      <a:r>
                        <a:rPr lang="en-US" sz="1100" b="1" baseline="0" dirty="0" smtClean="0"/>
                        <a:t> </a:t>
                      </a:r>
                      <a:r>
                        <a:rPr lang="en-US" sz="1100" b="1" dirty="0" err="1" smtClean="0"/>
                        <a:t>WebOS</a:t>
                      </a:r>
                      <a:r>
                        <a:rPr lang="en-US" sz="1100" b="1" dirty="0" smtClean="0"/>
                        <a:t> </a:t>
                      </a:r>
                    </a:p>
                    <a:p>
                      <a:pPr algn="ctr"/>
                      <a:r>
                        <a:rPr lang="en-US" sz="1100" b="1" dirty="0" smtClean="0"/>
                        <a:t>1.x</a:t>
                      </a:r>
                      <a:r>
                        <a:rPr lang="en-US" sz="1100" b="1" dirty="0"/>
                        <a:t>, 2.0</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smtClean="0"/>
                        <a:t>MSFT</a:t>
                      </a:r>
                      <a:r>
                        <a:rPr lang="en-US" sz="1100" b="1" baseline="0" dirty="0" smtClean="0"/>
                        <a:t> </a:t>
                      </a:r>
                      <a:r>
                        <a:rPr lang="en-US" sz="1100" b="1" dirty="0" smtClean="0"/>
                        <a:t>Windows </a:t>
                      </a:r>
                      <a:r>
                        <a:rPr lang="en-US" sz="1100" b="1" dirty="0"/>
                        <a:t>Mobile 6.x</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smtClean="0"/>
                        <a:t>MSFT Windows </a:t>
                      </a:r>
                      <a:r>
                        <a:rPr lang="en-US" sz="1100" b="1" dirty="0"/>
                        <a:t>Phone 7</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fi-FI" sz="1100" b="1" dirty="0"/>
                        <a:t>Nokia Symbian 2.x, 3.x [1]</a:t>
                      </a:r>
                      <a:endParaRPr lang="fi-FI"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a:r>
                        <a:rPr lang="en-US" sz="1100" b="1" dirty="0"/>
                        <a:t>RIM BlackBerry 5.x, 6.x</a:t>
                      </a:r>
                      <a:endParaRPr lang="en-US" sz="1100" dirty="0"/>
                    </a:p>
                  </a:txBody>
                  <a:tcPr marL="4033" marR="4033" marT="2290" marB="229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2"/>
                    </a:solidFill>
                  </a:tcPr>
                </a:tc>
              </a:tr>
              <a:tr h="148083">
                <a:tc>
                  <a:txBody>
                    <a:bodyPr/>
                    <a:lstStyle/>
                    <a:p>
                      <a:r>
                        <a:rPr lang="en-US" sz="1100" dirty="0"/>
                        <a:t>On-device encryption</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 [2]</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4038">
                <a:tc>
                  <a:txBody>
                    <a:bodyPr/>
                    <a:lstStyle/>
                    <a:p>
                      <a:r>
                        <a:rPr lang="en-US" sz="1100" dirty="0"/>
                        <a:t>Over-the-air data encryption</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48083">
                <a:tc>
                  <a:txBody>
                    <a:bodyPr/>
                    <a:lstStyle/>
                    <a:p>
                      <a:r>
                        <a:rPr lang="en-US" sz="1100" dirty="0"/>
                        <a:t>Complex passwords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87439">
                <a:tc>
                  <a:txBody>
                    <a:bodyPr/>
                    <a:lstStyle/>
                    <a:p>
                      <a:r>
                        <a:rPr lang="en-US" sz="1100" dirty="0"/>
                        <a:t>Enforce password policies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pt-BR" sz="1050" dirty="0"/>
                        <a:t>EAS [4] </a:t>
                      </a:r>
                      <a:r>
                        <a:rPr lang="pt-BR" sz="1050" dirty="0" smtClean="0"/>
                        <a:t>(2.2 </a:t>
                      </a:r>
                      <a:r>
                        <a:rPr lang="pt-BR" sz="1050" dirty="0"/>
                        <a:t>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87439">
                <a:tc>
                  <a:txBody>
                    <a:bodyPr/>
                    <a:lstStyle/>
                    <a:p>
                      <a:r>
                        <a:rPr lang="en-US" sz="1100" dirty="0"/>
                        <a:t>Support VPNs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 </a:t>
                      </a:r>
                      <a:r>
                        <a:rPr lang="en-US" sz="1050" dirty="0" smtClean="0"/>
                        <a:t>(2.0 </a:t>
                      </a:r>
                      <a:r>
                        <a:rPr lang="en-US" sz="1050" dirty="0"/>
                        <a:t>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smtClean="0"/>
                        <a:t>No</a:t>
                      </a:r>
                      <a:endParaRPr lang="en-US" sz="1050" dirty="0"/>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48083">
                <a:tc>
                  <a:txBody>
                    <a:bodyPr/>
                    <a:lstStyle/>
                    <a:p>
                      <a:r>
                        <a:rPr lang="en-US" sz="1100"/>
                        <a:t>Disable camera</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4038">
                <a:tc>
                  <a:txBody>
                    <a:bodyPr/>
                    <a:lstStyle/>
                    <a:p>
                      <a:r>
                        <a:rPr lang="en-US" sz="1100" dirty="0"/>
                        <a:t>Restrict/block app stores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30739">
                <a:tc>
                  <a:txBody>
                    <a:bodyPr/>
                    <a:lstStyle/>
                    <a:p>
                      <a:r>
                        <a:rPr lang="en-US" sz="1100" dirty="0"/>
                        <a:t>Restrict/block wireless LANs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76624">
                <a:tc>
                  <a:txBody>
                    <a:bodyPr/>
                    <a:lstStyle/>
                    <a:p>
                      <a:r>
                        <a:rPr lang="en-US" sz="1100" dirty="0"/>
                        <a:t>Remote lockout</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a:t>
                      </a:r>
                      <a:r>
                        <a:rPr lang="en-US" sz="1050" dirty="0" smtClean="0"/>
                        <a:t>(2.2 </a:t>
                      </a:r>
                      <a:r>
                        <a:rPr lang="en-US" sz="1050" dirty="0"/>
                        <a:t>only), 3PS </a:t>
                      </a:r>
                      <a:r>
                        <a:rPr lang="en-US" sz="1050" dirty="0" smtClean="0"/>
                        <a:t>(2.2 </a:t>
                      </a:r>
                      <a:r>
                        <a:rPr lang="en-US" sz="1050" dirty="0"/>
                        <a:t>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321120">
                <a:tc>
                  <a:txBody>
                    <a:bodyPr/>
                    <a:lstStyle/>
                    <a:p>
                      <a:r>
                        <a:rPr lang="en-US" sz="1100" dirty="0"/>
                        <a:t>Remote wipe</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a:t>Yes [3]</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a:t>
                      </a:r>
                      <a:r>
                        <a:rPr lang="en-US" sz="1050" dirty="0" smtClean="0"/>
                        <a:t>(2.2 </a:t>
                      </a:r>
                      <a:r>
                        <a:rPr lang="en-US" sz="1050" dirty="0"/>
                        <a:t>only), 3PS </a:t>
                      </a:r>
                      <a:r>
                        <a:rPr lang="en-US" sz="1050" dirty="0" smtClean="0"/>
                        <a:t>(2.2 </a:t>
                      </a:r>
                      <a:r>
                        <a:rPr lang="en-US" sz="1050" dirty="0"/>
                        <a:t>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92228">
                <a:tc>
                  <a:txBody>
                    <a:bodyPr/>
                    <a:lstStyle/>
                    <a:p>
                      <a:r>
                        <a:rPr lang="en-US" sz="1100" dirty="0"/>
                        <a:t>Selective wipe of business apps and data 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3PS (iOS4 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BES (BB OS6 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79124">
                <a:tc>
                  <a:txBody>
                    <a:bodyPr/>
                    <a:lstStyle/>
                    <a:p>
                      <a:r>
                        <a:rPr lang="en-US" sz="1100" dirty="0"/>
                        <a:t>Enforce and manage policies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EAS, 3PS </a:t>
                      </a:r>
                      <a:r>
                        <a:rPr lang="en-US" sz="1050" dirty="0" smtClean="0"/>
                        <a:t/>
                      </a:r>
                      <a:br>
                        <a:rPr lang="en-US" sz="1050" dirty="0" smtClean="0"/>
                      </a:br>
                      <a:r>
                        <a:rPr lang="en-US" sz="1050" dirty="0" smtClean="0"/>
                        <a:t>(</a:t>
                      </a:r>
                      <a:r>
                        <a:rPr lang="en-US" sz="1050" dirty="0"/>
                        <a:t>iOS4 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a:t>
                      </a:r>
                      <a:r>
                        <a:rPr lang="en-US" sz="1050" dirty="0" smtClean="0"/>
                        <a:t>(2.2 </a:t>
                      </a:r>
                      <a:r>
                        <a:rPr lang="en-US" sz="1050" dirty="0"/>
                        <a:t>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87439">
                <a:tc>
                  <a:txBody>
                    <a:bodyPr/>
                    <a:lstStyle/>
                    <a:p>
                      <a:r>
                        <a:rPr lang="en-US" sz="1100" dirty="0"/>
                        <a:t>EAS policies supported</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14</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pt-BR" sz="1050" dirty="0"/>
                        <a:t>9 </a:t>
                      </a:r>
                      <a:r>
                        <a:rPr lang="pt-BR" sz="1050" dirty="0" smtClean="0"/>
                        <a:t>(2.2 </a:t>
                      </a:r>
                      <a:r>
                        <a:rPr lang="pt-BR" sz="1050" dirty="0"/>
                        <a:t>only) [5]</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5</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29 [6]</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7</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NA</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none [7]</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87439">
                <a:tc>
                  <a:txBody>
                    <a:bodyPr/>
                    <a:lstStyle/>
                    <a:p>
                      <a:r>
                        <a:rPr lang="en-US" sz="1100" dirty="0"/>
                        <a:t>Manage over the air</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EAS, 3PS </a:t>
                      </a:r>
                      <a:r>
                        <a:rPr lang="en-US" sz="1050" dirty="0" smtClean="0"/>
                        <a:t/>
                      </a:r>
                      <a:br>
                        <a:rPr lang="en-US" sz="1050" dirty="0" smtClean="0"/>
                      </a:br>
                      <a:r>
                        <a:rPr lang="en-US" sz="1050" dirty="0" smtClean="0"/>
                        <a:t>(</a:t>
                      </a:r>
                      <a:r>
                        <a:rPr lang="en-US" sz="1050" dirty="0"/>
                        <a:t>iOS4 only)</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a:t>
                      </a:r>
                      <a:r>
                        <a:rPr lang="en-US" sz="1050" dirty="0" smtClean="0"/>
                        <a:t>(2.2 </a:t>
                      </a:r>
                      <a:r>
                        <a:rPr lang="en-US" sz="1050" dirty="0"/>
                        <a:t>only),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EAS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EAS, 3PS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BES</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292228">
                <a:tc>
                  <a:txBody>
                    <a:bodyPr/>
                    <a:lstStyle/>
                    <a:p>
                      <a:r>
                        <a:rPr lang="en-US" sz="1100" dirty="0"/>
                        <a:t>Second-factor authentication (RSA </a:t>
                      </a:r>
                      <a:r>
                        <a:rPr lang="en-US" sz="1100" dirty="0" err="1"/>
                        <a:t>SecurID</a:t>
                      </a:r>
                      <a:r>
                        <a:rPr lang="en-US" sz="1100" dirty="0"/>
                        <a:t>)</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Yes [8]</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No</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050" dirty="0"/>
                        <a:t>Yes [8]</a:t>
                      </a:r>
                    </a:p>
                  </a:txBody>
                  <a:tcPr marL="4033" marR="4033" marT="2290" marB="229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bl>
          </a:graphicData>
        </a:graphic>
      </p:graphicFrame>
      <p:sp>
        <p:nvSpPr>
          <p:cNvPr id="4" name="Footer Placeholder 3"/>
          <p:cNvSpPr>
            <a:spLocks noGrp="1"/>
          </p:cNvSpPr>
          <p:nvPr>
            <p:ph type="ftr" sz="quarter" idx="10"/>
          </p:nvPr>
        </p:nvSpPr>
        <p:spPr/>
        <p:txBody>
          <a:bodyPr/>
          <a:lstStyle/>
          <a:p>
            <a:pPr>
              <a:defRPr/>
            </a:pPr>
            <a:r>
              <a:rPr lang="en-US" smtClean="0"/>
              <a:t>Mobile Update</a:t>
            </a:r>
            <a:endParaRPr lang="en-US"/>
          </a:p>
        </p:txBody>
      </p:sp>
      <p:sp>
        <p:nvSpPr>
          <p:cNvPr id="5" name="Slide Number Placeholder 4"/>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sp>
        <p:nvSpPr>
          <p:cNvPr id="8" name="Rectangle 7"/>
          <p:cNvSpPr/>
          <p:nvPr/>
        </p:nvSpPr>
        <p:spPr>
          <a:xfrm>
            <a:off x="335561" y="5511691"/>
            <a:ext cx="8321878" cy="738664"/>
          </a:xfrm>
          <a:prstGeom prst="rect">
            <a:avLst/>
          </a:prstGeom>
        </p:spPr>
        <p:txBody>
          <a:bodyPr wrap="square">
            <a:spAutoFit/>
          </a:bodyPr>
          <a:lstStyle/>
          <a:p>
            <a:pPr algn="l">
              <a:tabLst>
                <a:tab pos="285750" algn="l"/>
              </a:tabLst>
            </a:pPr>
            <a:r>
              <a:rPr lang="en-US" sz="600" dirty="0" smtClean="0"/>
              <a:t>Notes: 	[1] Some Nokia E-series and N-series devices only; </a:t>
            </a:r>
          </a:p>
          <a:p>
            <a:pPr algn="l">
              <a:tabLst>
                <a:tab pos="285750" algn="l"/>
              </a:tabLst>
            </a:pPr>
            <a:r>
              <a:rPr lang="en-US" sz="600" dirty="0" smtClean="0"/>
              <a:t>	[2] storage cards not encrypted; </a:t>
            </a:r>
          </a:p>
          <a:p>
            <a:pPr algn="l">
              <a:tabLst>
                <a:tab pos="285750" algn="l"/>
              </a:tabLst>
            </a:pPr>
            <a:r>
              <a:rPr lang="en-US" sz="600" dirty="0" smtClean="0"/>
              <a:t>	[3] via choice of Apple iPhone Configuration Utility (no over-the-air confirmation or auditing), EAS, and 3PS; </a:t>
            </a:r>
          </a:p>
          <a:p>
            <a:pPr algn="l">
              <a:tabLst>
                <a:tab pos="285750" algn="l"/>
              </a:tabLst>
            </a:pPr>
            <a:r>
              <a:rPr lang="en-US" sz="600" dirty="0" smtClean="0"/>
              <a:t>	[4] require PIN only; </a:t>
            </a:r>
          </a:p>
          <a:p>
            <a:pPr algn="l">
              <a:tabLst>
                <a:tab pos="285750" algn="l"/>
              </a:tabLst>
            </a:pPr>
            <a:r>
              <a:rPr lang="en-US" sz="600" dirty="0" smtClean="0"/>
              <a:t>	[5] some third-party email client applications support additional EAS policies within those applications only; </a:t>
            </a:r>
          </a:p>
          <a:p>
            <a:pPr algn="l">
              <a:tabLst>
                <a:tab pos="285750" algn="l"/>
              </a:tabLst>
            </a:pPr>
            <a:r>
              <a:rPr lang="en-US" sz="600" dirty="0" smtClean="0"/>
              <a:t>	[6] Exchange Server Enterprise license required for support of all 29 EAS policies, lower-tier licenses support 15 EAS policies; </a:t>
            </a:r>
          </a:p>
          <a:p>
            <a:pPr algn="l">
              <a:tabLst>
                <a:tab pos="285750" algn="l"/>
              </a:tabLst>
            </a:pPr>
            <a:r>
              <a:rPr lang="en-US" sz="600" dirty="0" smtClean="0"/>
              <a:t>	[7] BES supports more than 400 policies of its own; [8] some device models only.</a:t>
            </a:r>
            <a:endParaRPr lang="en-US" sz="600" dirty="0"/>
          </a:p>
        </p:txBody>
      </p:sp>
      <p:sp>
        <p:nvSpPr>
          <p:cNvPr id="9" name="TextBox 8"/>
          <p:cNvSpPr txBox="1"/>
          <p:nvPr/>
        </p:nvSpPr>
        <p:spPr bwMode="ltGray">
          <a:xfrm>
            <a:off x="394284" y="973122"/>
            <a:ext cx="8573548" cy="268449"/>
          </a:xfrm>
          <a:prstGeom prst="rect">
            <a:avLst/>
          </a:prstGeom>
          <a:noFill/>
          <a:ln w="9525">
            <a:noFill/>
            <a:miter lim="800000"/>
            <a:headEnd/>
            <a:tailEnd/>
          </a:ln>
        </p:spPr>
        <p:txBody>
          <a:bodyPr wrap="square" lIns="91419" tIns="45710" rIns="91419" bIns="45710" rtlCol="0" anchor="t" anchorCtr="0">
            <a:normAutofit/>
          </a:bodyPr>
          <a:lstStyle/>
          <a:p>
            <a:pPr algn="l">
              <a:spcBef>
                <a:spcPts val="0"/>
              </a:spcBef>
              <a:spcAft>
                <a:spcPts val="0"/>
              </a:spcAft>
            </a:pPr>
            <a:r>
              <a:rPr lang="en-US" sz="1000" dirty="0" smtClean="0">
                <a:solidFill>
                  <a:schemeClr val="bg2">
                    <a:lumMod val="50000"/>
                  </a:schemeClr>
                </a:solidFill>
                <a:latin typeface="Calibri" pitchFamily="34" charset="0"/>
              </a:rPr>
              <a:t>Table credit:  </a:t>
            </a:r>
            <a:r>
              <a:rPr lang="en-US" sz="1000" dirty="0" err="1" smtClean="0">
                <a:solidFill>
                  <a:schemeClr val="bg2">
                    <a:lumMod val="50000"/>
                  </a:schemeClr>
                </a:solidFill>
                <a:latin typeface="Calibri" pitchFamily="34" charset="0"/>
                <a:hlinkClick r:id="rId3"/>
              </a:rPr>
              <a:t>Infoworld</a:t>
            </a:r>
            <a:r>
              <a:rPr lang="en-US" sz="1000" dirty="0" smtClean="0">
                <a:solidFill>
                  <a:schemeClr val="bg2">
                    <a:lumMod val="50000"/>
                  </a:schemeClr>
                </a:solidFill>
                <a:latin typeface="Calibri" pitchFamily="34" charset="0"/>
                <a:hlinkClick r:id="rId3"/>
              </a:rPr>
              <a:t>, </a:t>
            </a:r>
            <a:r>
              <a:rPr lang="en-US" sz="1000" i="1" dirty="0" smtClean="0">
                <a:solidFill>
                  <a:schemeClr val="bg2">
                    <a:lumMod val="50000"/>
                  </a:schemeClr>
                </a:solidFill>
                <a:latin typeface="Calibri" pitchFamily="34" charset="0"/>
                <a:hlinkClick r:id="rId3"/>
              </a:rPr>
              <a:t>Mobile management: How iPhone, Android, Windows Phone 7, and the rest stack up</a:t>
            </a:r>
            <a:endParaRPr lang="en-US" sz="1000" i="1" dirty="0" smtClean="0">
              <a:solidFill>
                <a:schemeClr val="bg2">
                  <a:lumMod val="50000"/>
                </a:schemeClr>
              </a:solidFill>
              <a:latin typeface="Calibri" pitchFamily="34" charset="0"/>
            </a:endParaRPr>
          </a:p>
        </p:txBody>
      </p:sp>
      <p:sp>
        <p:nvSpPr>
          <p:cNvPr id="10" name="Rectangle 9"/>
          <p:cNvSpPr/>
          <p:nvPr/>
        </p:nvSpPr>
        <p:spPr>
          <a:xfrm>
            <a:off x="5243118" y="5487821"/>
            <a:ext cx="3884103" cy="861774"/>
          </a:xfrm>
          <a:prstGeom prst="rect">
            <a:avLst/>
          </a:prstGeom>
        </p:spPr>
        <p:txBody>
          <a:bodyPr wrap="square">
            <a:spAutoFit/>
          </a:bodyPr>
          <a:lstStyle/>
          <a:p>
            <a:pPr algn="l"/>
            <a:r>
              <a:rPr lang="en-US" sz="1000" b="1" i="1" u="sng" dirty="0" smtClean="0"/>
              <a:t>Key: </a:t>
            </a:r>
          </a:p>
          <a:p>
            <a:pPr algn="l"/>
            <a:r>
              <a:rPr lang="en-US" sz="1000" i="1" dirty="0" smtClean="0"/>
              <a:t>EAS = via Microsoft Exchange ActiveSync; </a:t>
            </a:r>
          </a:p>
          <a:p>
            <a:pPr algn="l"/>
            <a:r>
              <a:rPr lang="en-US" sz="1000" i="1" dirty="0" smtClean="0"/>
              <a:t>BES = via BlackBerry Enterprise Server 5.x; </a:t>
            </a:r>
          </a:p>
          <a:p>
            <a:pPr algn="l"/>
            <a:r>
              <a:rPr lang="en-US" sz="1000" i="1" dirty="0" smtClean="0"/>
              <a:t>3PS = via third-party server; </a:t>
            </a:r>
          </a:p>
          <a:p>
            <a:pPr algn="l"/>
            <a:r>
              <a:rPr lang="en-US" sz="1000" i="1" dirty="0" smtClean="0"/>
              <a:t>NA = information not available</a:t>
            </a:r>
            <a:endParaRPr lang="en-US" sz="1000" dirty="0"/>
          </a:p>
        </p:txBody>
      </p:sp>
    </p:spTree>
    <p:extLst>
      <p:ext uri="{BB962C8B-B14F-4D97-AF65-F5344CB8AC3E}">
        <p14:creationId xmlns="" xmlns:p14="http://schemas.microsoft.com/office/powerpoint/2010/main" val="19736512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926330" y="1587261"/>
            <a:ext cx="2011680" cy="228600"/>
          </a:xfrm>
          <a:prstGeom prst="rect">
            <a:avLst/>
          </a:prstGeom>
          <a:solidFill>
            <a:schemeClr val="bg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fontAlgn="base">
              <a:lnSpc>
                <a:spcPct val="90000"/>
              </a:lnSpc>
              <a:spcBef>
                <a:spcPct val="0"/>
              </a:spcBef>
              <a:spcAft>
                <a:spcPct val="0"/>
              </a:spcAft>
            </a:pPr>
            <a:r>
              <a:rPr lang="en-US" sz="1000" b="1" dirty="0" smtClean="0">
                <a:solidFill>
                  <a:schemeClr val="accent1">
                    <a:lumMod val="50000"/>
                  </a:schemeClr>
                </a:solidFill>
              </a:rPr>
              <a:t>PGP Mobile</a:t>
            </a:r>
          </a:p>
        </p:txBody>
      </p:sp>
      <p:graphicFrame>
        <p:nvGraphicFramePr>
          <p:cNvPr id="9" name="Table 8"/>
          <p:cNvGraphicFramePr>
            <a:graphicFrameLocks noGrp="1"/>
          </p:cNvGraphicFramePr>
          <p:nvPr/>
        </p:nvGraphicFramePr>
        <p:xfrm>
          <a:off x="725645" y="607589"/>
          <a:ext cx="7732556" cy="5303520"/>
        </p:xfrm>
        <a:graphic>
          <a:graphicData uri="http://schemas.openxmlformats.org/drawingml/2006/table">
            <a:tbl>
              <a:tblPr/>
              <a:tblGrid>
                <a:gridCol w="1455147"/>
                <a:gridCol w="2010208"/>
                <a:gridCol w="938107"/>
                <a:gridCol w="935628"/>
                <a:gridCol w="857659"/>
                <a:gridCol w="857659"/>
                <a:gridCol w="678148"/>
              </a:tblGrid>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r>
                        <a:rPr lang="en-US" sz="1400" b="1" i="0" u="none" strike="noStrike" dirty="0" smtClean="0">
                          <a:solidFill>
                            <a:srgbClr val="000000"/>
                          </a:solidFill>
                          <a:latin typeface="Calibri"/>
                        </a:rPr>
                        <a:t>Content Security</a:t>
                      </a:r>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Password</a:t>
                      </a:r>
                      <a:r>
                        <a:rPr lang="en-US" sz="1400" b="0" i="0" u="none" strike="noStrike" baseline="0" dirty="0" smtClean="0">
                          <a:solidFill>
                            <a:srgbClr val="000000"/>
                          </a:solidFill>
                          <a:latin typeface="Calibri"/>
                        </a:rPr>
                        <a:t> Controls</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Calibri"/>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Remote Wipe</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Encryption/Management</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tx1"/>
                          </a:solidFill>
                          <a:latin typeface="+mn-lt"/>
                          <a:sym typeface="Wingdings 2"/>
                        </a:rPr>
                        <a:t></a:t>
                      </a:r>
                      <a:endParaRPr lang="en-US" sz="1400" b="0" i="0" u="none" strike="noStrike" dirty="0">
                        <a:solidFill>
                          <a:schemeClr val="tx1"/>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1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bg1">
                              <a:lumMod val="65000"/>
                            </a:schemeClr>
                          </a:solidFill>
                          <a:latin typeface="+mn-lt"/>
                          <a:sym typeface="Wingdings 2"/>
                        </a:rPr>
                        <a:t></a:t>
                      </a:r>
                      <a:endParaRPr lang="en-US" sz="1400" b="0" i="0" u="none" strike="noStrike" dirty="0" smtClean="0">
                        <a:solidFill>
                          <a:schemeClr val="bg1">
                            <a:lumMod val="6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r>
                        <a:rPr lang="en-US" sz="1400" b="1" i="0" u="none" strike="noStrike" dirty="0">
                          <a:solidFill>
                            <a:srgbClr val="000000"/>
                          </a:solidFill>
                          <a:latin typeface="Calibri"/>
                        </a:rPr>
                        <a:t>Device </a:t>
                      </a:r>
                      <a:r>
                        <a:rPr lang="en-US" sz="1400" b="1" i="0" u="none" strike="noStrike" dirty="0" smtClean="0">
                          <a:solidFill>
                            <a:srgbClr val="000000"/>
                          </a:solidFill>
                          <a:latin typeface="Calibri"/>
                        </a:rPr>
                        <a:t>Mgmt</a:t>
                      </a:r>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IE"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Asset Inventory</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Configuration</a:t>
                      </a:r>
                      <a:r>
                        <a:rPr lang="en-US" sz="1400" b="0" i="0" u="none" strike="noStrike" baseline="0" dirty="0" smtClean="0">
                          <a:solidFill>
                            <a:srgbClr val="000000"/>
                          </a:solidFill>
                          <a:latin typeface="Calibri"/>
                        </a:rPr>
                        <a:t> Mgmt &amp; Feature Controls</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gradFill flip="none" rotWithShape="1">
                            <a:gsLst>
                              <a:gs pos="0">
                                <a:schemeClr val="bg1">
                                  <a:lumMod val="65000"/>
                                </a:schemeClr>
                              </a:gs>
                              <a:gs pos="74000">
                                <a:schemeClr val="tx1"/>
                              </a:gs>
                            </a:gsLst>
                            <a:lin ang="10800000" scaled="1"/>
                            <a:tileRect/>
                          </a:gradFill>
                          <a:latin typeface="+mn-lt"/>
                          <a:sym typeface="Wingdings 2"/>
                        </a:rPr>
                        <a:t></a:t>
                      </a:r>
                      <a:endParaRPr lang="en-US" sz="1400" b="0" i="0" u="none" strike="noStrike" dirty="0">
                        <a:gradFill flip="none" rotWithShape="1">
                          <a:gsLst>
                            <a:gs pos="0">
                              <a:schemeClr val="bg1">
                                <a:lumMod val="65000"/>
                              </a:schemeClr>
                            </a:gs>
                            <a:gs pos="74000">
                              <a:schemeClr val="tx1"/>
                            </a:gs>
                          </a:gsLst>
                          <a:lin ang="10800000" scaled="1"/>
                          <a:tileRect/>
                        </a:gra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gradFill flip="none" rotWithShape="1">
                            <a:gsLst>
                              <a:gs pos="0">
                                <a:schemeClr val="bg1">
                                  <a:lumMod val="65000"/>
                                </a:schemeClr>
                              </a:gs>
                              <a:gs pos="74000">
                                <a:schemeClr val="tx1"/>
                              </a:gs>
                            </a:gsLst>
                            <a:lin ang="10800000" scaled="1"/>
                            <a:tileRect/>
                          </a:gra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gradFill flip="none" rotWithShape="1">
                            <a:gsLst>
                              <a:gs pos="0">
                                <a:schemeClr val="bg1">
                                  <a:lumMod val="65000"/>
                                </a:schemeClr>
                              </a:gs>
                              <a:gs pos="74000">
                                <a:schemeClr val="tx1"/>
                              </a:gs>
                            </a:gsLst>
                            <a:lin ang="10800000" scaled="1"/>
                            <a:tileRect/>
                          </a:gra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App </a:t>
                      </a:r>
                      <a:r>
                        <a:rPr lang="en-US" sz="1400" b="0" i="0" u="none" strike="noStrike" dirty="0" smtClean="0">
                          <a:solidFill>
                            <a:srgbClr val="000000"/>
                          </a:solidFill>
                          <a:latin typeface="Calibri"/>
                        </a:rPr>
                        <a:t>Management/</a:t>
                      </a:r>
                      <a:r>
                        <a:rPr lang="en-US" sz="1400" b="0" i="0" u="none" strike="noStrike" dirty="0" err="1" smtClean="0">
                          <a:solidFill>
                            <a:srgbClr val="000000"/>
                          </a:solidFill>
                          <a:latin typeface="Calibri"/>
                        </a:rPr>
                        <a:t>Distrib</a:t>
                      </a:r>
                      <a:r>
                        <a:rPr lang="en-US" sz="1400" b="0" i="0" u="none" strike="noStrike" dirty="0" smtClean="0">
                          <a:solidFill>
                            <a:srgbClr val="000000"/>
                          </a:solidFill>
                          <a:latin typeface="Calibri"/>
                        </a:rPr>
                        <a:t>.</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solidFill>
                            <a:srgbClr val="000000"/>
                          </a:solidFill>
                          <a:latin typeface="Calibri"/>
                        </a:rPr>
                        <a:t>Remote Assistance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marL="0" marR="0" indent="0" algn="l" defTabSz="914192" rtl="0" eaLnBrk="1" fontAlgn="b" latinLnBrk="0" hangingPunct="1">
                        <a:lnSpc>
                          <a:spcPct val="100000"/>
                        </a:lnSpc>
                        <a:spcBef>
                          <a:spcPts val="0"/>
                        </a:spcBef>
                        <a:spcAft>
                          <a:spcPts val="0"/>
                        </a:spcAft>
                        <a:buClrTx/>
                        <a:buSzTx/>
                        <a:buFontTx/>
                        <a:buNone/>
                        <a:tabLst/>
                        <a:defRPr/>
                      </a:pPr>
                      <a:r>
                        <a:rPr lang="en-US" sz="1400" b="1" i="0" u="none" strike="noStrike" kern="1200" dirty="0" smtClean="0">
                          <a:solidFill>
                            <a:srgbClr val="000000"/>
                          </a:solidFill>
                          <a:latin typeface="Calibri"/>
                          <a:ea typeface="+mn-ea"/>
                          <a:cs typeface="+mn-cs"/>
                        </a:rPr>
                        <a:t>Device Security</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192"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marL="0" algn="l" defTabSz="914192"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192" rtl="0" eaLnBrk="1" fontAlgn="b" latinLnBrk="0" hangingPunct="1"/>
                      <a:r>
                        <a:rPr lang="en-US" sz="1400" b="0" i="0" u="none" strike="noStrike" kern="1200" dirty="0" smtClean="0">
                          <a:solidFill>
                            <a:srgbClr val="000000"/>
                          </a:solidFill>
                          <a:latin typeface="Calibri"/>
                          <a:ea typeface="+mn-ea"/>
                          <a:cs typeface="+mn-cs"/>
                        </a:rPr>
                        <a:t>Anti-Virus w/ Live Update </a:t>
                      </a:r>
                      <a:endParaRPr lang="en-US" sz="1400" b="0" i="0" u="none" strike="noStrike" kern="1200" dirty="0">
                        <a:solidFill>
                          <a:srgbClr val="000000"/>
                        </a:solidFill>
                        <a:latin typeface="Calibri"/>
                        <a:ea typeface="+mn-ea"/>
                        <a:cs typeface="+mn-cs"/>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App Control</a:t>
                      </a:r>
                      <a:endParaRPr lang="en-US" sz="1400" b="0" i="0" u="none" strike="noStrike" dirty="0">
                        <a:solidFill>
                          <a:srgbClr val="000000"/>
                        </a:solidFill>
                        <a:latin typeface="Calibri"/>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indent="0" algn="ctr" defTabSz="9141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bg1">
                              <a:lumMod val="65000"/>
                            </a:schemeClr>
                          </a:solidFill>
                          <a:latin typeface="+mn-lt"/>
                          <a:sym typeface="Wingdings 2"/>
                        </a:rPr>
                        <a:t></a:t>
                      </a:r>
                      <a:endParaRPr lang="en-US" sz="1400" b="0" i="0" u="none" strike="noStrike" dirty="0" smtClean="0">
                        <a:solidFill>
                          <a:schemeClr val="bg1">
                            <a:lumMod val="6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1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chemeClr val="bg1">
                              <a:lumMod val="65000"/>
                            </a:schemeClr>
                          </a:solidFill>
                          <a:latin typeface="+mn-lt"/>
                          <a:sym typeface="Wingdings 2"/>
                        </a:rPr>
                        <a:t></a:t>
                      </a:r>
                      <a:endParaRPr lang="en-US" sz="1400" b="0" i="0" u="none" strike="noStrike" dirty="0" smtClean="0">
                        <a:solidFill>
                          <a:schemeClr val="bg1">
                            <a:lumMod val="65000"/>
                          </a:schemeClr>
                        </a:solidFill>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marL="0" algn="l" defTabSz="914192"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192" rtl="0" eaLnBrk="1" fontAlgn="b" latinLnBrk="0" hangingPunct="1"/>
                      <a:r>
                        <a:rPr lang="en-US" sz="1400" b="0" i="0" u="none" strike="noStrike" kern="1200" dirty="0" smtClean="0">
                          <a:solidFill>
                            <a:srgbClr val="000000"/>
                          </a:solidFill>
                          <a:latin typeface="Calibri"/>
                          <a:ea typeface="+mn-ea"/>
                          <a:cs typeface="+mn-cs"/>
                        </a:rPr>
                        <a:t>SMS Anti-Spam</a:t>
                      </a:r>
                      <a:endParaRPr lang="en-US" sz="1400" b="0" i="0" u="none" strike="noStrike" kern="1200" dirty="0">
                        <a:solidFill>
                          <a:srgbClr val="000000"/>
                        </a:solidFill>
                        <a:latin typeface="Calibri"/>
                        <a:ea typeface="+mn-ea"/>
                        <a:cs typeface="+mn-cs"/>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r>
                        <a:rPr lang="en-US" sz="1400" b="0" i="0" u="none" strike="noStrike" dirty="0" smtClean="0">
                          <a:solidFill>
                            <a:schemeClr val="bg1">
                              <a:lumMod val="65000"/>
                            </a:schemeClr>
                          </a:solidFill>
                          <a:latin typeface="Calibri"/>
                        </a:rPr>
                        <a:t>    </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marL="0" algn="l" defTabSz="914192" rtl="0" eaLnBrk="1" fontAlgn="b" latinLnBrk="0" hangingPunct="1"/>
                      <a:endParaRPr lang="en-US" sz="1400" b="0" i="0" u="none" strike="noStrike" kern="1200" dirty="0">
                        <a:solidFill>
                          <a:srgbClr val="000000"/>
                        </a:solidFill>
                        <a:latin typeface="Calibri"/>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192" rtl="0" eaLnBrk="1" fontAlgn="b" latinLnBrk="0" hangingPunct="1"/>
                      <a:r>
                        <a:rPr lang="en-US" sz="1400" b="0" i="0" u="none" strike="noStrike" kern="1200" dirty="0" smtClean="0">
                          <a:solidFill>
                            <a:srgbClr val="000000"/>
                          </a:solidFill>
                          <a:latin typeface="Calibri"/>
                          <a:ea typeface="+mn-ea"/>
                          <a:cs typeface="+mn-cs"/>
                        </a:rPr>
                        <a:t>Stateful Firewall</a:t>
                      </a:r>
                      <a:endParaRPr lang="en-US" sz="1400" b="0" i="0" u="none" strike="noStrike" kern="1200" dirty="0">
                        <a:solidFill>
                          <a:srgbClr val="000000"/>
                        </a:solidFill>
                        <a:latin typeface="Calibri"/>
                        <a:ea typeface="+mn-ea"/>
                        <a:cs typeface="+mn-cs"/>
                      </a:endParaRP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8114">
                <a:tc>
                  <a:txBody>
                    <a:bodyPr/>
                    <a:lstStyle/>
                    <a:p>
                      <a:pPr algn="l" fontAlgn="b"/>
                      <a:r>
                        <a:rPr lang="en-US" sz="1400" b="1" i="0" u="none" strike="noStrike" dirty="0" smtClean="0">
                          <a:solidFill>
                            <a:srgbClr val="000000"/>
                          </a:solidFill>
                          <a:latin typeface="+mn-lt"/>
                        </a:rPr>
                        <a:t>Identify &amp; Access</a:t>
                      </a:r>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192"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1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Soft</a:t>
                      </a:r>
                      <a:r>
                        <a:rPr lang="en-US" sz="1400" b="0" i="0" u="none" strike="noStrike" baseline="0" dirty="0" smtClean="0">
                          <a:solidFill>
                            <a:srgbClr val="000000"/>
                          </a:solidFill>
                          <a:latin typeface="+mn-lt"/>
                        </a:rPr>
                        <a:t> tokens/OTP</a:t>
                      </a:r>
                      <a:endParaRPr lang="en-US" sz="1400" b="0" i="0" u="none" strike="noStrike" dirty="0" smtClean="0">
                        <a:solidFill>
                          <a:srgbClr val="000000"/>
                        </a:solidFill>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smtClean="0">
                          <a:solidFill>
                            <a:srgbClr val="000000"/>
                          </a:solidFill>
                          <a:latin typeface="Calibri"/>
                        </a:rPr>
                        <a:t>PKI</a:t>
                      </a:r>
                      <a:r>
                        <a:rPr lang="en-US" sz="1400" b="0" i="0" u="none" strike="noStrike" baseline="0" dirty="0" smtClean="0">
                          <a:solidFill>
                            <a:srgbClr val="000000"/>
                          </a:solidFill>
                          <a:latin typeface="Calibri"/>
                        </a:rPr>
                        <a:t> for Mobile</a:t>
                      </a:r>
                      <a:endParaRPr lang="en-US" sz="14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192"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latin typeface="+mn-lt"/>
                        </a:rPr>
                        <a:t>NAC</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192" rtl="0" eaLnBrk="1" fontAlgn="b" latinLnBrk="0" hangingPunct="1"/>
                      <a:r>
                        <a:rPr lang="en-US" sz="1400" b="0" i="0" u="none" strike="noStrike" kern="1200" dirty="0" smtClean="0">
                          <a:solidFill>
                            <a:schemeClr val="bg1">
                              <a:lumMod val="65000"/>
                            </a:schemeClr>
                          </a:solidFill>
                          <a:latin typeface="+mn-lt"/>
                          <a:ea typeface="+mn-ea"/>
                          <a:cs typeface="+mn-cs"/>
                          <a:sym typeface="Wingdings 2"/>
                        </a:rPr>
                        <a:t></a:t>
                      </a:r>
                      <a:endParaRPr lang="en-US" sz="1400" b="0" i="0" u="none" strike="noStrike" kern="1200" dirty="0">
                        <a:solidFill>
                          <a:schemeClr val="bg1">
                            <a:lumMod val="65000"/>
                          </a:schemeClr>
                        </a:solidFill>
                        <a:latin typeface="+mn-lt"/>
                        <a:ea typeface="+mn-ea"/>
                        <a:cs typeface="+mn-cs"/>
                        <a:sym typeface="Wingdings 2"/>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192"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Compliance Management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chemeClr val="bg1">
                              <a:lumMod val="65000"/>
                            </a:schemeClr>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gridSpan="2">
                  <a:txBody>
                    <a:bodyPr/>
                    <a:lstStyle/>
                    <a:p>
                      <a:pPr algn="l" fontAlgn="b"/>
                      <a:r>
                        <a:rPr lang="en-US" sz="1400" b="1" i="0" u="none" strike="noStrike" dirty="0" smtClean="0">
                          <a:solidFill>
                            <a:srgbClr val="000000"/>
                          </a:solidFill>
                          <a:latin typeface="Calibri"/>
                        </a:rPr>
                        <a:t>Next Gen Network Protection</a:t>
                      </a:r>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192"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mn-lt"/>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192"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Communication Logging</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07960">
                <a:tc>
                  <a:txBody>
                    <a:bodyPr/>
                    <a:lstStyle/>
                    <a:p>
                      <a:pPr algn="l" fontAlgn="b"/>
                      <a:endParaRPr lang="en-US" sz="1400" b="1"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192"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Policy based filtering</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chemeClr val="bg1">
                            <a:lumMod val="65000"/>
                          </a:schemeClr>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smtClean="0">
                          <a:solidFill>
                            <a:srgbClr val="000000"/>
                          </a:solidFill>
                          <a:latin typeface="+mn-lt"/>
                          <a:sym typeface="Wingdings 2"/>
                        </a:rPr>
                        <a:t></a:t>
                      </a:r>
                      <a:endParaRPr lang="en-US" sz="1400" b="0" i="0" u="none" strike="noStrike" dirty="0">
                        <a:solidFill>
                          <a:srgbClr val="000000"/>
                        </a:solidFill>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Rectangle 14"/>
          <p:cNvSpPr/>
          <p:nvPr/>
        </p:nvSpPr>
        <p:spPr bwMode="auto">
          <a:xfrm>
            <a:off x="182880" y="1143000"/>
            <a:ext cx="8229600" cy="1984248"/>
          </a:xfrm>
          <a:prstGeom prst="rect">
            <a:avLst/>
          </a:prstGeom>
          <a:solidFill>
            <a:schemeClr val="accent1">
              <a:alpha val="27000"/>
            </a:schemeClr>
          </a:solidFill>
          <a:ln w="19050"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b="1" i="0" u="none" strike="noStrike" cap="none" normalizeH="0" baseline="0" dirty="0" smtClean="0">
                <a:ln>
                  <a:noFill/>
                </a:ln>
                <a:solidFill>
                  <a:schemeClr val="accent1">
                    <a:lumMod val="50000"/>
                  </a:schemeClr>
                </a:solidFill>
                <a:effectLst/>
                <a:latin typeface="Arial" pitchFamily="34" charset="0"/>
                <a:cs typeface="Arial" pitchFamily="34" charset="0"/>
              </a:rPr>
              <a:t>Mobile Management 7.1</a:t>
            </a:r>
          </a:p>
        </p:txBody>
      </p:sp>
      <p:sp>
        <p:nvSpPr>
          <p:cNvPr id="17" name="Title 1"/>
          <p:cNvSpPr txBox="1">
            <a:spLocks/>
          </p:cNvSpPr>
          <p:nvPr/>
        </p:nvSpPr>
        <p:spPr bwMode="black">
          <a:xfrm>
            <a:off x="380999" y="-76200"/>
            <a:ext cx="8542283" cy="838200"/>
          </a:xfrm>
          <a:prstGeom prst="rect">
            <a:avLst/>
          </a:prstGeom>
          <a:noFill/>
          <a:ln w="9525">
            <a:noFill/>
            <a:miter lim="800000"/>
            <a:headEnd/>
            <a:tailEnd/>
          </a:ln>
        </p:spPr>
        <p:txBody>
          <a:bodyPr vert="horz" wrap="square" lIns="91419" tIns="45710" rIns="91419" bIns="4571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j-lt"/>
                <a:ea typeface="+mj-ea"/>
                <a:cs typeface="+mj-cs"/>
              </a:rPr>
              <a:t>Symantec’s Feature List</a:t>
            </a:r>
            <a:endParaRPr kumimoji="0" lang="en-US" sz="2800" b="1" i="0" u="none" strike="noStrike" kern="0" cap="none" spc="0" normalizeH="0" baseline="0" noProof="0" dirty="0">
              <a:ln>
                <a:noFill/>
              </a:ln>
              <a:solidFill>
                <a:schemeClr val="tx1"/>
              </a:solidFill>
              <a:effectLst/>
              <a:uLnTx/>
              <a:uFillTx/>
              <a:latin typeface="+mj-lt"/>
              <a:ea typeface="+mj-ea"/>
              <a:cs typeface="+mj-cs"/>
            </a:endParaRPr>
          </a:p>
        </p:txBody>
      </p:sp>
      <p:pic>
        <p:nvPicPr>
          <p:cNvPr id="18" name="Picture 27"/>
          <p:cNvPicPr>
            <a:picLocks noChangeAspect="1" noChangeArrowheads="1"/>
          </p:cNvPicPr>
          <p:nvPr/>
        </p:nvPicPr>
        <p:blipFill>
          <a:blip r:embed="rId3" cstate="email"/>
          <a:srcRect/>
          <a:stretch>
            <a:fillRect/>
          </a:stretch>
        </p:blipFill>
        <p:spPr bwMode="auto">
          <a:xfrm>
            <a:off x="4463142" y="580107"/>
            <a:ext cx="387350" cy="431800"/>
          </a:xfrm>
          <a:prstGeom prst="rect">
            <a:avLst/>
          </a:prstGeom>
          <a:noFill/>
          <a:ln w="9525">
            <a:noFill/>
            <a:miter lim="800000"/>
            <a:headEnd/>
            <a:tailEnd/>
          </a:ln>
        </p:spPr>
      </p:pic>
      <p:pic>
        <p:nvPicPr>
          <p:cNvPr id="19" name="Picture 29"/>
          <p:cNvPicPr>
            <a:picLocks noChangeAspect="1" noChangeArrowheads="1"/>
          </p:cNvPicPr>
          <p:nvPr/>
        </p:nvPicPr>
        <p:blipFill>
          <a:blip r:embed="rId4" cstate="email"/>
          <a:srcRect/>
          <a:stretch>
            <a:fillRect/>
          </a:stretch>
        </p:blipFill>
        <p:spPr bwMode="auto">
          <a:xfrm>
            <a:off x="5353972" y="577997"/>
            <a:ext cx="466256" cy="465048"/>
          </a:xfrm>
          <a:prstGeom prst="rect">
            <a:avLst/>
          </a:prstGeom>
          <a:noFill/>
          <a:ln w="9525">
            <a:noFill/>
            <a:miter lim="800000"/>
            <a:headEnd/>
            <a:tailEnd/>
          </a:ln>
        </p:spPr>
      </p:pic>
      <p:pic>
        <p:nvPicPr>
          <p:cNvPr id="20" name="Picture 5"/>
          <p:cNvPicPr>
            <a:picLocks noChangeAspect="1" noChangeArrowheads="1"/>
          </p:cNvPicPr>
          <p:nvPr/>
        </p:nvPicPr>
        <p:blipFill>
          <a:blip r:embed="rId5" cstate="email"/>
          <a:srcRect/>
          <a:stretch>
            <a:fillRect/>
          </a:stretch>
        </p:blipFill>
        <p:spPr bwMode="auto">
          <a:xfrm>
            <a:off x="6055403" y="649112"/>
            <a:ext cx="896938" cy="322819"/>
          </a:xfrm>
          <a:prstGeom prst="rect">
            <a:avLst/>
          </a:prstGeom>
          <a:noFill/>
          <a:ln w="9525">
            <a:noFill/>
            <a:miter lim="800000"/>
            <a:headEnd/>
            <a:tailEnd/>
          </a:ln>
        </p:spPr>
      </p:pic>
      <p:pic>
        <p:nvPicPr>
          <p:cNvPr id="21" name="Picture 28"/>
          <p:cNvPicPr>
            <a:picLocks noChangeAspect="1" noChangeArrowheads="1"/>
          </p:cNvPicPr>
          <p:nvPr/>
        </p:nvPicPr>
        <p:blipFill>
          <a:blip r:embed="rId6" cstate="email"/>
          <a:srcRect/>
          <a:stretch>
            <a:fillRect/>
          </a:stretch>
        </p:blipFill>
        <p:spPr bwMode="auto">
          <a:xfrm>
            <a:off x="7053715" y="670026"/>
            <a:ext cx="569912" cy="382588"/>
          </a:xfrm>
          <a:prstGeom prst="rect">
            <a:avLst/>
          </a:prstGeom>
          <a:noFill/>
          <a:ln w="9525">
            <a:noFill/>
            <a:miter lim="800000"/>
            <a:headEnd/>
            <a:tailEnd/>
          </a:ln>
        </p:spPr>
      </p:pic>
      <p:pic>
        <p:nvPicPr>
          <p:cNvPr id="22" name="Picture 8"/>
          <p:cNvPicPr>
            <a:picLocks noChangeAspect="1" noChangeArrowheads="1"/>
          </p:cNvPicPr>
          <p:nvPr/>
        </p:nvPicPr>
        <p:blipFill>
          <a:blip r:embed="rId7" cstate="email"/>
          <a:srcRect/>
          <a:stretch>
            <a:fillRect/>
          </a:stretch>
        </p:blipFill>
        <p:spPr bwMode="auto">
          <a:xfrm>
            <a:off x="7691663" y="732506"/>
            <a:ext cx="831850" cy="228600"/>
          </a:xfrm>
          <a:prstGeom prst="rect">
            <a:avLst/>
          </a:prstGeom>
          <a:noFill/>
          <a:ln w="9525">
            <a:noFill/>
            <a:miter lim="800000"/>
            <a:headEnd/>
            <a:tailEnd/>
          </a:ln>
        </p:spPr>
      </p:pic>
      <p:sp>
        <p:nvSpPr>
          <p:cNvPr id="27" name="TextBox 26"/>
          <p:cNvSpPr txBox="1"/>
          <p:nvPr/>
        </p:nvSpPr>
        <p:spPr bwMode="ltGray">
          <a:xfrm>
            <a:off x="1676400" y="6019800"/>
            <a:ext cx="2640418" cy="235925"/>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100" dirty="0" smtClean="0">
                <a:solidFill>
                  <a:srgbClr val="000000"/>
                </a:solidFill>
                <a:sym typeface="Wingdings 2"/>
              </a:rPr>
              <a:t>  </a:t>
            </a:r>
            <a:r>
              <a:rPr lang="en-US" sz="1100" dirty="0" smtClean="0">
                <a:latin typeface="+mn-lt"/>
                <a:sym typeface="Wingdings 2"/>
              </a:rPr>
              <a:t>Symantec’s </a:t>
            </a:r>
            <a:r>
              <a:rPr lang="en-US" sz="1100" dirty="0" smtClean="0">
                <a:latin typeface="Calibri" pitchFamily="34" charset="0"/>
              </a:rPr>
              <a:t>Current capability</a:t>
            </a:r>
            <a:endParaRPr lang="en-US" sz="2000" dirty="0" smtClean="0">
              <a:latin typeface="Calibri" pitchFamily="34" charset="0"/>
            </a:endParaRPr>
          </a:p>
        </p:txBody>
      </p:sp>
      <p:sp>
        <p:nvSpPr>
          <p:cNvPr id="28" name="TextBox 27"/>
          <p:cNvSpPr txBox="1"/>
          <p:nvPr/>
        </p:nvSpPr>
        <p:spPr bwMode="ltGray">
          <a:xfrm>
            <a:off x="3810000" y="6019800"/>
            <a:ext cx="2743200" cy="3048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100" dirty="0" smtClean="0">
                <a:solidFill>
                  <a:schemeClr val="bg1">
                    <a:lumMod val="65000"/>
                  </a:schemeClr>
                </a:solidFill>
                <a:sym typeface="Wingdings 2"/>
              </a:rPr>
              <a:t>  </a:t>
            </a:r>
            <a:r>
              <a:rPr lang="en-US" sz="1100" dirty="0" smtClean="0">
                <a:latin typeface="+mn-lt"/>
                <a:sym typeface="Wingdings 2"/>
              </a:rPr>
              <a:t>Symantec’s </a:t>
            </a:r>
            <a:r>
              <a:rPr lang="en-US" sz="1100" dirty="0" smtClean="0">
                <a:latin typeface="Calibri" pitchFamily="34" charset="0"/>
              </a:rPr>
              <a:t>Short-term roadmap</a:t>
            </a:r>
            <a:endParaRPr lang="en-US" sz="2000" dirty="0" smtClean="0">
              <a:latin typeface="Calibri" pitchFamily="34" charset="0"/>
            </a:endParaRPr>
          </a:p>
        </p:txBody>
      </p:sp>
      <p:sp>
        <p:nvSpPr>
          <p:cNvPr id="13" name="Footer Placeholder 12"/>
          <p:cNvSpPr>
            <a:spLocks noGrp="1"/>
          </p:cNvSpPr>
          <p:nvPr>
            <p:ph type="ftr" sz="quarter" idx="10"/>
          </p:nvPr>
        </p:nvSpPr>
        <p:spPr/>
        <p:txBody>
          <a:bodyPr/>
          <a:lstStyle/>
          <a:p>
            <a:r>
              <a:rPr lang="en-US" dirty="0" smtClean="0"/>
              <a:t>Symantec Mobile Management 7.1 Technical Overview</a:t>
            </a:r>
            <a:endParaRPr lang="en-US" dirty="0"/>
          </a:p>
        </p:txBody>
      </p:sp>
      <p:sp>
        <p:nvSpPr>
          <p:cNvPr id="14" name="Slide Number Placeholder 13"/>
          <p:cNvSpPr>
            <a:spLocks noGrp="1"/>
          </p:cNvSpPr>
          <p:nvPr>
            <p:ph type="sldNum" sz="quarter" idx="11"/>
          </p:nvPr>
        </p:nvSpPr>
        <p:spPr/>
        <p:txBody>
          <a:bodyPr/>
          <a:lstStyle/>
          <a:p>
            <a:pPr>
              <a:defRPr/>
            </a:pPr>
            <a:fld id="{446C9BED-6FD4-4BA4-B6B0-4A26058AC9EF}" type="slidenum">
              <a:rPr lang="en-US" smtClean="0"/>
              <a:pPr>
                <a:defRPr/>
              </a:pPr>
              <a:t>8</a:t>
            </a:fld>
            <a:endParaRPr lang="en-US" dirty="0"/>
          </a:p>
        </p:txBody>
      </p:sp>
      <p:sp>
        <p:nvSpPr>
          <p:cNvPr id="16" name="Rectangle 15"/>
          <p:cNvSpPr/>
          <p:nvPr/>
        </p:nvSpPr>
        <p:spPr bwMode="auto">
          <a:xfrm>
            <a:off x="182880" y="3154393"/>
            <a:ext cx="8229600" cy="1055298"/>
          </a:xfrm>
          <a:prstGeom prst="rect">
            <a:avLst/>
          </a:prstGeom>
          <a:solidFill>
            <a:schemeClr val="accent3">
              <a:alpha val="27000"/>
            </a:schemeClr>
          </a:solidFill>
          <a:ln w="19050"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r>
              <a:rPr lang="en-US" sz="1000" b="1" dirty="0" smtClean="0">
                <a:solidFill>
                  <a:schemeClr val="accent1">
                    <a:lumMod val="50000"/>
                  </a:schemeClr>
                </a:solidFill>
              </a:rPr>
              <a:t>SEP Mobile</a:t>
            </a:r>
          </a:p>
        </p:txBody>
      </p:sp>
      <p:sp>
        <p:nvSpPr>
          <p:cNvPr id="23" name="Rectangle 22"/>
          <p:cNvSpPr/>
          <p:nvPr/>
        </p:nvSpPr>
        <p:spPr bwMode="auto">
          <a:xfrm>
            <a:off x="182880" y="4393721"/>
            <a:ext cx="8229600" cy="228600"/>
          </a:xfrm>
          <a:prstGeom prst="rect">
            <a:avLst/>
          </a:prstGeom>
          <a:solidFill>
            <a:schemeClr val="accent4">
              <a:lumMod val="75000"/>
              <a:alpha val="27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fontAlgn="base">
              <a:lnSpc>
                <a:spcPct val="90000"/>
              </a:lnSpc>
              <a:spcBef>
                <a:spcPct val="0"/>
              </a:spcBef>
              <a:spcAft>
                <a:spcPct val="0"/>
              </a:spcAft>
            </a:pPr>
            <a:r>
              <a:rPr lang="en-US" sz="1000" b="1" dirty="0" smtClean="0">
                <a:solidFill>
                  <a:schemeClr val="accent1">
                    <a:lumMod val="50000"/>
                  </a:schemeClr>
                </a:solidFill>
              </a:rPr>
              <a:t>VeriSign VIP</a:t>
            </a:r>
          </a:p>
        </p:txBody>
      </p:sp>
      <p:sp>
        <p:nvSpPr>
          <p:cNvPr id="24" name="Rectangle 23"/>
          <p:cNvSpPr/>
          <p:nvPr/>
        </p:nvSpPr>
        <p:spPr bwMode="auto">
          <a:xfrm>
            <a:off x="182880" y="4632381"/>
            <a:ext cx="8229600" cy="228600"/>
          </a:xfrm>
          <a:prstGeom prst="rect">
            <a:avLst/>
          </a:prstGeom>
          <a:solidFill>
            <a:schemeClr val="accent4">
              <a:lumMod val="60000"/>
              <a:lumOff val="40000"/>
              <a:alpha val="27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fontAlgn="base">
              <a:lnSpc>
                <a:spcPct val="90000"/>
              </a:lnSpc>
              <a:spcBef>
                <a:spcPct val="0"/>
              </a:spcBef>
              <a:spcAft>
                <a:spcPct val="0"/>
              </a:spcAft>
            </a:pPr>
            <a:r>
              <a:rPr lang="en-US" sz="1000" b="1" dirty="0" smtClean="0">
                <a:solidFill>
                  <a:schemeClr val="accent1">
                    <a:lumMod val="50000"/>
                  </a:schemeClr>
                </a:solidFill>
              </a:rPr>
              <a:t>VeriSign PKI Service</a:t>
            </a:r>
          </a:p>
        </p:txBody>
      </p:sp>
      <p:sp>
        <p:nvSpPr>
          <p:cNvPr id="25" name="Rectangle 24"/>
          <p:cNvSpPr/>
          <p:nvPr/>
        </p:nvSpPr>
        <p:spPr bwMode="auto">
          <a:xfrm>
            <a:off x="182880" y="4862415"/>
            <a:ext cx="8229600" cy="201291"/>
          </a:xfrm>
          <a:prstGeom prst="rect">
            <a:avLst/>
          </a:prstGeom>
          <a:solidFill>
            <a:schemeClr val="accent3">
              <a:lumMod val="75000"/>
              <a:alpha val="27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fontAlgn="base">
              <a:lnSpc>
                <a:spcPct val="90000"/>
              </a:lnSpc>
              <a:spcBef>
                <a:spcPct val="0"/>
              </a:spcBef>
              <a:spcAft>
                <a:spcPct val="0"/>
              </a:spcAft>
            </a:pPr>
            <a:r>
              <a:rPr lang="en-US" sz="1000" b="1" dirty="0" smtClean="0">
                <a:solidFill>
                  <a:schemeClr val="accent1">
                    <a:lumMod val="50000"/>
                  </a:schemeClr>
                </a:solidFill>
              </a:rPr>
              <a:t>SNAC Mobile</a:t>
            </a:r>
          </a:p>
        </p:txBody>
      </p:sp>
      <p:sp>
        <p:nvSpPr>
          <p:cNvPr id="26" name="Rectangle 25"/>
          <p:cNvSpPr/>
          <p:nvPr/>
        </p:nvSpPr>
        <p:spPr bwMode="auto">
          <a:xfrm>
            <a:off x="182880" y="5290869"/>
            <a:ext cx="8229600" cy="640080"/>
          </a:xfrm>
          <a:prstGeom prst="rect">
            <a:avLst/>
          </a:prstGeom>
          <a:solidFill>
            <a:schemeClr val="accent6">
              <a:lumMod val="60000"/>
              <a:lumOff val="40000"/>
              <a:alpha val="25000"/>
            </a:schemeClr>
          </a:solidFill>
          <a:ln w="19050" cap="flat" cmpd="sng" algn="ctr">
            <a:no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algn="ctr" fontAlgn="base">
              <a:lnSpc>
                <a:spcPct val="90000"/>
              </a:lnSpc>
              <a:spcBef>
                <a:spcPct val="0"/>
              </a:spcBef>
              <a:spcAft>
                <a:spcPct val="0"/>
              </a:spcAft>
            </a:pPr>
            <a:r>
              <a:rPr lang="en-US" sz="1000" b="1" dirty="0" smtClean="0">
                <a:solidFill>
                  <a:schemeClr val="accent1">
                    <a:lumMod val="50000"/>
                  </a:schemeClr>
                </a:solidFill>
              </a:rPr>
              <a:t>NGNP</a:t>
            </a:r>
          </a:p>
        </p:txBody>
      </p:sp>
      <p:sp>
        <p:nvSpPr>
          <p:cNvPr id="29" name="Rectangle 28"/>
          <p:cNvSpPr/>
          <p:nvPr/>
        </p:nvSpPr>
        <p:spPr bwMode="auto">
          <a:xfrm>
            <a:off x="182880" y="5075197"/>
            <a:ext cx="8229600" cy="201291"/>
          </a:xfrm>
          <a:prstGeom prst="rect">
            <a:avLst/>
          </a:prstGeom>
          <a:solidFill>
            <a:schemeClr val="accent1">
              <a:alpha val="27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fontAlgn="base">
              <a:lnSpc>
                <a:spcPct val="90000"/>
              </a:lnSpc>
              <a:spcBef>
                <a:spcPct val="0"/>
              </a:spcBef>
              <a:spcAft>
                <a:spcPct val="0"/>
              </a:spcAft>
            </a:pPr>
            <a:r>
              <a:rPr lang="en-US" sz="1000" b="1" dirty="0" smtClean="0">
                <a:solidFill>
                  <a:schemeClr val="accent1">
                    <a:lumMod val="50000"/>
                  </a:schemeClr>
                </a:solidFill>
              </a:rPr>
              <a:t>Mobile Mgmt 7.0</a:t>
            </a:r>
          </a:p>
        </p:txBody>
      </p:sp>
      <p:sp>
        <p:nvSpPr>
          <p:cNvPr id="31" name="Rectangle 30"/>
          <p:cNvSpPr/>
          <p:nvPr/>
        </p:nvSpPr>
        <p:spPr bwMode="auto">
          <a:xfrm>
            <a:off x="4520725" y="1170774"/>
            <a:ext cx="324740" cy="1897166"/>
          </a:xfrm>
          <a:prstGeom prst="rect">
            <a:avLst/>
          </a:prstGeom>
          <a:noFill/>
          <a:ln w="1905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smtClean="0">
              <a:ln>
                <a:noFill/>
              </a:ln>
              <a:solidFill>
                <a:schemeClr val="bg1"/>
              </a:solidFill>
              <a:effectLst/>
              <a:latin typeface="+mn-lt"/>
            </a:endParaRPr>
          </a:p>
        </p:txBody>
      </p:sp>
      <p:grpSp>
        <p:nvGrpSpPr>
          <p:cNvPr id="2" name="Group 34"/>
          <p:cNvGrpSpPr/>
          <p:nvPr/>
        </p:nvGrpSpPr>
        <p:grpSpPr>
          <a:xfrm>
            <a:off x="4486942" y="1538058"/>
            <a:ext cx="347356" cy="1436488"/>
            <a:chOff x="4486942" y="1538058"/>
            <a:chExt cx="347356" cy="1436488"/>
          </a:xfrm>
        </p:grpSpPr>
        <p:sp>
          <p:nvSpPr>
            <p:cNvPr id="32" name="Rectangle 31"/>
            <p:cNvSpPr/>
            <p:nvPr/>
          </p:nvSpPr>
          <p:spPr>
            <a:xfrm>
              <a:off x="4569439" y="1538058"/>
              <a:ext cx="184730" cy="307777"/>
            </a:xfrm>
            <a:prstGeom prst="rect">
              <a:avLst/>
            </a:prstGeom>
          </p:spPr>
          <p:txBody>
            <a:bodyPr wrap="none">
              <a:spAutoFit/>
            </a:bodyPr>
            <a:lstStyle/>
            <a:p>
              <a:pPr algn="ctr" fontAlgn="b"/>
              <a:endParaRPr lang="en-US" sz="1400" dirty="0">
                <a:solidFill>
                  <a:srgbClr val="0070C0"/>
                </a:solidFill>
              </a:endParaRPr>
            </a:p>
          </p:txBody>
        </p:sp>
        <p:sp>
          <p:nvSpPr>
            <p:cNvPr id="33" name="Rectangle 32"/>
            <p:cNvSpPr/>
            <p:nvPr/>
          </p:nvSpPr>
          <p:spPr>
            <a:xfrm>
              <a:off x="4489332" y="2345273"/>
              <a:ext cx="344966" cy="307777"/>
            </a:xfrm>
            <a:prstGeom prst="rect">
              <a:avLst/>
            </a:prstGeom>
          </p:spPr>
          <p:txBody>
            <a:bodyPr wrap="none">
              <a:spAutoFit/>
            </a:bodyPr>
            <a:lstStyle/>
            <a:p>
              <a:pPr algn="ctr" fontAlgn="b"/>
              <a:r>
                <a:rPr lang="en-US" sz="1400" dirty="0" smtClean="0">
                  <a:solidFill>
                    <a:srgbClr val="0070C0"/>
                  </a:solidFill>
                  <a:sym typeface="Wingdings 2"/>
                </a:rPr>
                <a:t></a:t>
              </a:r>
              <a:endParaRPr lang="en-US" sz="1400" dirty="0">
                <a:solidFill>
                  <a:srgbClr val="0070C0"/>
                </a:solidFill>
              </a:endParaRPr>
            </a:p>
          </p:txBody>
        </p:sp>
        <p:sp>
          <p:nvSpPr>
            <p:cNvPr id="34" name="Rectangle 33"/>
            <p:cNvSpPr/>
            <p:nvPr/>
          </p:nvSpPr>
          <p:spPr>
            <a:xfrm>
              <a:off x="4486942" y="2666769"/>
              <a:ext cx="344966" cy="307777"/>
            </a:xfrm>
            <a:prstGeom prst="rect">
              <a:avLst/>
            </a:prstGeom>
          </p:spPr>
          <p:txBody>
            <a:bodyPr wrap="none">
              <a:spAutoFit/>
            </a:bodyPr>
            <a:lstStyle/>
            <a:p>
              <a:pPr algn="ctr" fontAlgn="b"/>
              <a:r>
                <a:rPr lang="en-US" sz="1400" dirty="0" smtClean="0">
                  <a:solidFill>
                    <a:srgbClr val="0070C0"/>
                  </a:solidFill>
                  <a:sym typeface="Wingdings 2"/>
                </a:rPr>
                <a:t></a:t>
              </a:r>
              <a:endParaRPr lang="en-US" sz="1400" dirty="0">
                <a:solidFill>
                  <a:srgbClr val="0070C0"/>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5" name="Slide Number Placeholder 2"/>
          <p:cNvSpPr txBox="1">
            <a:spLocks noGrp="1"/>
          </p:cNvSpPr>
          <p:nvPr/>
        </p:nvSpPr>
        <p:spPr bwMode="auto">
          <a:xfrm>
            <a:off x="8571865" y="6404818"/>
            <a:ext cx="131446" cy="153888"/>
          </a:xfrm>
          <a:prstGeom prst="rect">
            <a:avLst/>
          </a:prstGeom>
          <a:noFill/>
          <a:ln w="9525" algn="ctr">
            <a:noFill/>
            <a:miter lim="800000"/>
            <a:headEnd/>
            <a:tailEnd/>
          </a:ln>
        </p:spPr>
        <p:txBody>
          <a:bodyPr wrap="none" lIns="0" tIns="0" rIns="0" bIns="0" anchor="ctr" anchorCtr="1">
            <a:spAutoFit/>
          </a:bodyPr>
          <a:lstStyle/>
          <a:p>
            <a:pPr algn="ctr" eaLnBrk="0" hangingPunct="0"/>
            <a:fld id="{86232527-F547-4078-BCEE-EAC0BFD2BA6B}" type="slidenum">
              <a:rPr lang="en-US" sz="1000" b="1">
                <a:solidFill>
                  <a:schemeClr val="bg1"/>
                </a:solidFill>
                <a:latin typeface="Calibri" pitchFamily="34" charset="0"/>
                <a:cs typeface="Calibri" pitchFamily="34" charset="0"/>
              </a:rPr>
              <a:pPr algn="ctr" eaLnBrk="0" hangingPunct="0"/>
              <a:t>9</a:t>
            </a:fld>
            <a:endParaRPr lang="en-US" sz="1000" b="1" dirty="0">
              <a:solidFill>
                <a:schemeClr val="bg1"/>
              </a:solidFill>
              <a:latin typeface="Calibri" pitchFamily="34" charset="0"/>
              <a:cs typeface="Calibri" pitchFamily="34" charset="0"/>
            </a:endParaRPr>
          </a:p>
        </p:txBody>
      </p:sp>
      <p:sp>
        <p:nvSpPr>
          <p:cNvPr id="1644547" name="Rectangle 7"/>
          <p:cNvSpPr>
            <a:spLocks noChangeArrowheads="1"/>
          </p:cNvSpPr>
          <p:nvPr/>
        </p:nvSpPr>
        <p:spPr bwMode="auto">
          <a:xfrm>
            <a:off x="2000250" y="2241550"/>
            <a:ext cx="6762750" cy="1143000"/>
          </a:xfrm>
          <a:prstGeom prst="rect">
            <a:avLst/>
          </a:prstGeom>
          <a:noFill/>
          <a:ln w="9525">
            <a:noFill/>
            <a:miter lim="800000"/>
            <a:headEnd/>
            <a:tailEnd/>
          </a:ln>
        </p:spPr>
        <p:txBody>
          <a:bodyPr anchor="ctr"/>
          <a:lstStyle/>
          <a:p>
            <a:pPr algn="r"/>
            <a:endParaRPr lang="en-US" sz="4000" b="1" dirty="0">
              <a:solidFill>
                <a:srgbClr val="678BA8"/>
              </a:solidFill>
            </a:endParaRPr>
          </a:p>
        </p:txBody>
      </p:sp>
      <p:sp>
        <p:nvSpPr>
          <p:cNvPr id="8" name="Title 7"/>
          <p:cNvSpPr>
            <a:spLocks noGrp="1"/>
          </p:cNvSpPr>
          <p:nvPr>
            <p:ph type="ctrTitle"/>
          </p:nvPr>
        </p:nvSpPr>
        <p:spPr/>
        <p:txBody>
          <a:bodyPr/>
          <a:lstStyle/>
          <a:p>
            <a:r>
              <a:rPr lang="en-US" sz="2800" b="0" dirty="0">
                <a:solidFill>
                  <a:srgbClr val="000000"/>
                </a:solidFill>
              </a:rPr>
              <a:t>Symantec Mobile Management 7.0 SP3</a:t>
            </a:r>
            <a:r>
              <a:rPr lang="en-US" dirty="0">
                <a:solidFill>
                  <a:srgbClr val="000000"/>
                </a:solidFill>
              </a:rPr>
              <a:t/>
            </a:r>
            <a:br>
              <a:rPr lang="en-US" dirty="0">
                <a:solidFill>
                  <a:srgbClr val="000000"/>
                </a:solidFill>
              </a:rPr>
            </a:br>
            <a:r>
              <a:rPr lang="en-US" dirty="0" smtClean="0">
                <a:solidFill>
                  <a:srgbClr val="000000"/>
                </a:solidFill>
              </a:rPr>
              <a:t>Agentless </a:t>
            </a:r>
            <a:r>
              <a:rPr lang="en-US" dirty="0">
                <a:solidFill>
                  <a:srgbClr val="000000"/>
                </a:solidFill>
              </a:rPr>
              <a:t>Technology</a:t>
            </a:r>
            <a:endParaRPr lang="en-US" dirty="0"/>
          </a:p>
        </p:txBody>
      </p:sp>
      <p:sp>
        <p:nvSpPr>
          <p:cNvPr id="6" name="Rectangle 5">
            <a:hlinkClick r:id="rId3" action="ppaction://hlinksldjump"/>
          </p:cNvPr>
          <p:cNvSpPr/>
          <p:nvPr/>
        </p:nvSpPr>
        <p:spPr bwMode="auto">
          <a:xfrm>
            <a:off x="6848475" y="6248400"/>
            <a:ext cx="1533525" cy="428625"/>
          </a:xfrm>
          <a:prstGeom prst="rect">
            <a:avLst/>
          </a:prstGeom>
          <a:solidFill>
            <a:srgbClr val="FFFFFF">
              <a:alpha val="1176"/>
            </a:srgb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smtClean="0">
              <a:ln>
                <a:noFill/>
              </a:ln>
              <a:solidFill>
                <a:schemeClr val="bg1"/>
              </a:solidFill>
              <a:effectLst/>
              <a:latin typeface="+mn-lt"/>
            </a:endParaRPr>
          </a:p>
        </p:txBody>
      </p:sp>
    </p:spTree>
    <p:extLst>
      <p:ext uri="{BB962C8B-B14F-4D97-AF65-F5344CB8AC3E}">
        <p14:creationId xmlns="" xmlns:p14="http://schemas.microsoft.com/office/powerpoint/2010/main" val="10796371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Symantec_Color_Theme_v1">
      <a:dk1>
        <a:srgbClr val="000000"/>
      </a:dk1>
      <a:lt1>
        <a:srgbClr val="FFFFFF"/>
      </a:lt1>
      <a:dk2>
        <a:srgbClr val="000000"/>
      </a:dk2>
      <a:lt2>
        <a:srgbClr val="9A918C"/>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9050" cap="flat" cmpd="sng" algn="ctr">
          <a:solidFill>
            <a:schemeClr val="accent3"/>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solidFill>
              <a:schemeClr val="bg1"/>
            </a:solidFill>
            <a:effectLst/>
            <a:latin typeface="+mn-lt"/>
          </a:defRPr>
        </a:defPPr>
      </a:lstStyle>
    </a:spDef>
    <a:lnDef>
      <a:spPr bwMode="auto">
        <a:solidFill>
          <a:schemeClr val="accent1"/>
        </a:solidFill>
        <a:ln w="19050" cap="flat" cmpd="sng" algn="ctr">
          <a:solidFill>
            <a:schemeClr val="bg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solidFill>
              <a:schemeClr val="bg2">
                <a:lumMod val="50000"/>
              </a:schemeClr>
            </a:solidFill>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Green">
      <a:srgbClr val="339933"/>
    </a:custClr>
    <a:custClr name="Rust">
      <a:srgbClr val="B25A0A"/>
    </a:custClr>
    <a:custClr name="Yellow">
      <a:srgbClr val="FFCC00"/>
    </a:custClr>
    <a:custClr name="Taupe">
      <a:srgbClr val="7B663F"/>
    </a:custClr>
    <a:custClr name="Blue">
      <a:srgbClr val="678BA8"/>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D47A572549B145BF430D307670F75B" ma:contentTypeVersion="0" ma:contentTypeDescription="Create a new document." ma:contentTypeScope="" ma:versionID="bd8c36ba9cb2be69e88352791eb1244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A8BE22F-6F47-497B-82CC-753AABE9C36F}">
  <ds:schemaRefs>
    <ds:schemaRef ds:uri="http://schemas.microsoft.com/sharepoint/v3/contenttype/forms"/>
  </ds:schemaRefs>
</ds:datastoreItem>
</file>

<file path=customXml/itemProps2.xml><?xml version="1.0" encoding="utf-8"?>
<ds:datastoreItem xmlns:ds="http://schemas.openxmlformats.org/officeDocument/2006/customXml" ds:itemID="{7A40C4A4-D7A6-4B95-9F69-1FAAC9328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2C1295C-02CA-4FF5-BBDC-4D52CE9E289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0</TotalTime>
  <Words>4582</Words>
  <Application>Microsoft Office PowerPoint</Application>
  <PresentationFormat>On-screen Show (4:3)</PresentationFormat>
  <Paragraphs>1472</Paragraphs>
  <Slides>68</Slides>
  <Notes>55</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Blank</vt:lpstr>
      <vt:lpstr>Photo Editor Photo</vt:lpstr>
      <vt:lpstr>Image</vt:lpstr>
      <vt:lpstr>Symantec Mobile Management and Mobile Solutions</vt:lpstr>
      <vt:lpstr>The required roadmap disclaimer</vt:lpstr>
      <vt:lpstr>Mobile Ecosystem </vt:lpstr>
      <vt:lpstr>Symantec’s Broad Mobile Strategy &amp; Solutions</vt:lpstr>
      <vt:lpstr>Mobile Management &amp; Security  Overview and Roadmap</vt:lpstr>
      <vt:lpstr>Symantec Mobile Device Solutions Today </vt:lpstr>
      <vt:lpstr>Mobile security and management capabilities compared</vt:lpstr>
      <vt:lpstr>Slide 8</vt:lpstr>
      <vt:lpstr>Symantec Mobile Management 7.0 SP3 Agentless Technology</vt:lpstr>
      <vt:lpstr>Mobile Management 7.0 SP3 System Requirements Apple iOS/Android Support</vt:lpstr>
      <vt:lpstr>Mobile Management 7.0 Exchange ActiveSync Supported Operating Systems</vt:lpstr>
      <vt:lpstr>Mobile Management 7.0 SP3 features</vt:lpstr>
      <vt:lpstr>Mobile Management Dashboard</vt:lpstr>
      <vt:lpstr>EAS Policy - General Settings</vt:lpstr>
      <vt:lpstr>EAS Policy - Password Settings</vt:lpstr>
      <vt:lpstr>EAS Policy - Sync Settings</vt:lpstr>
      <vt:lpstr>EAS Policy - Device Settings</vt:lpstr>
      <vt:lpstr>EAS Policy - Advanced Settings</vt:lpstr>
      <vt:lpstr>Applying ActiveSync Policies to Devices</vt:lpstr>
      <vt:lpstr>Reporting</vt:lpstr>
      <vt:lpstr>Symantec Mobile Management 7.0 SP3 Agent-based Technology</vt:lpstr>
      <vt:lpstr>Mobile Management Key Features</vt:lpstr>
      <vt:lpstr>Mobile Management 7.0 Agent Supported Operating Systems</vt:lpstr>
      <vt:lpstr>Inventory (Agent Based)</vt:lpstr>
      <vt:lpstr>Real-time system information and actions Windows Mobile and Blackberry</vt:lpstr>
      <vt:lpstr>Fully functional remote registry and file explorers Windows Mobile and Blackberry</vt:lpstr>
      <vt:lpstr>Remote control Windows Mobile and Blackberry</vt:lpstr>
      <vt:lpstr>Roadmap:  Symantec Mobile Management 7.1 Advanced iPhone/iPad/iOS Management</vt:lpstr>
      <vt:lpstr>Apple Configuration Profiles (Policies)</vt:lpstr>
      <vt:lpstr>Apple iOS 4 MDM Actions and Asset Info</vt:lpstr>
      <vt:lpstr>Enterprise Device Enrollment</vt:lpstr>
      <vt:lpstr>Enterprise Mobile Library</vt:lpstr>
      <vt:lpstr>Mobile Library Expands Mobility Beyond Apps</vt:lpstr>
      <vt:lpstr>Mobile Management iOS Agent Configuration Policies</vt:lpstr>
      <vt:lpstr>Mobile Management iOS Enterprise App Store Channel Content List</vt:lpstr>
      <vt:lpstr>Mobile Management iOS Enterprise App Store Editing Channel Contents</vt:lpstr>
      <vt:lpstr>Viewing iOS Device Data</vt:lpstr>
      <vt:lpstr>Mobile Management Architecture</vt:lpstr>
      <vt:lpstr>Mobile Management and Security  Deployment Architecture</vt:lpstr>
      <vt:lpstr>Symantec Mobile Security</vt:lpstr>
      <vt:lpstr>Mobile OS Limitations on Security &amp; DLP</vt:lpstr>
      <vt:lpstr>Security, DLP &amp; Management APIs</vt:lpstr>
      <vt:lpstr>Near-term Security DLP for Apple iOS Devices</vt:lpstr>
      <vt:lpstr>Future Security &amp; DLP Options for Mobile</vt:lpstr>
      <vt:lpstr>Mobile Security Key Features</vt:lpstr>
      <vt:lpstr>Symantec Endpoint Protection  Mobile Edition 6.0</vt:lpstr>
      <vt:lpstr>Symantec Endpoint Protection  Mobile Edition 6.0</vt:lpstr>
      <vt:lpstr>Symantec Endpoint Protection  Mobile Edition 6.0</vt:lpstr>
      <vt:lpstr>Symantec Endpoint Protection  Mobile Edition 6.0</vt:lpstr>
      <vt:lpstr>Symantec Network Access Control  Mobile Edition 6.0</vt:lpstr>
      <vt:lpstr>Symantec Network Access Control  Mobile Edition 6.0</vt:lpstr>
      <vt:lpstr>Symantec Network Access Control  Mobile Edition 6.0</vt:lpstr>
      <vt:lpstr>Symantec Mobile Security</vt:lpstr>
      <vt:lpstr>Symantec Mobile Security</vt:lpstr>
      <vt:lpstr>Slide 55</vt:lpstr>
      <vt:lpstr>Appendix</vt:lpstr>
      <vt:lpstr>EAS Policy Compatibility By Device Type (General)</vt:lpstr>
      <vt:lpstr>EAS Policy Compatibility By Device Type (Password)</vt:lpstr>
      <vt:lpstr>EAS Policy Compatibility By Device Type (Password 2)</vt:lpstr>
      <vt:lpstr>EAS Policy Compatibility By Device Type (Email Sync)</vt:lpstr>
      <vt:lpstr>EAS Policy Compatibility By Device Type (Device)</vt:lpstr>
      <vt:lpstr>EAS Policy Compatibility By Device Type (Advanced)</vt:lpstr>
      <vt:lpstr>Mobile Software Catalog Windows Mobile/CE</vt:lpstr>
      <vt:lpstr>Granular Delivery Actions Windows Mobile/CE</vt:lpstr>
      <vt:lpstr>Targeted software management policies Windows Mobile/CE</vt:lpstr>
      <vt:lpstr>VeriSign VIP Access for Mobile</vt:lpstr>
      <vt:lpstr>VeriSign Embedded Security for Mobile Applications</vt:lpstr>
      <vt:lpstr>VeriSign Beyond OTP:  VIP Out-of-Band Authentication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2010-07-09T14:02:03Z</dcterms:created>
  <dcterms:modified xsi:type="dcterms:W3CDTF">2011-06-07T03:47:09Z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0x01010099D47A572549B145BF430D307670F75B</vt:lpwstr>
  </property>
</Properties>
</file>