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650" r:id="rId2"/>
  </p:sldMasterIdLst>
  <p:notesMasterIdLst>
    <p:notesMasterId r:id="rId11"/>
  </p:notesMasterIdLst>
  <p:sldIdLst>
    <p:sldId id="263" r:id="rId3"/>
    <p:sldId id="815" r:id="rId4"/>
    <p:sldId id="816" r:id="rId5"/>
    <p:sldId id="818" r:id="rId6"/>
    <p:sldId id="820" r:id="rId7"/>
    <p:sldId id="819" r:id="rId8"/>
    <p:sldId id="817" r:id="rId9"/>
    <p:sldId id="821" r:id="rId10"/>
  </p:sldIdLst>
  <p:sldSz cx="9144000" cy="6858000" type="screen4x3"/>
  <p:notesSz cx="6794500" cy="9906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Thompson" initials="JG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D1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8" autoAdjust="0"/>
    <p:restoredTop sz="99661" autoAdjust="0"/>
  </p:normalViewPr>
  <p:slideViewPr>
    <p:cSldViewPr>
      <p:cViewPr varScale="1">
        <p:scale>
          <a:sx n="78" d="100"/>
          <a:sy n="78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598" y="81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945" y="1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04713"/>
            <a:ext cx="5436236" cy="445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427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945" y="9409427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387DF2-B5BE-46FB-9B1C-DAB1E7FF08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48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2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2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determine business sponsorship</a:t>
            </a:r>
            <a:r>
              <a:rPr lang="en-US" baseline="0" dirty="0" smtClean="0"/>
              <a:t> and Board involvement.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452F-63B0-48F3-898A-9328A67506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8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5" indent="0" algn="ctr">
              <a:buNone/>
              <a:defRPr/>
            </a:lvl2pPr>
            <a:lvl3pPr marL="914330" indent="0" algn="ctr">
              <a:buNone/>
              <a:defRPr/>
            </a:lvl3pPr>
            <a:lvl4pPr marL="1371495" indent="0" algn="ctr">
              <a:buNone/>
              <a:defRPr/>
            </a:lvl4pPr>
            <a:lvl5pPr marL="1828660" indent="0" algn="ctr">
              <a:buNone/>
              <a:defRPr/>
            </a:lvl5pPr>
            <a:lvl6pPr marL="2285825" indent="0" algn="ctr">
              <a:buNone/>
              <a:defRPr/>
            </a:lvl6pPr>
            <a:lvl7pPr marL="2742990" indent="0" algn="ctr">
              <a:buNone/>
              <a:defRPr/>
            </a:lvl7pPr>
            <a:lvl8pPr marL="3200155" indent="0" algn="ctr">
              <a:buNone/>
              <a:defRPr/>
            </a:lvl8pPr>
            <a:lvl9pPr marL="36573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00887-AB3C-4AEF-A0B9-E2A57D16656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737AA-2BDA-44B4-99C6-F03609E4DF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81" y="260349"/>
            <a:ext cx="2124075" cy="59769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4" y="260349"/>
            <a:ext cx="6219825" cy="59769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313AF-2B63-4796-9E54-3EFDB8DDBA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5" indent="0" algn="ctr">
              <a:buNone/>
              <a:defRPr/>
            </a:lvl2pPr>
            <a:lvl3pPr marL="914330" indent="0" algn="ctr">
              <a:buNone/>
              <a:defRPr/>
            </a:lvl3pPr>
            <a:lvl4pPr marL="1371495" indent="0" algn="ctr">
              <a:buNone/>
              <a:defRPr/>
            </a:lvl4pPr>
            <a:lvl5pPr marL="1828660" indent="0" algn="ctr">
              <a:buNone/>
              <a:defRPr/>
            </a:lvl5pPr>
            <a:lvl6pPr marL="2285825" indent="0" algn="ctr">
              <a:buNone/>
              <a:defRPr/>
            </a:lvl6pPr>
            <a:lvl7pPr marL="2742990" indent="0" algn="ctr">
              <a:buNone/>
              <a:defRPr/>
            </a:lvl7pPr>
            <a:lvl8pPr marL="3200155" indent="0" algn="ctr">
              <a:buNone/>
              <a:defRPr/>
            </a:lvl8pPr>
            <a:lvl9pPr marL="36573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5" indent="0">
              <a:buNone/>
              <a:defRPr sz="1800"/>
            </a:lvl2pPr>
            <a:lvl3pPr marL="914330" indent="0">
              <a:buNone/>
              <a:defRPr sz="1600"/>
            </a:lvl3pPr>
            <a:lvl4pPr marL="1371495" indent="0">
              <a:buNone/>
              <a:defRPr sz="1400"/>
            </a:lvl4pPr>
            <a:lvl5pPr marL="1828660" indent="0">
              <a:buNone/>
              <a:defRPr sz="1400"/>
            </a:lvl5pPr>
            <a:lvl6pPr marL="2285825" indent="0">
              <a:buNone/>
              <a:defRPr sz="1400"/>
            </a:lvl6pPr>
            <a:lvl7pPr marL="2742990" indent="0">
              <a:buNone/>
              <a:defRPr sz="1400"/>
            </a:lvl7pPr>
            <a:lvl8pPr marL="3200155" indent="0">
              <a:buNone/>
              <a:defRPr sz="1400"/>
            </a:lvl8pPr>
            <a:lvl9pPr marL="36573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92" y="3429001"/>
            <a:ext cx="2084387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2077" y="3429001"/>
            <a:ext cx="2084388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73CE0-3CE9-41A7-B329-DAF4DC389A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5" indent="0">
              <a:buNone/>
              <a:defRPr sz="2000"/>
            </a:lvl6pPr>
            <a:lvl7pPr marL="2742990" indent="0">
              <a:buNone/>
              <a:defRPr sz="2000"/>
            </a:lvl7pPr>
            <a:lvl8pPr marL="3200155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0313" y="693739"/>
            <a:ext cx="1547812" cy="4535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94" y="693739"/>
            <a:ext cx="4492625" cy="4535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5" indent="0">
              <a:buNone/>
              <a:defRPr sz="1800"/>
            </a:lvl2pPr>
            <a:lvl3pPr marL="914330" indent="0">
              <a:buNone/>
              <a:defRPr sz="1600"/>
            </a:lvl3pPr>
            <a:lvl4pPr marL="1371495" indent="0">
              <a:buNone/>
              <a:defRPr sz="1400"/>
            </a:lvl4pPr>
            <a:lvl5pPr marL="1828660" indent="0">
              <a:buNone/>
              <a:defRPr sz="1400"/>
            </a:lvl5pPr>
            <a:lvl6pPr marL="2285825" indent="0">
              <a:buNone/>
              <a:defRPr sz="1400"/>
            </a:lvl6pPr>
            <a:lvl7pPr marL="2742990" indent="0">
              <a:buNone/>
              <a:defRPr sz="1400"/>
            </a:lvl7pPr>
            <a:lvl8pPr marL="3200155" indent="0">
              <a:buNone/>
              <a:defRPr sz="1400"/>
            </a:lvl8pPr>
            <a:lvl9pPr marL="36573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71ECC-767B-4A68-BE4F-EA7CB45181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12879"/>
            <a:ext cx="417195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412879"/>
            <a:ext cx="417195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8DFA-BF31-4D92-A13F-CF8D5AB157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46D6-FDC7-4C73-9ECC-F42EB8BCA8E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9630-5831-445C-A6DD-6A0C9745AF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E94E-5570-43C3-9639-34AF29C97B7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7E0A-799D-4158-84D0-A39CB39AE30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5" indent="0">
              <a:buNone/>
              <a:defRPr sz="2000"/>
            </a:lvl6pPr>
            <a:lvl7pPr marL="2742990" indent="0">
              <a:buNone/>
              <a:defRPr sz="2000"/>
            </a:lvl7pPr>
            <a:lvl8pPr marL="3200155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22C35-080D-44DF-8A00-33228F0C5D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PU Page Banner"/>
          <p:cNvPicPr>
            <a:picLocks noChangeAspect="1" noChangeArrowheads="1"/>
          </p:cNvPicPr>
          <p:nvPr/>
        </p:nvPicPr>
        <p:blipFill>
          <a:blip r:embed="rId13" cstate="print"/>
          <a:srcRect l="377" r="377"/>
          <a:stretch>
            <a:fillRect/>
          </a:stretch>
        </p:blipFill>
        <p:spPr bwMode="auto">
          <a:xfrm>
            <a:off x="179388" y="188913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80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4963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 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4FEE1BE6-0A47-400C-A320-90553531B99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188913"/>
            <a:ext cx="9144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79388" y="188913"/>
            <a:ext cx="0" cy="6192837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964613" y="188913"/>
            <a:ext cx="0" cy="619125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pic>
        <p:nvPicPr>
          <p:cNvPr id="1034" name="Picture 10" descr="CPU Pag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6467475"/>
            <a:ext cx="1325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5pPr>
      <a:lvl6pPr marL="457165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6pPr>
      <a:lvl7pPr marL="91433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7pPr>
      <a:lvl8pPr marL="1371495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8pPr>
      <a:lvl9pPr marL="182866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268288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2000">
          <a:solidFill>
            <a:schemeClr val="tx1"/>
          </a:solidFill>
          <a:latin typeface="+mn-lt"/>
        </a:defRPr>
      </a:lvl2pPr>
      <a:lvl3pPr marL="1190625" indent="-293688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tx1"/>
          </a:solidFill>
          <a:latin typeface="+mn-lt"/>
        </a:defRPr>
      </a:lvl3pPr>
      <a:lvl4pPr marL="1616075" indent="-244475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rgbClr val="7D7D7D"/>
          </a:solidFill>
          <a:latin typeface="+mn-lt"/>
        </a:defRPr>
      </a:lvl4pPr>
      <a:lvl5pPr marL="2068513" indent="-27146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5pPr>
      <a:lvl6pPr marL="2527107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6pPr>
      <a:lvl7pPr marL="2984272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7pPr>
      <a:lvl8pPr marL="3441437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8pPr>
      <a:lvl9pPr marL="3898602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PU Cov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3738"/>
            <a:ext cx="6192837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PAGE HEADING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429000"/>
            <a:ext cx="4321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Presenter</a:t>
            </a:r>
          </a:p>
          <a:p>
            <a:pPr lvl="0"/>
            <a:r>
              <a:rPr lang="en-AU" smtClean="0"/>
              <a:t>Date</a:t>
            </a:r>
          </a:p>
        </p:txBody>
      </p:sp>
      <p:pic>
        <p:nvPicPr>
          <p:cNvPr id="2053" name="Picture 5" descr="CPU Attribut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6308725"/>
            <a:ext cx="249555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PU Cover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04025" y="6165850"/>
            <a:ext cx="20764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marL="457165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6pPr>
      <a:lvl7pPr marL="91433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7pPr>
      <a:lvl8pPr marL="1371495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8pPr>
      <a:lvl9pPr marL="182866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defRPr sz="1200" b="1">
          <a:solidFill>
            <a:srgbClr val="E1E1E1"/>
          </a:solidFill>
          <a:latin typeface="+mn-lt"/>
          <a:ea typeface="+mn-ea"/>
          <a:cs typeface="+mn-cs"/>
        </a:defRPr>
      </a:lvl1pPr>
      <a:lvl2pPr marL="177800" indent="1588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2pPr>
      <a:lvl3pPr marL="358775" indent="5524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3pPr>
      <a:lvl4pPr marL="538163" indent="83026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4pPr>
      <a:lvl5pPr marL="717550" indent="1108075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5pPr>
      <a:lvl6pPr marL="117624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6pPr>
      <a:lvl7pPr marL="1633414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7pPr>
      <a:lvl8pPr marL="209057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8pPr>
      <a:lvl9pPr marL="2547744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9pPr>
    </p:bodyStyle>
    <p:otherStyle>
      <a:defPPr>
        <a:defRPr lang="en-US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6192837" cy="2001837"/>
          </a:xfrm>
        </p:spPr>
        <p:txBody>
          <a:bodyPr/>
          <a:lstStyle/>
          <a:p>
            <a:r>
              <a:rPr lang="en-AU" dirty="0" smtClean="0"/>
              <a:t>NY DLP User Group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Computershare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400" dirty="0" smtClean="0"/>
              <a:t>Fabio </a:t>
            </a:r>
            <a:r>
              <a:rPr lang="en-AU" sz="2400" dirty="0" err="1" smtClean="0"/>
              <a:t>Recine</a:t>
            </a:r>
            <a:endParaRPr lang="en-A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740775" cy="106680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About Computershare</a:t>
            </a:r>
            <a:endParaRPr lang="en-AU" dirty="0"/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2</a:t>
            </a:fld>
            <a:endParaRPr lang="en-AU" sz="900">
              <a:latin typeface="Tahoma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23850" y="1295400"/>
            <a:ext cx="84963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 sz="2000" b="1">
                <a:solidFill>
                  <a:schemeClr val="tx1"/>
                </a:solidFill>
                <a:latin typeface="+mn-lt"/>
              </a:defRPr>
            </a:lvl2pPr>
            <a:lvl3pPr marL="7175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077913" indent="1588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rgbClr val="7D7D7D"/>
                </a:solidFill>
                <a:latin typeface="+mn-lt"/>
              </a:defRPr>
            </a:lvl4pPr>
            <a:lvl5pPr marL="14351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5pPr>
            <a:lvl6pPr marL="18923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6pPr>
            <a:lvl7pPr marL="23495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7pPr>
            <a:lvl8pPr marL="28067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8pPr>
            <a:lvl9pPr marL="32639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9pPr>
          </a:lstStyle>
          <a:p>
            <a:pPr marL="1060450" lvl="2" indent="-3429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Global Transfer Agent &amp; Share Registry.</a:t>
            </a:r>
          </a:p>
          <a:p>
            <a:pPr marL="1420813" lvl="3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Proxy Solicitation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, Employee Equity Plans, Corporate Governance, Client Communications, Financial Printing,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Bankruptcy Administration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a range of other diversified financial and governance services.</a:t>
            </a: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endParaRPr lang="en-AU" dirty="0">
              <a:solidFill>
                <a:schemeClr val="accent1"/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Founded and headquartered in Australia.</a:t>
            </a:r>
          </a:p>
          <a:p>
            <a:pPr marL="1420813" lvl="3" indent="-3429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E</a:t>
            </a:r>
            <a:r>
              <a:rPr lang="en-AU" dirty="0" smtClean="0">
                <a:solidFill>
                  <a:schemeClr val="accent1"/>
                </a:solidFill>
              </a:rPr>
              <a:t>xpansion throughout North </a:t>
            </a:r>
            <a:r>
              <a:rPr lang="en-AU" dirty="0" smtClean="0">
                <a:solidFill>
                  <a:schemeClr val="accent1"/>
                </a:solidFill>
              </a:rPr>
              <a:t>America </a:t>
            </a:r>
            <a:r>
              <a:rPr lang="en-AU" dirty="0" smtClean="0">
                <a:solidFill>
                  <a:schemeClr val="accent1"/>
                </a:solidFill>
              </a:rPr>
              <a:t>by </a:t>
            </a:r>
            <a:r>
              <a:rPr lang="en-AU" dirty="0" smtClean="0">
                <a:solidFill>
                  <a:schemeClr val="accent1"/>
                </a:solidFill>
              </a:rPr>
              <a:t>Acquisition in </a:t>
            </a:r>
            <a:r>
              <a:rPr lang="en-AU" dirty="0" smtClean="0">
                <a:solidFill>
                  <a:schemeClr val="accent1"/>
                </a:solidFill>
              </a:rPr>
              <a:t>2000 through present day.</a:t>
            </a:r>
          </a:p>
          <a:p>
            <a:pPr marL="1060450" lvl="2" indent="-3429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Symantec DLP Customer Since 2008.</a:t>
            </a:r>
          </a:p>
          <a:p>
            <a:pPr marL="1420813" lvl="3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Licensed for all DLP Products.</a:t>
            </a: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8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53425" cy="103505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Symantec DLP Global Deployment</a:t>
            </a:r>
            <a:endParaRPr lang="en-AU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496300" cy="5029200"/>
          </a:xfrm>
        </p:spPr>
        <p:txBody>
          <a:bodyPr/>
          <a:lstStyle/>
          <a:p>
            <a:pPr marL="1060450" lvl="2" indent="-3429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Centralized Enforce located in North America</a:t>
            </a: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Prevent and Discover servers dispersed across three regions</a:t>
            </a:r>
            <a:endParaRPr lang="en-AU" sz="1800" dirty="0" smtClean="0">
              <a:solidFill>
                <a:schemeClr val="accent1"/>
              </a:solidFill>
            </a:endParaRPr>
          </a:p>
          <a:p>
            <a:pPr marL="1293812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Email Prevent (13), </a:t>
            </a:r>
            <a:r>
              <a:rPr lang="en-AU" dirty="0">
                <a:solidFill>
                  <a:schemeClr val="accent1"/>
                </a:solidFill>
              </a:rPr>
              <a:t>Endpoint </a:t>
            </a:r>
            <a:r>
              <a:rPr lang="en-AU" dirty="0" smtClean="0">
                <a:solidFill>
                  <a:schemeClr val="accent1"/>
                </a:solidFill>
              </a:rPr>
              <a:t>Prevent (7), </a:t>
            </a:r>
            <a:r>
              <a:rPr lang="en-AU" dirty="0">
                <a:solidFill>
                  <a:schemeClr val="accent1"/>
                </a:solidFill>
              </a:rPr>
              <a:t>Network </a:t>
            </a:r>
            <a:r>
              <a:rPr lang="en-AU" dirty="0" smtClean="0">
                <a:solidFill>
                  <a:schemeClr val="accent1"/>
                </a:solidFill>
              </a:rPr>
              <a:t>Discover (16)</a:t>
            </a:r>
            <a:endParaRPr lang="en-AU" dirty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Regional Policies (160 total)</a:t>
            </a:r>
          </a:p>
          <a:p>
            <a:pPr marL="1293812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In some cases policies are country specific (ex. Germany)</a:t>
            </a: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smtClean="0">
                <a:solidFill>
                  <a:schemeClr val="accent1"/>
                </a:solidFill>
              </a:rPr>
              <a:t>Policies created </a:t>
            </a:r>
            <a:r>
              <a:rPr lang="en-AU" dirty="0" smtClean="0">
                <a:solidFill>
                  <a:schemeClr val="accent1"/>
                </a:solidFill>
              </a:rPr>
              <a:t>by </a:t>
            </a:r>
            <a:r>
              <a:rPr lang="en-AU" dirty="0" smtClean="0">
                <a:solidFill>
                  <a:schemeClr val="accent1"/>
                </a:solidFill>
              </a:rPr>
              <a:t>Detection Type </a:t>
            </a:r>
            <a:endParaRPr lang="en-AU" dirty="0" smtClean="0">
              <a:solidFill>
                <a:schemeClr val="accent1"/>
              </a:solidFill>
            </a:endParaRPr>
          </a:p>
          <a:p>
            <a:pPr marL="1293812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Separate </a:t>
            </a:r>
            <a:r>
              <a:rPr lang="en-AU" dirty="0">
                <a:solidFill>
                  <a:schemeClr val="accent1"/>
                </a:solidFill>
              </a:rPr>
              <a:t>independent policies for Email, Endpoint and Discover</a:t>
            </a: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3</a:t>
            </a:fld>
            <a:endParaRPr lang="en-AU" sz="9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20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2232" y="260350"/>
            <a:ext cx="8375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9pPr>
          </a:lstStyle>
          <a:p>
            <a:r>
              <a:rPr lang="en-AU" sz="2400" cap="none" dirty="0" smtClean="0"/>
              <a:t/>
            </a:r>
            <a:br>
              <a:rPr lang="en-AU" sz="2400" cap="none" dirty="0" smtClean="0"/>
            </a:br>
            <a:r>
              <a:rPr lang="en-AU" sz="2400" cap="none" dirty="0" smtClean="0"/>
              <a:t>Symantec DLP Beta 11 – What we tested… </a:t>
            </a:r>
            <a:endParaRPr lang="en-AU" sz="2400" cap="none" dirty="0"/>
          </a:p>
        </p:txBody>
      </p:sp>
    </p:spTree>
    <p:extLst>
      <p:ext uri="{BB962C8B-B14F-4D97-AF65-F5344CB8AC3E}">
        <p14:creationId xmlns:p14="http://schemas.microsoft.com/office/powerpoint/2010/main" val="2666872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7736"/>
            <a:ext cx="8667750" cy="5093592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AU" b="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New Installation (Symantec provided hardware)</a:t>
            </a:r>
          </a:p>
          <a:p>
            <a:pPr marL="342900" indent="-342900">
              <a:buFont typeface="Arial" pitchFamily="34" charset="0"/>
              <a:buChar char="•"/>
            </a:pPr>
            <a:endParaRPr lang="en-AU" sz="800" dirty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b="0" dirty="0" smtClean="0">
                <a:solidFill>
                  <a:schemeClr val="accent1"/>
                </a:solidFill>
              </a:rPr>
              <a:t>Upgrade Installation</a:t>
            </a:r>
          </a:p>
          <a:p>
            <a:pPr marL="800065" lvl="1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10.5 to 11.0 (additional Oracle user rights required)</a:t>
            </a:r>
          </a:p>
          <a:p>
            <a:pPr marL="800065" lvl="1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Flex </a:t>
            </a:r>
            <a:r>
              <a:rPr lang="en-AU" dirty="0">
                <a:solidFill>
                  <a:schemeClr val="accent1"/>
                </a:solidFill>
              </a:rPr>
              <a:t>Upgrade (staged install allowing mixed 10.5 and 11.0 environments</a:t>
            </a:r>
            <a:r>
              <a:rPr lang="en-AU" dirty="0" smtClean="0">
                <a:solidFill>
                  <a:schemeClr val="accent1"/>
                </a:solidFill>
              </a:rPr>
              <a:t>)</a:t>
            </a:r>
          </a:p>
          <a:p>
            <a:pPr lvl="1"/>
            <a:endParaRPr lang="en-AU" sz="800" dirty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b="0" dirty="0" smtClean="0">
                <a:solidFill>
                  <a:schemeClr val="accent1"/>
                </a:solidFill>
              </a:rPr>
              <a:t>Data Identifier Modification</a:t>
            </a:r>
          </a:p>
          <a:p>
            <a:pPr marL="800065" lvl="1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Ability to modify the default settings for Data Identifiers</a:t>
            </a:r>
          </a:p>
          <a:p>
            <a:pPr marL="800065" lvl="1" indent="-34290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800065" lvl="1" indent="-34290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b="0" dirty="0" smtClean="0">
                <a:solidFill>
                  <a:schemeClr val="accent1"/>
                </a:solidFill>
              </a:rPr>
              <a:t>Exchange Discover Scanning</a:t>
            </a:r>
          </a:p>
          <a:p>
            <a:pPr marL="800065" lvl="1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No longer requires the use of a “scanner”</a:t>
            </a:r>
          </a:p>
          <a:p>
            <a:pPr marL="800065" lvl="1" indent="-34290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800065" lvl="1" indent="-34290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b="0" dirty="0" smtClean="0">
                <a:solidFill>
                  <a:schemeClr val="accent1"/>
                </a:solidFill>
              </a:rPr>
              <a:t>Incremental Scanning</a:t>
            </a:r>
          </a:p>
          <a:p>
            <a:pPr marL="800065" lvl="1" indent="-342900">
              <a:buFont typeface="Arial" pitchFamily="34" charset="0"/>
              <a:buChar char="•"/>
            </a:pPr>
            <a:r>
              <a:rPr lang="en-AU" b="0" dirty="0" smtClean="0">
                <a:solidFill>
                  <a:schemeClr val="accent1"/>
                </a:solidFill>
              </a:rPr>
              <a:t>Failed scans can be “restarted” to pick up where it left off</a:t>
            </a:r>
          </a:p>
          <a:p>
            <a:pPr marL="800065" lvl="1" indent="-34290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endParaRPr lang="en-AU" sz="1400" b="0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2232" y="260350"/>
            <a:ext cx="8375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9pPr>
          </a:lstStyle>
          <a:p>
            <a:r>
              <a:rPr lang="en-AU" sz="2400" cap="none" dirty="0" smtClean="0"/>
              <a:t/>
            </a:r>
            <a:br>
              <a:rPr lang="en-AU" sz="2400" cap="none" dirty="0" smtClean="0"/>
            </a:br>
            <a:r>
              <a:rPr lang="en-AU" sz="2400" cap="none" dirty="0" smtClean="0"/>
              <a:t>Symantec DLP Beta 11 – What we tested… </a:t>
            </a:r>
            <a:endParaRPr lang="en-AU" sz="2400" cap="none" dirty="0"/>
          </a:p>
        </p:txBody>
      </p:sp>
    </p:spTree>
    <p:extLst>
      <p:ext uri="{BB962C8B-B14F-4D97-AF65-F5344CB8AC3E}">
        <p14:creationId xmlns:p14="http://schemas.microsoft.com/office/powerpoint/2010/main" val="1682611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Symantec DLP Beta 11 – What we tested… 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000" b="0" dirty="0" smtClean="0">
                <a:solidFill>
                  <a:schemeClr val="accent1"/>
                </a:solidFill>
              </a:rPr>
              <a:t>Data Owner Exception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Enables Users to send their own personal data</a:t>
            </a:r>
          </a:p>
          <a:p>
            <a:pPr marL="735013" lvl="1" indent="-28575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sz="2000" dirty="0">
                <a:solidFill>
                  <a:schemeClr val="accent1"/>
                </a:solidFill>
              </a:rPr>
              <a:t>User Groups</a:t>
            </a:r>
          </a:p>
          <a:p>
            <a:pPr marL="800065" lvl="1" indent="-342900">
              <a:buFont typeface="Arial" pitchFamily="34" charset="0"/>
              <a:buChar char="•"/>
            </a:pPr>
            <a:r>
              <a:rPr lang="en-AU" sz="1800" dirty="0">
                <a:solidFill>
                  <a:schemeClr val="accent1"/>
                </a:solidFill>
              </a:rPr>
              <a:t>Endpoint User Group definition introduced in 10.5 now extended to server side detection for Email Prevent. 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8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Keyword Proximity Detection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Applies only to keywords you define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b="0" dirty="0" smtClean="0">
                <a:solidFill>
                  <a:schemeClr val="accent1"/>
                </a:solidFill>
              </a:rPr>
              <a:t>Can not be used with Keywords and Data Identifiers (ex. SSN and SSN Keywords</a:t>
            </a:r>
          </a:p>
          <a:p>
            <a:pPr marL="342900" indent="-342900">
              <a:buFont typeface="Arial" pitchFamily="34" charset="0"/>
              <a:buChar char="•"/>
            </a:pPr>
            <a:endParaRPr lang="en-AU" sz="8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VML (Vector Machine Learning)</a:t>
            </a:r>
          </a:p>
          <a:p>
            <a:pPr marL="342900" indent="-342900">
              <a:buFont typeface="Arial" pitchFamily="34" charset="0"/>
              <a:buChar char="•"/>
            </a:pPr>
            <a:endParaRPr lang="en-AU" sz="8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Enterprise Vault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669955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53425" cy="935038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Symantec DLP Beta 11 – What we tested…</a:t>
            </a:r>
            <a:endParaRPr lang="en-AU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496300" cy="502920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000" b="0" dirty="0" smtClean="0">
                <a:solidFill>
                  <a:schemeClr val="accent1"/>
                </a:solidFill>
              </a:rPr>
              <a:t>Endpoint Features: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Local Disk and Network share monitoring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Local to/from Network prevent as well as Network to Network prevent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Endpoint Discover Quarantine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Supports both a local directory or remote share directory</a:t>
            </a:r>
            <a:endParaRPr lang="en-AU" sz="1600" dirty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New Endpoint Agent Management features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Change Endpoint Server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Disable, Enable, Restart and Shutdown 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Pull Logs 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Endpoint Device ID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Application Monitoring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Update to the hidden link to Application Finger print and link is no longer hidden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Endpoint </a:t>
            </a:r>
            <a:r>
              <a:rPr lang="en-AU" sz="1800" dirty="0">
                <a:solidFill>
                  <a:schemeClr val="accent1"/>
                </a:solidFill>
              </a:rPr>
              <a:t>Agent </a:t>
            </a:r>
            <a:r>
              <a:rPr lang="en-AU" sz="1800" dirty="0" smtClean="0">
                <a:solidFill>
                  <a:schemeClr val="accent1"/>
                </a:solidFill>
              </a:rPr>
              <a:t>Configurations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Endpoint </a:t>
            </a:r>
            <a:r>
              <a:rPr lang="en-AU" sz="1600" dirty="0">
                <a:solidFill>
                  <a:schemeClr val="accent1"/>
                </a:solidFill>
              </a:rPr>
              <a:t>Configurations are applied to Endpoint Servers rather than configuring agent configurations per server.</a:t>
            </a:r>
          </a:p>
          <a:p>
            <a:pPr marL="735013" lvl="1" indent="-285750">
              <a:buFont typeface="Arial" pitchFamily="34" charset="0"/>
              <a:buChar char="•"/>
            </a:pPr>
            <a:endParaRPr lang="en-AU" sz="1800" dirty="0" smtClean="0">
              <a:solidFill>
                <a:schemeClr val="accent1"/>
              </a:solidFill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7</a:t>
            </a:fld>
            <a:endParaRPr lang="en-AU" sz="9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31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53425" cy="935038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Symantec DLP Beta 11 – What we tested…</a:t>
            </a:r>
            <a:endParaRPr lang="en-AU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496300" cy="5029200"/>
          </a:xfrm>
        </p:spPr>
        <p:txBody>
          <a:bodyPr/>
          <a:lstStyle/>
          <a:p>
            <a:pPr marL="0" indent="0">
              <a:buNone/>
            </a:pPr>
            <a:endParaRPr lang="en-AU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</a:rPr>
              <a:t>Questions?</a:t>
            </a:r>
            <a:endParaRPr lang="en-AU" sz="3200" dirty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sz="1800" dirty="0" smtClean="0">
              <a:solidFill>
                <a:schemeClr val="accent1"/>
              </a:solidFill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8</a:t>
            </a:fld>
            <a:endParaRPr lang="en-AU" sz="9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4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5">
      <a:dk1>
        <a:srgbClr val="000000"/>
      </a:dk1>
      <a:lt1>
        <a:srgbClr val="FFFFFF"/>
      </a:lt1>
      <a:dk2>
        <a:srgbClr val="000000"/>
      </a:dk2>
      <a:lt2>
        <a:srgbClr val="AFAFAF"/>
      </a:lt2>
      <a:accent1>
        <a:srgbClr val="7E0C64"/>
      </a:accent1>
      <a:accent2>
        <a:srgbClr val="78A22F"/>
      </a:accent2>
      <a:accent3>
        <a:srgbClr val="FFFFFF"/>
      </a:accent3>
      <a:accent4>
        <a:srgbClr val="000000"/>
      </a:accent4>
      <a:accent5>
        <a:srgbClr val="C0AAB8"/>
      </a:accent5>
      <a:accent6>
        <a:srgbClr val="6C922A"/>
      </a:accent6>
      <a:hlink>
        <a:srgbClr val="E37F1C"/>
      </a:hlink>
      <a:folHlink>
        <a:srgbClr val="FDB813"/>
      </a:folHlink>
    </a:clrScheme>
    <a:fontScheme name="1_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78A22F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6C922A"/>
        </a:accent6>
        <a:hlink>
          <a:srgbClr val="E37F1C"/>
        </a:hlink>
        <a:folHlink>
          <a:srgbClr val="FDB8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PU Powerpoint Template">
  <a:themeElements>
    <a:clrScheme name="CPU Powerpoint Template 15">
      <a:dk1>
        <a:srgbClr val="000000"/>
      </a:dk1>
      <a:lt1>
        <a:srgbClr val="FFFFFF"/>
      </a:lt1>
      <a:dk2>
        <a:srgbClr val="000000"/>
      </a:dk2>
      <a:lt2>
        <a:srgbClr val="AFAFAF"/>
      </a:lt2>
      <a:accent1>
        <a:srgbClr val="7E0C64"/>
      </a:accent1>
      <a:accent2>
        <a:srgbClr val="78A22F"/>
      </a:accent2>
      <a:accent3>
        <a:srgbClr val="FFFFFF"/>
      </a:accent3>
      <a:accent4>
        <a:srgbClr val="000000"/>
      </a:accent4>
      <a:accent5>
        <a:srgbClr val="C0AAB8"/>
      </a:accent5>
      <a:accent6>
        <a:srgbClr val="6C922A"/>
      </a:accent6>
      <a:hlink>
        <a:srgbClr val="E37F1C"/>
      </a:hlink>
      <a:folHlink>
        <a:srgbClr val="FDB813"/>
      </a:folHlink>
    </a:clrScheme>
    <a:fontScheme name="CPU Powerpoint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PU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3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14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15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78A22F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6C922A"/>
        </a:accent6>
        <a:hlink>
          <a:srgbClr val="E37F1C"/>
        </a:hlink>
        <a:folHlink>
          <a:srgbClr val="FDB8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15982</TotalTime>
  <Words>374</Words>
  <Application>Microsoft Office PowerPoint</Application>
  <PresentationFormat>On-screen Show (4:3)</PresentationFormat>
  <Paragraphs>89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1_Custom Design</vt:lpstr>
      <vt:lpstr>CPU Powerpoint Template</vt:lpstr>
      <vt:lpstr>NY DLP User Group  Computershare  Fabio Recine</vt:lpstr>
      <vt:lpstr> About Computershare</vt:lpstr>
      <vt:lpstr> Symantec DLP Global Deployment</vt:lpstr>
      <vt:lpstr>PowerPoint Presentation</vt:lpstr>
      <vt:lpstr>PowerPoint Presentation</vt:lpstr>
      <vt:lpstr> Symantec DLP Beta 11 – What we tested… </vt:lpstr>
      <vt:lpstr> Symantec DLP Beta 11 – What we tested…</vt:lpstr>
      <vt:lpstr> Symantec DLP Beta 11 – What we tested…</vt:lpstr>
    </vt:vector>
  </TitlesOfParts>
  <Company>Computershare 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DLP User Group Dec 1, 2010</dc:title>
  <dc:creator>Fabio Recine</dc:creator>
  <cp:lastModifiedBy>Fabio Recine</cp:lastModifiedBy>
  <cp:revision>2</cp:revision>
  <cp:lastPrinted>2010-02-18T06:23:35Z</cp:lastPrinted>
  <dcterms:created xsi:type="dcterms:W3CDTF">2007-02-26T23:08:35Z</dcterms:created>
  <dcterms:modified xsi:type="dcterms:W3CDTF">2010-12-01T15:25:54Z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Presentation to Gary Paramore regarding COSMOS Company issues in the NA environment</vt:lpwstr>
  </property>
  <property fmtid="{D5CDD505-2E9C-101B-9397-08002B2CF9AE}" pid="3" name="ContentType">
    <vt:lpwstr>Document</vt:lpwstr>
  </property>
</Properties>
</file>