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64" r:id="rId3"/>
    <p:sldId id="381" r:id="rId4"/>
    <p:sldId id="393" r:id="rId5"/>
    <p:sldId id="387" r:id="rId6"/>
    <p:sldId id="388" r:id="rId7"/>
    <p:sldId id="391" r:id="rId8"/>
    <p:sldId id="385" r:id="rId9"/>
    <p:sldId id="386" r:id="rId10"/>
    <p:sldId id="382" r:id="rId11"/>
    <p:sldId id="383" r:id="rId12"/>
    <p:sldId id="394" r:id="rId13"/>
    <p:sldId id="400" r:id="rId14"/>
    <p:sldId id="399" r:id="rId15"/>
    <p:sldId id="401" r:id="rId16"/>
    <p:sldId id="367" r:id="rId17"/>
    <p:sldId id="281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744">
          <p15:clr>
            <a:srgbClr val="A4A3A4"/>
          </p15:clr>
        </p15:guide>
        <p15:guide id="3" orient="horz" pos="912">
          <p15:clr>
            <a:srgbClr val="A4A3A4"/>
          </p15:clr>
        </p15:guide>
        <p15:guide id="4" orient="horz" pos="720">
          <p15:clr>
            <a:srgbClr val="A4A3A4"/>
          </p15:clr>
        </p15:guide>
        <p15:guide id="5" pos="2880">
          <p15:clr>
            <a:srgbClr val="A4A3A4"/>
          </p15:clr>
        </p15:guide>
        <p15:guide id="6" pos="5472">
          <p15:clr>
            <a:srgbClr val="A4A3A4"/>
          </p15:clr>
        </p15:guide>
        <p15:guide id="7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0695" autoAdjust="0"/>
  </p:normalViewPr>
  <p:slideViewPr>
    <p:cSldViewPr>
      <p:cViewPr varScale="1">
        <p:scale>
          <a:sx n="67" d="100"/>
          <a:sy n="67" d="100"/>
        </p:scale>
        <p:origin x="1440" y="78"/>
      </p:cViewPr>
      <p:guideLst>
        <p:guide orient="horz" pos="2160"/>
        <p:guide orient="horz" pos="3744"/>
        <p:guide orient="horz" pos="912"/>
        <p:guide orient="horz" pos="720"/>
        <p:guide pos="2880"/>
        <p:guide pos="5472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2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21AA6-70BE-4FDE-A8DC-DB381A688FD8}" type="datetimeFigureOut">
              <a:rPr lang="en-US"/>
              <a:t>1/25/2017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E47EA-D299-42CE-88BF-4E1035596DA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6811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381000"/>
            <a:ext cx="3432175" cy="2573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3124200"/>
            <a:ext cx="6096000" cy="5334000"/>
          </a:xfrm>
          <a:prstGeom prst="rect">
            <a:avLst/>
          </a:prstGeom>
        </p:spPr>
        <p:txBody>
          <a:bodyPr vert="horz" lIns="0" tIns="0" rIns="0" bIns="9144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1000" y="8610600"/>
            <a:ext cx="4648200" cy="22701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5000" y="8610600"/>
            <a:ext cx="762000" cy="22701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/>
            </a:lvl1pPr>
          </a:lstStyle>
          <a:p>
            <a:fld id="{8C72D9AE-7182-4680-8F79-479C4181FF08}" type="slidenum">
              <a:rPr/>
              <a:pPr/>
              <a:t>‹#›</a:t>
            </a:fld>
            <a:endParaRPr/>
          </a:p>
        </p:txBody>
      </p:sp>
      <p:pic>
        <p:nvPicPr>
          <p:cNvPr id="8" name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81000"/>
            <a:ext cx="1371600" cy="36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114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36576" indent="-36576" algn="l" defTabSz="914400" rtl="0" eaLnBrk="1" latinLnBrk="0" hangingPunct="1">
      <a:spcBef>
        <a:spcPts val="600"/>
      </a:spcBef>
      <a:buSzPct val="25000"/>
      <a:buFont typeface="Calibri" panose="020F0502020204030204" pitchFamily="34" charset="0"/>
      <a:buChar char=" "/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28600" indent="-114300" algn="l" defTabSz="914400" rtl="0" eaLnBrk="1" latinLnBrk="0" hangingPunct="1">
      <a:spcBef>
        <a:spcPts val="600"/>
      </a:spcBef>
      <a:buFont typeface="Arial" panose="020B0604020202020204" pitchFamily="34" charset="0"/>
      <a:buChar char="•"/>
      <a:defRPr sz="1050" kern="1200">
        <a:solidFill>
          <a:schemeClr val="tx1"/>
        </a:solidFill>
        <a:latin typeface="+mn-lt"/>
        <a:ea typeface="+mn-ea"/>
        <a:cs typeface="+mn-cs"/>
      </a:defRPr>
    </a:lvl2pPr>
    <a:lvl3pPr marL="400050" indent="-114300" algn="l" defTabSz="914400" rtl="0" eaLnBrk="1" latinLnBrk="0" hangingPunct="1">
      <a:spcBef>
        <a:spcPts val="600"/>
      </a:spcBef>
      <a:buFont typeface="Arial" panose="020B0604020202020204" pitchFamily="34" charset="0"/>
      <a:buChar char="–"/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571500" indent="-114300" algn="l" defTabSz="914400" rtl="0" eaLnBrk="1" latinLnBrk="0" hangingPunct="1">
      <a:spcBef>
        <a:spcPts val="600"/>
      </a:spcBef>
      <a:buFont typeface="Arial" panose="020B0604020202020204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742950" indent="-114300" algn="l" defTabSz="914400" rtl="0" eaLnBrk="1" latinLnBrk="0" hangingPunct="1">
      <a:spcBef>
        <a:spcPts val="600"/>
      </a:spcBef>
      <a:buFont typeface="Arial" panose="020B0604020202020204" pitchFamily="34" charset="0"/>
      <a:buChar char="–"/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eo.ges.symantec.com/seo-best-practices-for-file-optimization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Tip</a:t>
            </a:r>
            <a:r>
              <a:rPr lang="en-US" dirty="0"/>
              <a:t>: simple SEO adjustments can make your presentation more discoverable. Read this PDF for best practices:  </a:t>
            </a:r>
            <a:r>
              <a:rPr lang="en-US" u="sng" dirty="0">
                <a:hlinkClick r:id="rId3"/>
              </a:rPr>
              <a:t>http://seo.ges.symantec.com/seo-best-practices-for-file-optimization.pdf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2D9AE-7182-4680-8F79-479C4181FF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3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381000"/>
            <a:ext cx="3432175" cy="2573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2D9AE-7182-4680-8F79-479C4181FF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25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381000"/>
            <a:ext cx="3432175" cy="2573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2D9AE-7182-4680-8F79-479C4181FF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57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2D9AE-7182-4680-8F79-479C4181FF0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41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2D9AE-7182-4680-8F79-479C4181FF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04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Preview the feature</a:t>
            </a:r>
            <a:r>
              <a:rPr lang="en-US" baseline="0" dirty="0" smtClean="0"/>
              <a:t> on our CCS Setup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EEDCC-AC5F-46A3-9933-10C0522B2B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15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Comcast – Devices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their environment are the following: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Juniper MX EX, Arista, 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CISCO - IOS 14000 -&gt; CISCO IOSXR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CISCO - &gt; Juniper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Juniper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- 4500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Arista - 400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Ciena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- 40000+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User experience</a:t>
            </a:r>
            <a:r>
              <a:rPr lang="en-US" baseline="0" dirty="0" smtClean="0"/>
              <a:t> based on what we did for Scripting support.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EEDCC-AC5F-46A3-9933-10C0522B2B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87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Asset schema – IP address</a:t>
            </a:r>
            <a:r>
              <a:rPr lang="en-US" baseline="0" dirty="0" smtClean="0"/>
              <a:t> is primary key</a:t>
            </a:r>
          </a:p>
          <a:p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Onboard your assets either using CSV/ODBC import or manually adding them. Assets show up as Generic Devices. We will pre-ship a template for All Generic Devices and you can see the asset get grouped under that.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Configure credentials directly within CCS or point to </a:t>
            </a:r>
            <a:r>
              <a:rPr lang="en-US" baseline="0" dirty="0" err="1" smtClean="0"/>
              <a:t>CyberkArk</a:t>
            </a: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Ensure white-listing file is set properly (uncomment as necessary, add new etc.)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Create your command-based checks and standards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Create an run CER jobs scoped to Generic Device assets or the asset groups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View reports/dashboards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EEDCC-AC5F-46A3-9933-10C0522B2B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34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8925" y="284163"/>
            <a:ext cx="3740150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If you want to use only the latest collected data for evaluation, </a:t>
            </a:r>
            <a:r>
              <a:rPr lang="en-US" dirty="0" smtClean="0"/>
              <a:t>“Use latest</a:t>
            </a:r>
            <a:r>
              <a:rPr lang="en-US" baseline="0" dirty="0" smtClean="0"/>
              <a:t> data collection results for evaluation” option in General settings can be used in conjunction with data collection activity timeout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lvl="1"/>
            <a:r>
              <a:rPr lang="en-US" sz="6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 for configuring data collection activity timeout while creating data collection job, collection evaluation and reporting job.</a:t>
            </a:r>
          </a:p>
          <a:p>
            <a:pPr lvl="1"/>
            <a:r>
              <a:rPr lang="en-US" sz="6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feature is supported for both agentless and agent based asset data collection.</a:t>
            </a:r>
          </a:p>
          <a:p>
            <a:pPr lvl="1"/>
            <a:r>
              <a:rPr lang="en-US" sz="6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After timeout, only assets on which data collection was successful will be processed for evaluation and reporting</a:t>
            </a:r>
          </a:p>
          <a:p>
            <a:pPr lvl="1"/>
            <a:r>
              <a:rPr lang="en-US" sz="6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Timed out asset(s) will be shown in preview pane</a:t>
            </a:r>
          </a:p>
          <a:p>
            <a:pPr lvl="1"/>
            <a:r>
              <a:rPr lang="en-US" sz="6200" dirty="0" smtClean="0"/>
              <a:t>ISS API and Power shell support for configuring data collection activity timeout</a:t>
            </a:r>
            <a:endParaRPr lang="en-US" sz="6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96130-80FE-450A-9D6E-2375B464A40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50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8925" y="284163"/>
            <a:ext cx="3740150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Internet connection is required on CCS</a:t>
            </a:r>
            <a:r>
              <a:rPr lang="en-US" baseline="0" dirty="0" smtClean="0"/>
              <a:t> machine to send this info.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96130-80FE-450A-9D6E-2375B464A40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92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2D9AE-7182-4680-8F79-479C4181FF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37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Preview the feature</a:t>
            </a:r>
            <a:r>
              <a:rPr lang="en-US" baseline="0" dirty="0" smtClean="0"/>
              <a:t> on our CCS Setup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EEDCC-AC5F-46A3-9933-10C0522B2B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12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 150"/>
          <p:cNvSpPr/>
          <p:nvPr/>
        </p:nvSpPr>
        <p:spPr bwMode="auto">
          <a:xfrm>
            <a:off x="0" y="6656832"/>
            <a:ext cx="9144000" cy="201168"/>
          </a:xfrm>
          <a:prstGeom prst="rect">
            <a:avLst/>
          </a:prstGeom>
          <a:solidFill>
            <a:srgbClr val="CDCDCD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/>
          </a:p>
        </p:txBody>
      </p:sp>
      <p:grpSp>
        <p:nvGrpSpPr>
          <p:cNvPr id="2" name="Group 1"/>
          <p:cNvGrpSpPr/>
          <p:nvPr/>
        </p:nvGrpSpPr>
        <p:grpSpPr>
          <a:xfrm>
            <a:off x="615172" y="178278"/>
            <a:ext cx="8331967" cy="2845278"/>
            <a:chOff x="615172" y="178278"/>
            <a:chExt cx="8331967" cy="2845278"/>
          </a:xfrm>
        </p:grpSpPr>
        <p:sp>
          <p:nvSpPr>
            <p:cNvPr id="56" name="Rectangle 55"/>
            <p:cNvSpPr/>
            <p:nvPr/>
          </p:nvSpPr>
          <p:spPr bwMode="ltGray">
            <a:xfrm>
              <a:off x="7764877" y="178278"/>
              <a:ext cx="1182262" cy="1193799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57" name="Rectangle 56"/>
            <p:cNvSpPr/>
            <p:nvPr/>
          </p:nvSpPr>
          <p:spPr bwMode="ltGray">
            <a:xfrm>
              <a:off x="7347515" y="1065916"/>
              <a:ext cx="908541" cy="908541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58" name="Rectangle 57"/>
            <p:cNvSpPr/>
            <p:nvPr/>
          </p:nvSpPr>
          <p:spPr bwMode="ltGray">
            <a:xfrm>
              <a:off x="6732478" y="943452"/>
              <a:ext cx="1168114" cy="1179513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59" name="Rectangle 58"/>
            <p:cNvSpPr/>
            <p:nvPr/>
          </p:nvSpPr>
          <p:spPr bwMode="ltGray">
            <a:xfrm>
              <a:off x="7347516" y="1065916"/>
              <a:ext cx="553076" cy="908541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0" name="Rectangle 23"/>
            <p:cNvSpPr/>
            <p:nvPr/>
          </p:nvSpPr>
          <p:spPr bwMode="ltGray">
            <a:xfrm>
              <a:off x="7764877" y="943452"/>
              <a:ext cx="135715" cy="428625"/>
            </a:xfrm>
            <a:custGeom>
              <a:avLst/>
              <a:gdLst/>
              <a:ahLst/>
              <a:cxnLst/>
              <a:rect l="l" t="t" r="r" b="b"/>
              <a:pathLst>
                <a:path w="135715" h="428625">
                  <a:moveTo>
                    <a:pt x="0" y="0"/>
                  </a:moveTo>
                  <a:lnTo>
                    <a:pt x="135715" y="0"/>
                  </a:lnTo>
                  <a:lnTo>
                    <a:pt x="135715" y="428625"/>
                  </a:lnTo>
                  <a:lnTo>
                    <a:pt x="0" y="428625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1" name="Rectangle 60"/>
            <p:cNvSpPr/>
            <p:nvPr/>
          </p:nvSpPr>
          <p:spPr bwMode="ltGray">
            <a:xfrm>
              <a:off x="7764877" y="1065916"/>
              <a:ext cx="491179" cy="306161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2" name="Rectangle 61"/>
            <p:cNvSpPr/>
            <p:nvPr/>
          </p:nvSpPr>
          <p:spPr bwMode="ltGray">
            <a:xfrm>
              <a:off x="7764877" y="1065916"/>
              <a:ext cx="135716" cy="306161"/>
            </a:xfrm>
            <a:prstGeom prst="rect">
              <a:avLst/>
            </a:prstGeom>
            <a:solidFill>
              <a:srgbClr val="D29C2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3" name="Rectangle 62"/>
            <p:cNvSpPr/>
            <p:nvPr/>
          </p:nvSpPr>
          <p:spPr bwMode="ltGray">
            <a:xfrm>
              <a:off x="7069005" y="1296831"/>
              <a:ext cx="371294" cy="375283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4" name="Rectangle 63"/>
            <p:cNvSpPr/>
            <p:nvPr/>
          </p:nvSpPr>
          <p:spPr bwMode="ltGray">
            <a:xfrm>
              <a:off x="7347515" y="1296831"/>
              <a:ext cx="92783" cy="375283"/>
            </a:xfrm>
            <a:prstGeom prst="rect">
              <a:avLst/>
            </a:prstGeom>
            <a:solidFill>
              <a:srgbClr val="E0871C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5" name="Rectangle 64"/>
            <p:cNvSpPr/>
            <p:nvPr/>
          </p:nvSpPr>
          <p:spPr bwMode="ltGray">
            <a:xfrm>
              <a:off x="6584245" y="1913285"/>
              <a:ext cx="355684" cy="359506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6" name="Rectangle 65"/>
            <p:cNvSpPr/>
            <p:nvPr/>
          </p:nvSpPr>
          <p:spPr bwMode="ltGray">
            <a:xfrm>
              <a:off x="6732478" y="1913285"/>
              <a:ext cx="207451" cy="209680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7" name="Rectangle 66"/>
            <p:cNvSpPr/>
            <p:nvPr/>
          </p:nvSpPr>
          <p:spPr bwMode="ltGray">
            <a:xfrm>
              <a:off x="4705352" y="1307021"/>
              <a:ext cx="778219" cy="785813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8" name="Rectangle 67"/>
            <p:cNvSpPr/>
            <p:nvPr/>
          </p:nvSpPr>
          <p:spPr bwMode="ltGray">
            <a:xfrm>
              <a:off x="4129088" y="1897572"/>
              <a:ext cx="763934" cy="771388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9" name="Rectangle 68"/>
            <p:cNvSpPr/>
            <p:nvPr/>
          </p:nvSpPr>
          <p:spPr bwMode="ltGray">
            <a:xfrm>
              <a:off x="3211513" y="1535622"/>
              <a:ext cx="763934" cy="771388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0" name="Rectangle 69"/>
            <p:cNvSpPr/>
            <p:nvPr/>
          </p:nvSpPr>
          <p:spPr bwMode="ltGray">
            <a:xfrm>
              <a:off x="789831" y="2029017"/>
              <a:ext cx="508907" cy="513873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1" name="Rectangle 70"/>
            <p:cNvSpPr/>
            <p:nvPr/>
          </p:nvSpPr>
          <p:spPr bwMode="ltGray">
            <a:xfrm>
              <a:off x="5284472" y="982650"/>
              <a:ext cx="818771" cy="826761"/>
            </a:xfrm>
            <a:prstGeom prst="rect">
              <a:avLst/>
            </a:prstGeom>
            <a:solidFill>
              <a:srgbClr val="F2F2F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2" name="Rectangle 43"/>
            <p:cNvSpPr/>
            <p:nvPr/>
          </p:nvSpPr>
          <p:spPr bwMode="ltGray">
            <a:xfrm>
              <a:off x="5284472" y="1307021"/>
              <a:ext cx="199099" cy="502390"/>
            </a:xfrm>
            <a:custGeom>
              <a:avLst/>
              <a:gdLst/>
              <a:ahLst/>
              <a:cxnLst/>
              <a:rect l="l" t="t" r="r" b="b"/>
              <a:pathLst>
                <a:path w="199099" h="502390">
                  <a:moveTo>
                    <a:pt x="0" y="0"/>
                  </a:moveTo>
                  <a:lnTo>
                    <a:pt x="199099" y="0"/>
                  </a:lnTo>
                  <a:lnTo>
                    <a:pt x="199099" y="502390"/>
                  </a:lnTo>
                  <a:lnTo>
                    <a:pt x="0" y="502390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3" name="Rectangle 72"/>
            <p:cNvSpPr/>
            <p:nvPr/>
          </p:nvSpPr>
          <p:spPr bwMode="ltGray">
            <a:xfrm>
              <a:off x="5612694" y="833457"/>
              <a:ext cx="310267" cy="313601"/>
            </a:xfrm>
            <a:prstGeom prst="rect">
              <a:avLst/>
            </a:prstGeom>
            <a:solidFill>
              <a:srgbClr val="E7E7E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0" name="Rectangle 46"/>
            <p:cNvSpPr/>
            <p:nvPr/>
          </p:nvSpPr>
          <p:spPr bwMode="ltGray">
            <a:xfrm>
              <a:off x="5612694" y="982650"/>
              <a:ext cx="310267" cy="164408"/>
            </a:xfrm>
            <a:custGeom>
              <a:avLst/>
              <a:gdLst/>
              <a:ahLst/>
              <a:cxnLst/>
              <a:rect l="l" t="t" r="r" b="b"/>
              <a:pathLst>
                <a:path w="310267" h="164408">
                  <a:moveTo>
                    <a:pt x="0" y="0"/>
                  </a:moveTo>
                  <a:lnTo>
                    <a:pt x="310267" y="0"/>
                  </a:lnTo>
                  <a:lnTo>
                    <a:pt x="310267" y="164408"/>
                  </a:lnTo>
                  <a:lnTo>
                    <a:pt x="0" y="164408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1" name="Rectangle 120"/>
            <p:cNvSpPr/>
            <p:nvPr/>
          </p:nvSpPr>
          <p:spPr bwMode="ltGray">
            <a:xfrm>
              <a:off x="5819728" y="1071851"/>
              <a:ext cx="405874" cy="410235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2" name="Rectangle 46"/>
            <p:cNvSpPr/>
            <p:nvPr/>
          </p:nvSpPr>
          <p:spPr bwMode="ltGray">
            <a:xfrm>
              <a:off x="5819728" y="1071851"/>
              <a:ext cx="103233" cy="75207"/>
            </a:xfrm>
            <a:custGeom>
              <a:avLst/>
              <a:gdLst/>
              <a:ahLst/>
              <a:cxnLst/>
              <a:rect l="l" t="t" r="r" b="b"/>
              <a:pathLst>
                <a:path w="103233" h="75207">
                  <a:moveTo>
                    <a:pt x="0" y="0"/>
                  </a:moveTo>
                  <a:lnTo>
                    <a:pt x="103233" y="0"/>
                  </a:lnTo>
                  <a:lnTo>
                    <a:pt x="103233" y="75207"/>
                  </a:lnTo>
                  <a:lnTo>
                    <a:pt x="0" y="75207"/>
                  </a:lnTo>
                  <a:close/>
                </a:path>
              </a:pathLst>
            </a:custGeom>
            <a:solidFill>
              <a:srgbClr val="BEC0C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8" name="Rectangle 53"/>
            <p:cNvSpPr/>
            <p:nvPr/>
          </p:nvSpPr>
          <p:spPr bwMode="ltGray">
            <a:xfrm>
              <a:off x="4705352" y="1897572"/>
              <a:ext cx="187670" cy="195262"/>
            </a:xfrm>
            <a:custGeom>
              <a:avLst/>
              <a:gdLst/>
              <a:ahLst/>
              <a:cxnLst/>
              <a:rect l="l" t="t" r="r" b="b"/>
              <a:pathLst>
                <a:path w="187670" h="195262">
                  <a:moveTo>
                    <a:pt x="0" y="0"/>
                  </a:moveTo>
                  <a:lnTo>
                    <a:pt x="187670" y="0"/>
                  </a:lnTo>
                  <a:lnTo>
                    <a:pt x="187670" y="195262"/>
                  </a:lnTo>
                  <a:lnTo>
                    <a:pt x="0" y="195262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9" name="Rectangle 128"/>
            <p:cNvSpPr/>
            <p:nvPr/>
          </p:nvSpPr>
          <p:spPr bwMode="ltGray">
            <a:xfrm>
              <a:off x="4219528" y="2200326"/>
              <a:ext cx="376284" cy="380327"/>
            </a:xfrm>
            <a:prstGeom prst="rect">
              <a:avLst/>
            </a:prstGeom>
            <a:solidFill>
              <a:srgbClr val="C0C1C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0" name="Rectangle 129"/>
            <p:cNvSpPr/>
            <p:nvPr/>
          </p:nvSpPr>
          <p:spPr bwMode="ltGray">
            <a:xfrm>
              <a:off x="3781378" y="2783396"/>
              <a:ext cx="237607" cy="240160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1" name="Rectangle 130"/>
            <p:cNvSpPr/>
            <p:nvPr/>
          </p:nvSpPr>
          <p:spPr bwMode="ltGray">
            <a:xfrm>
              <a:off x="2931810" y="2101537"/>
              <a:ext cx="608677" cy="608677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2" name="Rectangle 131"/>
            <p:cNvSpPr/>
            <p:nvPr/>
          </p:nvSpPr>
          <p:spPr bwMode="ltGray">
            <a:xfrm>
              <a:off x="2519767" y="2019492"/>
              <a:ext cx="782577" cy="790214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3" name="Rectangle 132"/>
            <p:cNvSpPr/>
            <p:nvPr/>
          </p:nvSpPr>
          <p:spPr bwMode="ltGray">
            <a:xfrm>
              <a:off x="2931811" y="2101537"/>
              <a:ext cx="370533" cy="608677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4" name="Rectangle 23"/>
            <p:cNvSpPr/>
            <p:nvPr/>
          </p:nvSpPr>
          <p:spPr bwMode="ltGray">
            <a:xfrm>
              <a:off x="3211422" y="2019492"/>
              <a:ext cx="90922" cy="287157"/>
            </a:xfrm>
            <a:custGeom>
              <a:avLst/>
              <a:gdLst/>
              <a:ahLst/>
              <a:cxnLst/>
              <a:rect l="l" t="t" r="r" b="b"/>
              <a:pathLst>
                <a:path w="135715" h="428625">
                  <a:moveTo>
                    <a:pt x="0" y="0"/>
                  </a:moveTo>
                  <a:lnTo>
                    <a:pt x="135715" y="0"/>
                  </a:lnTo>
                  <a:lnTo>
                    <a:pt x="135715" y="428625"/>
                  </a:lnTo>
                  <a:lnTo>
                    <a:pt x="0" y="428625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5" name="Rectangle 134"/>
            <p:cNvSpPr/>
            <p:nvPr/>
          </p:nvSpPr>
          <p:spPr bwMode="ltGray">
            <a:xfrm>
              <a:off x="3211422" y="2101537"/>
              <a:ext cx="329065" cy="205112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6" name="Rectangle 135"/>
            <p:cNvSpPr/>
            <p:nvPr/>
          </p:nvSpPr>
          <p:spPr bwMode="ltGray">
            <a:xfrm>
              <a:off x="2745223" y="2256238"/>
              <a:ext cx="248748" cy="251421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7" name="Rectangle 136"/>
            <p:cNvSpPr/>
            <p:nvPr/>
          </p:nvSpPr>
          <p:spPr bwMode="ltGray">
            <a:xfrm>
              <a:off x="2931810" y="2256238"/>
              <a:ext cx="62160" cy="251421"/>
            </a:xfrm>
            <a:prstGeom prst="rect">
              <a:avLst/>
            </a:prstGeom>
            <a:solidFill>
              <a:srgbClr val="E0871C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8" name="Rectangle 137"/>
            <p:cNvSpPr/>
            <p:nvPr/>
          </p:nvSpPr>
          <p:spPr bwMode="ltGray">
            <a:xfrm>
              <a:off x="2420458" y="2669231"/>
              <a:ext cx="238290" cy="240851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9" name="Rectangle 138"/>
            <p:cNvSpPr/>
            <p:nvPr/>
          </p:nvSpPr>
          <p:spPr bwMode="ltGray">
            <a:xfrm>
              <a:off x="2519767" y="2669231"/>
              <a:ext cx="138982" cy="140475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0" name="Rectangle 139"/>
            <p:cNvSpPr/>
            <p:nvPr/>
          </p:nvSpPr>
          <p:spPr bwMode="ltGray">
            <a:xfrm>
              <a:off x="3211423" y="2101537"/>
              <a:ext cx="90922" cy="205112"/>
            </a:xfrm>
            <a:prstGeom prst="rect">
              <a:avLst/>
            </a:prstGeom>
            <a:solidFill>
              <a:srgbClr val="D29C2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1" name="Rectangle 140"/>
            <p:cNvSpPr/>
            <p:nvPr/>
          </p:nvSpPr>
          <p:spPr bwMode="ltGray">
            <a:xfrm>
              <a:off x="1163321" y="2250875"/>
              <a:ext cx="527374" cy="532521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2" name="Rectangle 141"/>
            <p:cNvSpPr/>
            <p:nvPr/>
          </p:nvSpPr>
          <p:spPr bwMode="ltGray">
            <a:xfrm>
              <a:off x="1555772" y="2031059"/>
              <a:ext cx="554855" cy="560270"/>
            </a:xfrm>
            <a:prstGeom prst="rect">
              <a:avLst/>
            </a:prstGeom>
            <a:solidFill>
              <a:srgbClr val="F2F2F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3" name="Rectangle 43"/>
            <p:cNvSpPr/>
            <p:nvPr/>
          </p:nvSpPr>
          <p:spPr bwMode="ltGray">
            <a:xfrm>
              <a:off x="1555772" y="2250875"/>
              <a:ext cx="134923" cy="340454"/>
            </a:xfrm>
            <a:custGeom>
              <a:avLst/>
              <a:gdLst/>
              <a:ahLst/>
              <a:cxnLst/>
              <a:rect l="l" t="t" r="r" b="b"/>
              <a:pathLst>
                <a:path w="199099" h="502390">
                  <a:moveTo>
                    <a:pt x="0" y="0"/>
                  </a:moveTo>
                  <a:lnTo>
                    <a:pt x="199099" y="0"/>
                  </a:lnTo>
                  <a:lnTo>
                    <a:pt x="199099" y="502390"/>
                  </a:lnTo>
                  <a:lnTo>
                    <a:pt x="0" y="502390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4" name="Rectangle 143"/>
            <p:cNvSpPr/>
            <p:nvPr/>
          </p:nvSpPr>
          <p:spPr bwMode="ltGray">
            <a:xfrm>
              <a:off x="1778198" y="1929956"/>
              <a:ext cx="210258" cy="212517"/>
            </a:xfrm>
            <a:prstGeom prst="rect">
              <a:avLst/>
            </a:prstGeom>
            <a:solidFill>
              <a:srgbClr val="E7E7E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5" name="Rectangle 46"/>
            <p:cNvSpPr/>
            <p:nvPr/>
          </p:nvSpPr>
          <p:spPr bwMode="ltGray">
            <a:xfrm>
              <a:off x="1778198" y="2031059"/>
              <a:ext cx="210258" cy="111414"/>
            </a:xfrm>
            <a:custGeom>
              <a:avLst/>
              <a:gdLst/>
              <a:ahLst/>
              <a:cxnLst/>
              <a:rect l="l" t="t" r="r" b="b"/>
              <a:pathLst>
                <a:path w="310267" h="164408">
                  <a:moveTo>
                    <a:pt x="0" y="0"/>
                  </a:moveTo>
                  <a:lnTo>
                    <a:pt x="310267" y="0"/>
                  </a:lnTo>
                  <a:lnTo>
                    <a:pt x="310267" y="164408"/>
                  </a:lnTo>
                  <a:lnTo>
                    <a:pt x="0" y="164408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6" name="Rectangle 145"/>
            <p:cNvSpPr/>
            <p:nvPr/>
          </p:nvSpPr>
          <p:spPr bwMode="ltGray">
            <a:xfrm>
              <a:off x="1918498" y="2091508"/>
              <a:ext cx="275048" cy="278003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7" name="Rectangle 46"/>
            <p:cNvSpPr/>
            <p:nvPr/>
          </p:nvSpPr>
          <p:spPr bwMode="ltGray">
            <a:xfrm>
              <a:off x="1918498" y="2091508"/>
              <a:ext cx="69958" cy="50965"/>
            </a:xfrm>
            <a:custGeom>
              <a:avLst/>
              <a:gdLst/>
              <a:ahLst/>
              <a:cxnLst/>
              <a:rect l="l" t="t" r="r" b="b"/>
              <a:pathLst>
                <a:path w="103233" h="75207">
                  <a:moveTo>
                    <a:pt x="0" y="0"/>
                  </a:moveTo>
                  <a:lnTo>
                    <a:pt x="103233" y="0"/>
                  </a:lnTo>
                  <a:lnTo>
                    <a:pt x="103233" y="75207"/>
                  </a:lnTo>
                  <a:lnTo>
                    <a:pt x="0" y="75207"/>
                  </a:lnTo>
                  <a:close/>
                </a:path>
              </a:pathLst>
            </a:custGeom>
            <a:solidFill>
              <a:srgbClr val="BEC0C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8" name="Rectangle 74"/>
            <p:cNvSpPr/>
            <p:nvPr/>
          </p:nvSpPr>
          <p:spPr bwMode="ltGray">
            <a:xfrm>
              <a:off x="1163321" y="2250875"/>
              <a:ext cx="135417" cy="292015"/>
            </a:xfrm>
            <a:custGeom>
              <a:avLst/>
              <a:gdLst/>
              <a:ahLst/>
              <a:cxnLst/>
              <a:rect l="l" t="t" r="r" b="b"/>
              <a:pathLst>
                <a:path w="135417" h="292015">
                  <a:moveTo>
                    <a:pt x="0" y="0"/>
                  </a:moveTo>
                  <a:lnTo>
                    <a:pt x="135417" y="0"/>
                  </a:lnTo>
                  <a:lnTo>
                    <a:pt x="135417" y="292015"/>
                  </a:lnTo>
                  <a:lnTo>
                    <a:pt x="0" y="292015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9" name="Rectangle 148"/>
            <p:cNvSpPr/>
            <p:nvPr/>
          </p:nvSpPr>
          <p:spPr bwMode="ltGray">
            <a:xfrm>
              <a:off x="840196" y="2213106"/>
              <a:ext cx="234241" cy="236758"/>
            </a:xfrm>
            <a:prstGeom prst="rect">
              <a:avLst/>
            </a:prstGeom>
            <a:solidFill>
              <a:srgbClr val="C0C1C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50" name="Rectangle 149"/>
            <p:cNvSpPr/>
            <p:nvPr/>
          </p:nvSpPr>
          <p:spPr bwMode="ltGray">
            <a:xfrm>
              <a:off x="615172" y="2761214"/>
              <a:ext cx="158015" cy="159713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</p:grpSp>
      <p:pic>
        <p:nvPicPr>
          <p:cNvPr id="74" name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8" y="834568"/>
            <a:ext cx="2194560" cy="57903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3048000"/>
            <a:ext cx="7315202" cy="13938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399" y="5050673"/>
            <a:ext cx="7315202" cy="3810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add presenter’s name</a:t>
            </a:r>
          </a:p>
        </p:txBody>
      </p:sp>
    </p:spTree>
    <p:extLst>
      <p:ext uri="{BB962C8B-B14F-4D97-AF65-F5344CB8AC3E}">
        <p14:creationId xmlns:p14="http://schemas.microsoft.com/office/powerpoint/2010/main" val="240415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Symantec Corporation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AA63-D034-42AE-91FA-B13B9518C7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822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04800"/>
            <a:ext cx="8229598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799"/>
            <a:ext cx="3931920" cy="4495801"/>
          </a:xfrm>
        </p:spPr>
        <p:txBody>
          <a:bodyPr>
            <a:normAutofit/>
          </a:bodyPr>
          <a:lstStyle>
            <a:lvl1pPr>
              <a:defRPr sz="2000" b="0"/>
            </a:lvl1pPr>
            <a:lvl2pPr>
              <a:defRPr sz="1800" b="0"/>
            </a:lvl2pPr>
            <a:lvl3pPr>
              <a:defRPr sz="1600" b="0"/>
            </a:lvl3pPr>
            <a:lvl4pPr>
              <a:defRPr sz="1400" b="0"/>
            </a:lvl4pPr>
            <a:lvl5pPr>
              <a:defRPr sz="1400" b="0"/>
            </a:lvl5pPr>
            <a:lvl6pPr>
              <a:defRPr sz="1400" b="0"/>
            </a:lvl6pPr>
            <a:lvl7pPr>
              <a:defRPr sz="1400" b="0"/>
            </a:lvl7pPr>
            <a:lvl8pPr>
              <a:defRPr sz="1400" b="0"/>
            </a:lvl8pPr>
            <a:lvl9pPr>
              <a:defRPr sz="1400" b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447799"/>
            <a:ext cx="3931920" cy="4495801"/>
          </a:xfrm>
        </p:spPr>
        <p:txBody>
          <a:bodyPr>
            <a:normAutofit/>
          </a:bodyPr>
          <a:lstStyle>
            <a:lvl1pPr>
              <a:defRPr sz="2000" b="0"/>
            </a:lvl1pPr>
            <a:lvl2pPr>
              <a:defRPr sz="1800" b="0"/>
            </a:lvl2pPr>
            <a:lvl3pPr>
              <a:defRPr sz="1600" b="0"/>
            </a:lvl3pPr>
            <a:lvl4pPr>
              <a:defRPr sz="1400" b="0"/>
            </a:lvl4pPr>
            <a:lvl5pPr>
              <a:defRPr sz="1400" b="0"/>
            </a:lvl5pPr>
            <a:lvl6pPr>
              <a:defRPr sz="1400" b="0"/>
            </a:lvl6pPr>
            <a:lvl7pPr>
              <a:defRPr sz="1400" b="0"/>
            </a:lvl7pPr>
            <a:lvl8pPr>
              <a:defRPr sz="1400" b="0"/>
            </a:lvl8pPr>
            <a:lvl9pPr>
              <a:defRPr sz="1400" b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Symantec Corporation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8F0F9-74A8-45E4-B405-052EDB68E8B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7202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0959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4040188" cy="3886200"/>
          </a:xfrm>
        </p:spPr>
        <p:txBody>
          <a:bodyPr>
            <a:normAutofit/>
          </a:bodyPr>
          <a:lstStyle>
            <a:lvl1pPr>
              <a:defRPr sz="2000" b="0"/>
            </a:lvl1pPr>
            <a:lvl2pPr>
              <a:defRPr sz="1800" b="0"/>
            </a:lvl2pPr>
            <a:lvl3pPr>
              <a:defRPr sz="1600" b="0"/>
            </a:lvl3pPr>
            <a:lvl4pPr>
              <a:defRPr sz="1400" b="0"/>
            </a:lvl4pPr>
            <a:lvl5pPr>
              <a:defRPr sz="1400" b="0"/>
            </a:lvl5pPr>
            <a:lvl6pPr>
              <a:defRPr sz="1400" b="0"/>
            </a:lvl6pPr>
            <a:lvl7pPr>
              <a:defRPr sz="1400" b="0"/>
            </a:lvl7pPr>
            <a:lvl8pPr>
              <a:defRPr sz="1400" b="0"/>
            </a:lvl8pPr>
            <a:lvl9pPr>
              <a:defRPr sz="1400" b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0959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1"/>
            <a:ext cx="4041775" cy="3886200"/>
          </a:xfrm>
        </p:spPr>
        <p:txBody>
          <a:bodyPr>
            <a:normAutofit/>
          </a:bodyPr>
          <a:lstStyle>
            <a:lvl1pPr>
              <a:defRPr sz="2000" b="0"/>
            </a:lvl1pPr>
            <a:lvl2pPr>
              <a:defRPr sz="1800" b="0"/>
            </a:lvl2pPr>
            <a:lvl3pPr>
              <a:defRPr sz="1600" b="0"/>
            </a:lvl3pPr>
            <a:lvl4pPr>
              <a:defRPr sz="1400" b="0"/>
            </a:lvl4pPr>
            <a:lvl5pPr>
              <a:defRPr sz="1400" b="0"/>
            </a:lvl5pPr>
            <a:lvl6pPr>
              <a:defRPr sz="1400" b="0"/>
            </a:lvl6pPr>
            <a:lvl7pPr>
              <a:defRPr sz="1400" b="0"/>
            </a:lvl7pPr>
            <a:lvl8pPr>
              <a:defRPr sz="1400" b="0"/>
            </a:lvl8pPr>
            <a:lvl9pPr>
              <a:defRPr sz="1400" b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Symantec Corporation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8F0F9-74A8-45E4-B405-052EDB68E8B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827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2" y="304800"/>
            <a:ext cx="8229598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7800"/>
            <a:ext cx="5486757" cy="4495800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400" b="0"/>
            </a:lvl5pPr>
            <a:lvl6pPr>
              <a:defRPr sz="1400" b="0"/>
            </a:lvl6pPr>
            <a:lvl7pPr>
              <a:defRPr sz="1400" b="0"/>
            </a:lvl7pPr>
            <a:lvl8pPr>
              <a:defRPr sz="1400" b="0"/>
            </a:lvl8pPr>
            <a:lvl9pPr>
              <a:defRPr sz="1400" b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7920" y="1447800"/>
            <a:ext cx="2468880" cy="4495801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None/>
              <a:defRPr sz="20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Symantec Corporation</a:t>
            </a:r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AA63-D034-42AE-91FA-B13B9518C7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5785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2" y="304800"/>
            <a:ext cx="8229598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Rectangle 11"/>
          <p:cNvSpPr/>
          <p:nvPr/>
        </p:nvSpPr>
        <p:spPr bwMode="auto">
          <a:xfrm>
            <a:off x="198408" y="1447800"/>
            <a:ext cx="5745192" cy="3844528"/>
          </a:xfrm>
          <a:prstGeom prst="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sz="240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60857" y="1511808"/>
            <a:ext cx="5619213" cy="3715950"/>
          </a:xfrm>
          <a:noFill/>
        </p:spPr>
        <p:txBody>
          <a:bodyPr tIns="182880">
            <a:norm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7920" y="1449387"/>
            <a:ext cx="2468880" cy="3842941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None/>
              <a:defRPr sz="2000" b="0" i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Symantec Corporation</a:t>
            </a:r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AA63-D034-42AE-91FA-B13B9518C7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5827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ltGray">
          <a:xfrm>
            <a:off x="1185695" y="1355379"/>
            <a:ext cx="458956" cy="406469"/>
          </a:xfrm>
          <a:custGeom>
            <a:avLst/>
            <a:gdLst>
              <a:gd name="T0" fmla="*/ 1445 w 6269"/>
              <a:gd name="T1" fmla="*/ 3135 h 5547"/>
              <a:gd name="T2" fmla="*/ 2412 w 6269"/>
              <a:gd name="T3" fmla="*/ 3135 h 5547"/>
              <a:gd name="T4" fmla="*/ 2412 w 6269"/>
              <a:gd name="T5" fmla="*/ 5547 h 5547"/>
              <a:gd name="T6" fmla="*/ 0 w 6269"/>
              <a:gd name="T7" fmla="*/ 5547 h 5547"/>
              <a:gd name="T8" fmla="*/ 0 w 6269"/>
              <a:gd name="T9" fmla="*/ 3454 h 5547"/>
              <a:gd name="T10" fmla="*/ 132 w 6269"/>
              <a:gd name="T11" fmla="*/ 1742 h 5547"/>
              <a:gd name="T12" fmla="*/ 771 w 6269"/>
              <a:gd name="T13" fmla="*/ 754 h 5547"/>
              <a:gd name="T14" fmla="*/ 2412 w 6269"/>
              <a:gd name="T15" fmla="*/ 0 h 5547"/>
              <a:gd name="T16" fmla="*/ 2412 w 6269"/>
              <a:gd name="T17" fmla="*/ 596 h 5547"/>
              <a:gd name="T18" fmla="*/ 1445 w 6269"/>
              <a:gd name="T19" fmla="*/ 2498 h 5547"/>
              <a:gd name="T20" fmla="*/ 1445 w 6269"/>
              <a:gd name="T21" fmla="*/ 3135 h 5547"/>
              <a:gd name="T22" fmla="*/ 5302 w 6269"/>
              <a:gd name="T23" fmla="*/ 3135 h 5547"/>
              <a:gd name="T24" fmla="*/ 6269 w 6269"/>
              <a:gd name="T25" fmla="*/ 3135 h 5547"/>
              <a:gd name="T26" fmla="*/ 6269 w 6269"/>
              <a:gd name="T27" fmla="*/ 5547 h 5547"/>
              <a:gd name="T28" fmla="*/ 3857 w 6269"/>
              <a:gd name="T29" fmla="*/ 5547 h 5547"/>
              <a:gd name="T30" fmla="*/ 3857 w 6269"/>
              <a:gd name="T31" fmla="*/ 3454 h 5547"/>
              <a:gd name="T32" fmla="*/ 3989 w 6269"/>
              <a:gd name="T33" fmla="*/ 1742 h 5547"/>
              <a:gd name="T34" fmla="*/ 4629 w 6269"/>
              <a:gd name="T35" fmla="*/ 754 h 5547"/>
              <a:gd name="T36" fmla="*/ 6269 w 6269"/>
              <a:gd name="T37" fmla="*/ 0 h 5547"/>
              <a:gd name="T38" fmla="*/ 6269 w 6269"/>
              <a:gd name="T39" fmla="*/ 596 h 5547"/>
              <a:gd name="T40" fmla="*/ 5302 w 6269"/>
              <a:gd name="T41" fmla="*/ 2498 h 5547"/>
              <a:gd name="T42" fmla="*/ 5302 w 6269"/>
              <a:gd name="T43" fmla="*/ 3135 h 5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269" h="5547">
                <a:moveTo>
                  <a:pt x="1445" y="3135"/>
                </a:moveTo>
                <a:lnTo>
                  <a:pt x="2412" y="3135"/>
                </a:lnTo>
                <a:lnTo>
                  <a:pt x="2412" y="5547"/>
                </a:lnTo>
                <a:lnTo>
                  <a:pt x="0" y="5547"/>
                </a:lnTo>
                <a:lnTo>
                  <a:pt x="0" y="3454"/>
                </a:lnTo>
                <a:cubicBezTo>
                  <a:pt x="0" y="2626"/>
                  <a:pt x="44" y="2055"/>
                  <a:pt x="132" y="1742"/>
                </a:cubicBezTo>
                <a:cubicBezTo>
                  <a:pt x="219" y="1429"/>
                  <a:pt x="433" y="1099"/>
                  <a:pt x="771" y="754"/>
                </a:cubicBezTo>
                <a:cubicBezTo>
                  <a:pt x="1227" y="291"/>
                  <a:pt x="1774" y="40"/>
                  <a:pt x="2412" y="0"/>
                </a:cubicBezTo>
                <a:lnTo>
                  <a:pt x="2412" y="596"/>
                </a:lnTo>
                <a:cubicBezTo>
                  <a:pt x="1767" y="648"/>
                  <a:pt x="1445" y="1282"/>
                  <a:pt x="1445" y="2498"/>
                </a:cubicBezTo>
                <a:lnTo>
                  <a:pt x="1445" y="3135"/>
                </a:lnTo>
                <a:close/>
                <a:moveTo>
                  <a:pt x="5302" y="3135"/>
                </a:moveTo>
                <a:lnTo>
                  <a:pt x="6269" y="3135"/>
                </a:lnTo>
                <a:lnTo>
                  <a:pt x="6269" y="5547"/>
                </a:lnTo>
                <a:lnTo>
                  <a:pt x="3857" y="5547"/>
                </a:lnTo>
                <a:lnTo>
                  <a:pt x="3857" y="3454"/>
                </a:lnTo>
                <a:cubicBezTo>
                  <a:pt x="3857" y="2619"/>
                  <a:pt x="3901" y="2048"/>
                  <a:pt x="3989" y="1742"/>
                </a:cubicBezTo>
                <a:cubicBezTo>
                  <a:pt x="4077" y="1435"/>
                  <a:pt x="4290" y="1106"/>
                  <a:pt x="4629" y="754"/>
                </a:cubicBezTo>
                <a:cubicBezTo>
                  <a:pt x="5084" y="291"/>
                  <a:pt x="5631" y="40"/>
                  <a:pt x="6269" y="0"/>
                </a:cubicBezTo>
                <a:lnTo>
                  <a:pt x="6269" y="596"/>
                </a:lnTo>
                <a:cubicBezTo>
                  <a:pt x="5625" y="648"/>
                  <a:pt x="5302" y="1282"/>
                  <a:pt x="5302" y="2498"/>
                </a:cubicBezTo>
                <a:lnTo>
                  <a:pt x="5302" y="3135"/>
                </a:lnTo>
                <a:close/>
              </a:path>
            </a:pathLst>
          </a:custGeom>
          <a:solidFill>
            <a:srgbClr val="D8910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19923" y="1371601"/>
            <a:ext cx="5504155" cy="1981200"/>
          </a:xfrm>
        </p:spPr>
        <p:txBody>
          <a:bodyPr anchor="t"/>
          <a:lstStyle>
            <a:lvl1pPr marL="0" indent="0" algn="l">
              <a:lnSpc>
                <a:spcPct val="110000"/>
              </a:lnSpc>
              <a:defRPr sz="2800" b="1" baseline="0"/>
            </a:lvl1pPr>
          </a:lstStyle>
          <a:p>
            <a:r>
              <a:rPr/>
              <a:t>This is a sample quote slide. Type a brief quotation inside this textbox. Add a close quote mark at the end of the quotation.”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3657600" y="3657600"/>
            <a:ext cx="3657600" cy="304800"/>
          </a:xfr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Tx/>
              <a:buNone/>
              <a:defRPr sz="2000" b="1" i="1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/>
              <a:t>Name of Person Quoted</a:t>
            </a:r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3657600" y="3979652"/>
            <a:ext cx="3657600" cy="74474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Tx/>
              <a:buNone/>
              <a:defRPr sz="2000" b="0" i="1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/>
              <a:t>Title, Company Name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Symantec Corporation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AA63-D034-42AE-91FA-B13B9518C7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09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"/>
          <p:cNvSpPr>
            <a:spLocks noEditPoints="1"/>
          </p:cNvSpPr>
          <p:nvPr/>
        </p:nvSpPr>
        <p:spPr bwMode="ltGray">
          <a:xfrm>
            <a:off x="3549650" y="1355379"/>
            <a:ext cx="458956" cy="406469"/>
          </a:xfrm>
          <a:custGeom>
            <a:avLst/>
            <a:gdLst>
              <a:gd name="T0" fmla="*/ 1445 w 6269"/>
              <a:gd name="T1" fmla="*/ 3135 h 5547"/>
              <a:gd name="T2" fmla="*/ 2412 w 6269"/>
              <a:gd name="T3" fmla="*/ 3135 h 5547"/>
              <a:gd name="T4" fmla="*/ 2412 w 6269"/>
              <a:gd name="T5" fmla="*/ 5547 h 5547"/>
              <a:gd name="T6" fmla="*/ 0 w 6269"/>
              <a:gd name="T7" fmla="*/ 5547 h 5547"/>
              <a:gd name="T8" fmla="*/ 0 w 6269"/>
              <a:gd name="T9" fmla="*/ 3454 h 5547"/>
              <a:gd name="T10" fmla="*/ 132 w 6269"/>
              <a:gd name="T11" fmla="*/ 1742 h 5547"/>
              <a:gd name="T12" fmla="*/ 771 w 6269"/>
              <a:gd name="T13" fmla="*/ 754 h 5547"/>
              <a:gd name="T14" fmla="*/ 2412 w 6269"/>
              <a:gd name="T15" fmla="*/ 0 h 5547"/>
              <a:gd name="T16" fmla="*/ 2412 w 6269"/>
              <a:gd name="T17" fmla="*/ 596 h 5547"/>
              <a:gd name="T18" fmla="*/ 1445 w 6269"/>
              <a:gd name="T19" fmla="*/ 2498 h 5547"/>
              <a:gd name="T20" fmla="*/ 1445 w 6269"/>
              <a:gd name="T21" fmla="*/ 3135 h 5547"/>
              <a:gd name="T22" fmla="*/ 5302 w 6269"/>
              <a:gd name="T23" fmla="*/ 3135 h 5547"/>
              <a:gd name="T24" fmla="*/ 6269 w 6269"/>
              <a:gd name="T25" fmla="*/ 3135 h 5547"/>
              <a:gd name="T26" fmla="*/ 6269 w 6269"/>
              <a:gd name="T27" fmla="*/ 5547 h 5547"/>
              <a:gd name="T28" fmla="*/ 3857 w 6269"/>
              <a:gd name="T29" fmla="*/ 5547 h 5547"/>
              <a:gd name="T30" fmla="*/ 3857 w 6269"/>
              <a:gd name="T31" fmla="*/ 3454 h 5547"/>
              <a:gd name="T32" fmla="*/ 3989 w 6269"/>
              <a:gd name="T33" fmla="*/ 1742 h 5547"/>
              <a:gd name="T34" fmla="*/ 4629 w 6269"/>
              <a:gd name="T35" fmla="*/ 754 h 5547"/>
              <a:gd name="T36" fmla="*/ 6269 w 6269"/>
              <a:gd name="T37" fmla="*/ 0 h 5547"/>
              <a:gd name="T38" fmla="*/ 6269 w 6269"/>
              <a:gd name="T39" fmla="*/ 596 h 5547"/>
              <a:gd name="T40" fmla="*/ 5302 w 6269"/>
              <a:gd name="T41" fmla="*/ 2498 h 5547"/>
              <a:gd name="T42" fmla="*/ 5302 w 6269"/>
              <a:gd name="T43" fmla="*/ 3135 h 5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269" h="5547">
                <a:moveTo>
                  <a:pt x="1445" y="3135"/>
                </a:moveTo>
                <a:lnTo>
                  <a:pt x="2412" y="3135"/>
                </a:lnTo>
                <a:lnTo>
                  <a:pt x="2412" y="5547"/>
                </a:lnTo>
                <a:lnTo>
                  <a:pt x="0" y="5547"/>
                </a:lnTo>
                <a:lnTo>
                  <a:pt x="0" y="3454"/>
                </a:lnTo>
                <a:cubicBezTo>
                  <a:pt x="0" y="2626"/>
                  <a:pt x="44" y="2055"/>
                  <a:pt x="132" y="1742"/>
                </a:cubicBezTo>
                <a:cubicBezTo>
                  <a:pt x="219" y="1429"/>
                  <a:pt x="433" y="1099"/>
                  <a:pt x="771" y="754"/>
                </a:cubicBezTo>
                <a:cubicBezTo>
                  <a:pt x="1227" y="291"/>
                  <a:pt x="1774" y="40"/>
                  <a:pt x="2412" y="0"/>
                </a:cubicBezTo>
                <a:lnTo>
                  <a:pt x="2412" y="596"/>
                </a:lnTo>
                <a:cubicBezTo>
                  <a:pt x="1767" y="648"/>
                  <a:pt x="1445" y="1282"/>
                  <a:pt x="1445" y="2498"/>
                </a:cubicBezTo>
                <a:lnTo>
                  <a:pt x="1445" y="3135"/>
                </a:lnTo>
                <a:close/>
                <a:moveTo>
                  <a:pt x="5302" y="3135"/>
                </a:moveTo>
                <a:lnTo>
                  <a:pt x="6269" y="3135"/>
                </a:lnTo>
                <a:lnTo>
                  <a:pt x="6269" y="5547"/>
                </a:lnTo>
                <a:lnTo>
                  <a:pt x="3857" y="5547"/>
                </a:lnTo>
                <a:lnTo>
                  <a:pt x="3857" y="3454"/>
                </a:lnTo>
                <a:cubicBezTo>
                  <a:pt x="3857" y="2619"/>
                  <a:pt x="3901" y="2048"/>
                  <a:pt x="3989" y="1742"/>
                </a:cubicBezTo>
                <a:cubicBezTo>
                  <a:pt x="4077" y="1435"/>
                  <a:pt x="4290" y="1106"/>
                  <a:pt x="4629" y="754"/>
                </a:cubicBezTo>
                <a:cubicBezTo>
                  <a:pt x="5084" y="291"/>
                  <a:pt x="5631" y="40"/>
                  <a:pt x="6269" y="0"/>
                </a:cubicBezTo>
                <a:lnTo>
                  <a:pt x="6269" y="596"/>
                </a:lnTo>
                <a:cubicBezTo>
                  <a:pt x="5625" y="648"/>
                  <a:pt x="5302" y="1282"/>
                  <a:pt x="5302" y="2498"/>
                </a:cubicBezTo>
                <a:lnTo>
                  <a:pt x="5302" y="3135"/>
                </a:lnTo>
                <a:close/>
              </a:path>
            </a:pathLst>
          </a:custGeom>
          <a:solidFill>
            <a:srgbClr val="D8910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14800" y="1440612"/>
            <a:ext cx="4114800" cy="2672602"/>
          </a:xfrm>
        </p:spPr>
        <p:txBody>
          <a:bodyPr anchor="t"/>
          <a:lstStyle>
            <a:lvl1pPr marL="0" indent="0" algn="l">
              <a:lnSpc>
                <a:spcPct val="110000"/>
              </a:lnSpc>
              <a:defRPr sz="2400" b="1" baseline="0"/>
            </a:lvl1pPr>
          </a:lstStyle>
          <a:p>
            <a:r>
              <a:rPr/>
              <a:t>This is a sample quote slide. Type a brief quotation inside this textbox. Add a close quote mark at the end of the quotation.”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914400" y="1370013"/>
            <a:ext cx="2286000" cy="2743200"/>
          </a:xfrm>
          <a:prstGeom prst="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sz="240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Picture Placeholder 15"/>
          <p:cNvSpPr>
            <a:spLocks noGrp="1"/>
          </p:cNvSpPr>
          <p:nvPr>
            <p:ph type="pic" sz="quarter" idx="15" hasCustomPrompt="1"/>
          </p:nvPr>
        </p:nvSpPr>
        <p:spPr>
          <a:xfrm>
            <a:off x="978408" y="1435609"/>
            <a:ext cx="2157599" cy="2613596"/>
          </a:xfrm>
          <a:solidFill>
            <a:schemeClr val="bg2"/>
          </a:solidFill>
        </p:spPr>
        <p:txBody>
          <a:bodyPr tIns="9144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r>
              <a:rPr/>
              <a:t>Click icon to insert picture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901460" y="4267200"/>
            <a:ext cx="2908792" cy="304800"/>
          </a:xfr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Tx/>
              <a:buNone/>
              <a:defRPr sz="1800" b="1" i="1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/>
              <a:t>Name of Person Quoted</a:t>
            </a:r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901460" y="4572000"/>
            <a:ext cx="2908792" cy="74474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Tx/>
              <a:buNone/>
              <a:defRPr sz="1800" b="0" i="1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/>
              <a:t>Title, Company Name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Symantec Corporation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AA63-D034-42AE-91FA-B13B9518C7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794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 bwMode="auto">
          <a:xfrm>
            <a:off x="0" y="6656832"/>
            <a:ext cx="9144000" cy="201168"/>
          </a:xfrm>
          <a:prstGeom prst="rect">
            <a:avLst/>
          </a:prstGeom>
          <a:solidFill>
            <a:srgbClr val="CDCDCD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/>
          </a:p>
        </p:txBody>
      </p:sp>
      <p:grpSp>
        <p:nvGrpSpPr>
          <p:cNvPr id="67" name="Group 66"/>
          <p:cNvGrpSpPr/>
          <p:nvPr/>
        </p:nvGrpSpPr>
        <p:grpSpPr>
          <a:xfrm>
            <a:off x="615172" y="178278"/>
            <a:ext cx="8331967" cy="2845278"/>
            <a:chOff x="615172" y="178278"/>
            <a:chExt cx="8331967" cy="2845278"/>
          </a:xfrm>
        </p:grpSpPr>
        <p:sp>
          <p:nvSpPr>
            <p:cNvPr id="68" name="Rectangle 67"/>
            <p:cNvSpPr/>
            <p:nvPr/>
          </p:nvSpPr>
          <p:spPr bwMode="ltGray">
            <a:xfrm>
              <a:off x="7764877" y="178278"/>
              <a:ext cx="1182262" cy="1193799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9" name="Rectangle 68"/>
            <p:cNvSpPr/>
            <p:nvPr/>
          </p:nvSpPr>
          <p:spPr bwMode="ltGray">
            <a:xfrm>
              <a:off x="7347515" y="1065916"/>
              <a:ext cx="908541" cy="908541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3" name="Rectangle 72"/>
            <p:cNvSpPr/>
            <p:nvPr/>
          </p:nvSpPr>
          <p:spPr bwMode="ltGray">
            <a:xfrm>
              <a:off x="6732478" y="943452"/>
              <a:ext cx="1168114" cy="1179513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4" name="Rectangle 73"/>
            <p:cNvSpPr/>
            <p:nvPr/>
          </p:nvSpPr>
          <p:spPr bwMode="ltGray">
            <a:xfrm>
              <a:off x="7347516" y="1065916"/>
              <a:ext cx="553076" cy="908541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5" name="Rectangle 23"/>
            <p:cNvSpPr/>
            <p:nvPr/>
          </p:nvSpPr>
          <p:spPr bwMode="ltGray">
            <a:xfrm>
              <a:off x="7764877" y="943452"/>
              <a:ext cx="135715" cy="428625"/>
            </a:xfrm>
            <a:custGeom>
              <a:avLst/>
              <a:gdLst/>
              <a:ahLst/>
              <a:cxnLst/>
              <a:rect l="l" t="t" r="r" b="b"/>
              <a:pathLst>
                <a:path w="135715" h="428625">
                  <a:moveTo>
                    <a:pt x="0" y="0"/>
                  </a:moveTo>
                  <a:lnTo>
                    <a:pt x="135715" y="0"/>
                  </a:lnTo>
                  <a:lnTo>
                    <a:pt x="135715" y="428625"/>
                  </a:lnTo>
                  <a:lnTo>
                    <a:pt x="0" y="428625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6" name="Rectangle 75"/>
            <p:cNvSpPr/>
            <p:nvPr/>
          </p:nvSpPr>
          <p:spPr bwMode="ltGray">
            <a:xfrm>
              <a:off x="7764877" y="1065916"/>
              <a:ext cx="491179" cy="306161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7" name="Rectangle 76"/>
            <p:cNvSpPr/>
            <p:nvPr/>
          </p:nvSpPr>
          <p:spPr bwMode="ltGray">
            <a:xfrm>
              <a:off x="7764877" y="1065916"/>
              <a:ext cx="135716" cy="306161"/>
            </a:xfrm>
            <a:prstGeom prst="rect">
              <a:avLst/>
            </a:prstGeom>
            <a:solidFill>
              <a:srgbClr val="D29C2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8" name="Rectangle 77"/>
            <p:cNvSpPr/>
            <p:nvPr/>
          </p:nvSpPr>
          <p:spPr bwMode="ltGray">
            <a:xfrm>
              <a:off x="7069005" y="1296831"/>
              <a:ext cx="371294" cy="375283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9" name="Rectangle 78"/>
            <p:cNvSpPr/>
            <p:nvPr/>
          </p:nvSpPr>
          <p:spPr bwMode="ltGray">
            <a:xfrm>
              <a:off x="7347515" y="1296831"/>
              <a:ext cx="92783" cy="375283"/>
            </a:xfrm>
            <a:prstGeom prst="rect">
              <a:avLst/>
            </a:prstGeom>
            <a:solidFill>
              <a:srgbClr val="E0871C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0" name="Rectangle 79"/>
            <p:cNvSpPr/>
            <p:nvPr/>
          </p:nvSpPr>
          <p:spPr bwMode="ltGray">
            <a:xfrm>
              <a:off x="6584245" y="1913285"/>
              <a:ext cx="355684" cy="359506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1" name="Rectangle 80"/>
            <p:cNvSpPr/>
            <p:nvPr/>
          </p:nvSpPr>
          <p:spPr bwMode="ltGray">
            <a:xfrm>
              <a:off x="6732478" y="1913285"/>
              <a:ext cx="207451" cy="209680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2" name="Rectangle 81"/>
            <p:cNvSpPr/>
            <p:nvPr/>
          </p:nvSpPr>
          <p:spPr bwMode="ltGray">
            <a:xfrm>
              <a:off x="4705352" y="1307021"/>
              <a:ext cx="778219" cy="785813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3" name="Rectangle 82"/>
            <p:cNvSpPr/>
            <p:nvPr/>
          </p:nvSpPr>
          <p:spPr bwMode="ltGray">
            <a:xfrm>
              <a:off x="4129088" y="1897572"/>
              <a:ext cx="763934" cy="771388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4" name="Rectangle 83"/>
            <p:cNvSpPr/>
            <p:nvPr/>
          </p:nvSpPr>
          <p:spPr bwMode="ltGray">
            <a:xfrm>
              <a:off x="3211513" y="1535622"/>
              <a:ext cx="763934" cy="771388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5" name="Rectangle 84"/>
            <p:cNvSpPr/>
            <p:nvPr/>
          </p:nvSpPr>
          <p:spPr bwMode="ltGray">
            <a:xfrm>
              <a:off x="789831" y="2029017"/>
              <a:ext cx="508907" cy="513873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6" name="Rectangle 85"/>
            <p:cNvSpPr/>
            <p:nvPr/>
          </p:nvSpPr>
          <p:spPr bwMode="ltGray">
            <a:xfrm>
              <a:off x="5284472" y="982650"/>
              <a:ext cx="818771" cy="826761"/>
            </a:xfrm>
            <a:prstGeom prst="rect">
              <a:avLst/>
            </a:prstGeom>
            <a:solidFill>
              <a:srgbClr val="F2F2F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7" name="Rectangle 43"/>
            <p:cNvSpPr/>
            <p:nvPr/>
          </p:nvSpPr>
          <p:spPr bwMode="ltGray">
            <a:xfrm>
              <a:off x="5284472" y="1307021"/>
              <a:ext cx="199099" cy="502390"/>
            </a:xfrm>
            <a:custGeom>
              <a:avLst/>
              <a:gdLst/>
              <a:ahLst/>
              <a:cxnLst/>
              <a:rect l="l" t="t" r="r" b="b"/>
              <a:pathLst>
                <a:path w="199099" h="502390">
                  <a:moveTo>
                    <a:pt x="0" y="0"/>
                  </a:moveTo>
                  <a:lnTo>
                    <a:pt x="199099" y="0"/>
                  </a:lnTo>
                  <a:lnTo>
                    <a:pt x="199099" y="502390"/>
                  </a:lnTo>
                  <a:lnTo>
                    <a:pt x="0" y="502390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8" name="Rectangle 87"/>
            <p:cNvSpPr/>
            <p:nvPr/>
          </p:nvSpPr>
          <p:spPr bwMode="ltGray">
            <a:xfrm>
              <a:off x="5612694" y="833457"/>
              <a:ext cx="310267" cy="313601"/>
            </a:xfrm>
            <a:prstGeom prst="rect">
              <a:avLst/>
            </a:prstGeom>
            <a:solidFill>
              <a:srgbClr val="E7E7E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9" name="Rectangle 46"/>
            <p:cNvSpPr/>
            <p:nvPr/>
          </p:nvSpPr>
          <p:spPr bwMode="ltGray">
            <a:xfrm>
              <a:off x="5612694" y="982650"/>
              <a:ext cx="310267" cy="164408"/>
            </a:xfrm>
            <a:custGeom>
              <a:avLst/>
              <a:gdLst/>
              <a:ahLst/>
              <a:cxnLst/>
              <a:rect l="l" t="t" r="r" b="b"/>
              <a:pathLst>
                <a:path w="310267" h="164408">
                  <a:moveTo>
                    <a:pt x="0" y="0"/>
                  </a:moveTo>
                  <a:lnTo>
                    <a:pt x="310267" y="0"/>
                  </a:lnTo>
                  <a:lnTo>
                    <a:pt x="310267" y="164408"/>
                  </a:lnTo>
                  <a:lnTo>
                    <a:pt x="0" y="164408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0" name="Rectangle 89"/>
            <p:cNvSpPr/>
            <p:nvPr/>
          </p:nvSpPr>
          <p:spPr bwMode="ltGray">
            <a:xfrm>
              <a:off x="5819728" y="1071851"/>
              <a:ext cx="405874" cy="410235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1" name="Rectangle 46"/>
            <p:cNvSpPr/>
            <p:nvPr/>
          </p:nvSpPr>
          <p:spPr bwMode="ltGray">
            <a:xfrm>
              <a:off x="5819728" y="1071851"/>
              <a:ext cx="103233" cy="75207"/>
            </a:xfrm>
            <a:custGeom>
              <a:avLst/>
              <a:gdLst/>
              <a:ahLst/>
              <a:cxnLst/>
              <a:rect l="l" t="t" r="r" b="b"/>
              <a:pathLst>
                <a:path w="103233" h="75207">
                  <a:moveTo>
                    <a:pt x="0" y="0"/>
                  </a:moveTo>
                  <a:lnTo>
                    <a:pt x="103233" y="0"/>
                  </a:lnTo>
                  <a:lnTo>
                    <a:pt x="103233" y="75207"/>
                  </a:lnTo>
                  <a:lnTo>
                    <a:pt x="0" y="75207"/>
                  </a:lnTo>
                  <a:close/>
                </a:path>
              </a:pathLst>
            </a:custGeom>
            <a:solidFill>
              <a:srgbClr val="BEC0C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2" name="Rectangle 53"/>
            <p:cNvSpPr/>
            <p:nvPr/>
          </p:nvSpPr>
          <p:spPr bwMode="ltGray">
            <a:xfrm>
              <a:off x="4705352" y="1897572"/>
              <a:ext cx="187670" cy="195262"/>
            </a:xfrm>
            <a:custGeom>
              <a:avLst/>
              <a:gdLst/>
              <a:ahLst/>
              <a:cxnLst/>
              <a:rect l="l" t="t" r="r" b="b"/>
              <a:pathLst>
                <a:path w="187670" h="195262">
                  <a:moveTo>
                    <a:pt x="0" y="0"/>
                  </a:moveTo>
                  <a:lnTo>
                    <a:pt x="187670" y="0"/>
                  </a:lnTo>
                  <a:lnTo>
                    <a:pt x="187670" y="195262"/>
                  </a:lnTo>
                  <a:lnTo>
                    <a:pt x="0" y="195262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3" name="Rectangle 92"/>
            <p:cNvSpPr/>
            <p:nvPr/>
          </p:nvSpPr>
          <p:spPr bwMode="ltGray">
            <a:xfrm>
              <a:off x="4219528" y="2200326"/>
              <a:ext cx="376284" cy="380327"/>
            </a:xfrm>
            <a:prstGeom prst="rect">
              <a:avLst/>
            </a:prstGeom>
            <a:solidFill>
              <a:srgbClr val="C0C1C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4" name="Rectangle 93"/>
            <p:cNvSpPr/>
            <p:nvPr/>
          </p:nvSpPr>
          <p:spPr bwMode="ltGray">
            <a:xfrm>
              <a:off x="3781378" y="2783396"/>
              <a:ext cx="237607" cy="240160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5" name="Rectangle 94"/>
            <p:cNvSpPr/>
            <p:nvPr/>
          </p:nvSpPr>
          <p:spPr bwMode="ltGray">
            <a:xfrm>
              <a:off x="2931810" y="2101537"/>
              <a:ext cx="608677" cy="608677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6" name="Rectangle 95"/>
            <p:cNvSpPr/>
            <p:nvPr/>
          </p:nvSpPr>
          <p:spPr bwMode="ltGray">
            <a:xfrm>
              <a:off x="2519767" y="2019492"/>
              <a:ext cx="782577" cy="790214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7" name="Rectangle 96"/>
            <p:cNvSpPr/>
            <p:nvPr/>
          </p:nvSpPr>
          <p:spPr bwMode="ltGray">
            <a:xfrm>
              <a:off x="2931811" y="2101537"/>
              <a:ext cx="370533" cy="608677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8" name="Rectangle 23"/>
            <p:cNvSpPr/>
            <p:nvPr/>
          </p:nvSpPr>
          <p:spPr bwMode="ltGray">
            <a:xfrm>
              <a:off x="3211422" y="2019492"/>
              <a:ext cx="90922" cy="287157"/>
            </a:xfrm>
            <a:custGeom>
              <a:avLst/>
              <a:gdLst/>
              <a:ahLst/>
              <a:cxnLst/>
              <a:rect l="l" t="t" r="r" b="b"/>
              <a:pathLst>
                <a:path w="135715" h="428625">
                  <a:moveTo>
                    <a:pt x="0" y="0"/>
                  </a:moveTo>
                  <a:lnTo>
                    <a:pt x="135715" y="0"/>
                  </a:lnTo>
                  <a:lnTo>
                    <a:pt x="135715" y="428625"/>
                  </a:lnTo>
                  <a:lnTo>
                    <a:pt x="0" y="428625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9" name="Rectangle 98"/>
            <p:cNvSpPr/>
            <p:nvPr/>
          </p:nvSpPr>
          <p:spPr bwMode="ltGray">
            <a:xfrm>
              <a:off x="3211422" y="2101537"/>
              <a:ext cx="329065" cy="205112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0" name="Rectangle 99"/>
            <p:cNvSpPr/>
            <p:nvPr/>
          </p:nvSpPr>
          <p:spPr bwMode="ltGray">
            <a:xfrm>
              <a:off x="2745223" y="2256238"/>
              <a:ext cx="248748" cy="251421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1" name="Rectangle 100"/>
            <p:cNvSpPr/>
            <p:nvPr/>
          </p:nvSpPr>
          <p:spPr bwMode="ltGray">
            <a:xfrm>
              <a:off x="2931810" y="2256238"/>
              <a:ext cx="62160" cy="251421"/>
            </a:xfrm>
            <a:prstGeom prst="rect">
              <a:avLst/>
            </a:prstGeom>
            <a:solidFill>
              <a:srgbClr val="E0871C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2" name="Rectangle 101"/>
            <p:cNvSpPr/>
            <p:nvPr/>
          </p:nvSpPr>
          <p:spPr bwMode="ltGray">
            <a:xfrm>
              <a:off x="2420458" y="2669231"/>
              <a:ext cx="238290" cy="240851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3" name="Rectangle 102"/>
            <p:cNvSpPr/>
            <p:nvPr/>
          </p:nvSpPr>
          <p:spPr bwMode="ltGray">
            <a:xfrm>
              <a:off x="2519767" y="2669231"/>
              <a:ext cx="138982" cy="140475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4" name="Rectangle 103"/>
            <p:cNvSpPr/>
            <p:nvPr/>
          </p:nvSpPr>
          <p:spPr bwMode="ltGray">
            <a:xfrm>
              <a:off x="3211423" y="2101537"/>
              <a:ext cx="90922" cy="205112"/>
            </a:xfrm>
            <a:prstGeom prst="rect">
              <a:avLst/>
            </a:prstGeom>
            <a:solidFill>
              <a:srgbClr val="D29C2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5" name="Rectangle 104"/>
            <p:cNvSpPr/>
            <p:nvPr/>
          </p:nvSpPr>
          <p:spPr bwMode="ltGray">
            <a:xfrm>
              <a:off x="1163321" y="2250875"/>
              <a:ext cx="527374" cy="532521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6" name="Rectangle 105"/>
            <p:cNvSpPr/>
            <p:nvPr/>
          </p:nvSpPr>
          <p:spPr bwMode="ltGray">
            <a:xfrm>
              <a:off x="1555772" y="2031059"/>
              <a:ext cx="554855" cy="560270"/>
            </a:xfrm>
            <a:prstGeom prst="rect">
              <a:avLst/>
            </a:prstGeom>
            <a:solidFill>
              <a:srgbClr val="F2F2F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7" name="Rectangle 43"/>
            <p:cNvSpPr/>
            <p:nvPr/>
          </p:nvSpPr>
          <p:spPr bwMode="ltGray">
            <a:xfrm>
              <a:off x="1555772" y="2250875"/>
              <a:ext cx="134923" cy="340454"/>
            </a:xfrm>
            <a:custGeom>
              <a:avLst/>
              <a:gdLst/>
              <a:ahLst/>
              <a:cxnLst/>
              <a:rect l="l" t="t" r="r" b="b"/>
              <a:pathLst>
                <a:path w="199099" h="502390">
                  <a:moveTo>
                    <a:pt x="0" y="0"/>
                  </a:moveTo>
                  <a:lnTo>
                    <a:pt x="199099" y="0"/>
                  </a:lnTo>
                  <a:lnTo>
                    <a:pt x="199099" y="502390"/>
                  </a:lnTo>
                  <a:lnTo>
                    <a:pt x="0" y="502390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8" name="Rectangle 107"/>
            <p:cNvSpPr/>
            <p:nvPr/>
          </p:nvSpPr>
          <p:spPr bwMode="ltGray">
            <a:xfrm>
              <a:off x="1778198" y="1929956"/>
              <a:ext cx="210258" cy="212517"/>
            </a:xfrm>
            <a:prstGeom prst="rect">
              <a:avLst/>
            </a:prstGeom>
            <a:solidFill>
              <a:srgbClr val="E7E7E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9" name="Rectangle 46"/>
            <p:cNvSpPr/>
            <p:nvPr/>
          </p:nvSpPr>
          <p:spPr bwMode="ltGray">
            <a:xfrm>
              <a:off x="1778198" y="2031059"/>
              <a:ext cx="210258" cy="111414"/>
            </a:xfrm>
            <a:custGeom>
              <a:avLst/>
              <a:gdLst/>
              <a:ahLst/>
              <a:cxnLst/>
              <a:rect l="l" t="t" r="r" b="b"/>
              <a:pathLst>
                <a:path w="310267" h="164408">
                  <a:moveTo>
                    <a:pt x="0" y="0"/>
                  </a:moveTo>
                  <a:lnTo>
                    <a:pt x="310267" y="0"/>
                  </a:lnTo>
                  <a:lnTo>
                    <a:pt x="310267" y="164408"/>
                  </a:lnTo>
                  <a:lnTo>
                    <a:pt x="0" y="164408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0" name="Rectangle 109"/>
            <p:cNvSpPr/>
            <p:nvPr/>
          </p:nvSpPr>
          <p:spPr bwMode="ltGray">
            <a:xfrm>
              <a:off x="1918498" y="2091508"/>
              <a:ext cx="275048" cy="278003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1" name="Rectangle 46"/>
            <p:cNvSpPr/>
            <p:nvPr/>
          </p:nvSpPr>
          <p:spPr bwMode="ltGray">
            <a:xfrm>
              <a:off x="1918498" y="2091508"/>
              <a:ext cx="69958" cy="50965"/>
            </a:xfrm>
            <a:custGeom>
              <a:avLst/>
              <a:gdLst/>
              <a:ahLst/>
              <a:cxnLst/>
              <a:rect l="l" t="t" r="r" b="b"/>
              <a:pathLst>
                <a:path w="103233" h="75207">
                  <a:moveTo>
                    <a:pt x="0" y="0"/>
                  </a:moveTo>
                  <a:lnTo>
                    <a:pt x="103233" y="0"/>
                  </a:lnTo>
                  <a:lnTo>
                    <a:pt x="103233" y="75207"/>
                  </a:lnTo>
                  <a:lnTo>
                    <a:pt x="0" y="75207"/>
                  </a:lnTo>
                  <a:close/>
                </a:path>
              </a:pathLst>
            </a:custGeom>
            <a:solidFill>
              <a:srgbClr val="BEC0C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2" name="Rectangle 74"/>
            <p:cNvSpPr/>
            <p:nvPr/>
          </p:nvSpPr>
          <p:spPr bwMode="ltGray">
            <a:xfrm>
              <a:off x="1163321" y="2250875"/>
              <a:ext cx="135417" cy="292015"/>
            </a:xfrm>
            <a:custGeom>
              <a:avLst/>
              <a:gdLst/>
              <a:ahLst/>
              <a:cxnLst/>
              <a:rect l="l" t="t" r="r" b="b"/>
              <a:pathLst>
                <a:path w="135417" h="292015">
                  <a:moveTo>
                    <a:pt x="0" y="0"/>
                  </a:moveTo>
                  <a:lnTo>
                    <a:pt x="135417" y="0"/>
                  </a:lnTo>
                  <a:lnTo>
                    <a:pt x="135417" y="292015"/>
                  </a:lnTo>
                  <a:lnTo>
                    <a:pt x="0" y="292015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3" name="Rectangle 112"/>
            <p:cNvSpPr/>
            <p:nvPr/>
          </p:nvSpPr>
          <p:spPr bwMode="ltGray">
            <a:xfrm>
              <a:off x="840196" y="2213106"/>
              <a:ext cx="234241" cy="236758"/>
            </a:xfrm>
            <a:prstGeom prst="rect">
              <a:avLst/>
            </a:prstGeom>
            <a:solidFill>
              <a:srgbClr val="C0C1C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4" name="Rectangle 113"/>
            <p:cNvSpPr/>
            <p:nvPr/>
          </p:nvSpPr>
          <p:spPr bwMode="ltGray">
            <a:xfrm>
              <a:off x="615172" y="2761214"/>
              <a:ext cx="158015" cy="159713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29200" y="6329172"/>
            <a:ext cx="1066800" cy="182880"/>
          </a:xfrm>
        </p:spPr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Symantec Corporation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92954" y="6329172"/>
            <a:ext cx="393846" cy="182880"/>
          </a:xfrm>
        </p:spPr>
        <p:txBody>
          <a:bodyPr anchor="b"/>
          <a:lstStyle>
            <a:lvl1pPr algn="r"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51EAA63-D034-42AE-91FA-B13B9518C7BE}" type="slidenum">
              <a:rPr/>
              <a:pPr/>
              <a:t>‹#›</a:t>
            </a:fld>
            <a:endParaRPr/>
          </a:p>
        </p:txBody>
      </p:sp>
      <p:sp>
        <p:nvSpPr>
          <p:cNvPr id="70" name="TextBox 69"/>
          <p:cNvSpPr txBox="1"/>
          <p:nvPr/>
        </p:nvSpPr>
        <p:spPr>
          <a:xfrm>
            <a:off x="1306199" y="4027226"/>
            <a:ext cx="883806" cy="130492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sz="6600" b="0">
                <a:solidFill>
                  <a:schemeClr val="bg2"/>
                </a:solidFill>
              </a:rPr>
              <a:t>&amp;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867540" y="4011283"/>
            <a:ext cx="967895" cy="124651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sz="7200" b="1"/>
              <a:t>Q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967134" y="4011283"/>
            <a:ext cx="847305" cy="124651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sz="7200" b="1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28792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 Exter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 bwMode="auto">
          <a:xfrm>
            <a:off x="0" y="6656832"/>
            <a:ext cx="9144000" cy="201168"/>
          </a:xfrm>
          <a:prstGeom prst="rect">
            <a:avLst/>
          </a:prstGeom>
          <a:solidFill>
            <a:srgbClr val="CDCDCD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/>
          </a:p>
        </p:txBody>
      </p:sp>
      <p:grpSp>
        <p:nvGrpSpPr>
          <p:cNvPr id="60" name="Group 59"/>
          <p:cNvGrpSpPr/>
          <p:nvPr/>
        </p:nvGrpSpPr>
        <p:grpSpPr>
          <a:xfrm>
            <a:off x="615172" y="178278"/>
            <a:ext cx="8331967" cy="2845278"/>
            <a:chOff x="615172" y="178278"/>
            <a:chExt cx="8331967" cy="2845278"/>
          </a:xfrm>
        </p:grpSpPr>
        <p:sp>
          <p:nvSpPr>
            <p:cNvPr id="61" name="Rectangle 60"/>
            <p:cNvSpPr/>
            <p:nvPr/>
          </p:nvSpPr>
          <p:spPr bwMode="ltGray">
            <a:xfrm>
              <a:off x="7764877" y="178278"/>
              <a:ext cx="1182262" cy="1193799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2" name="Rectangle 61"/>
            <p:cNvSpPr/>
            <p:nvPr/>
          </p:nvSpPr>
          <p:spPr bwMode="ltGray">
            <a:xfrm>
              <a:off x="7347515" y="1065916"/>
              <a:ext cx="908541" cy="908541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3" name="Rectangle 62"/>
            <p:cNvSpPr/>
            <p:nvPr/>
          </p:nvSpPr>
          <p:spPr bwMode="ltGray">
            <a:xfrm>
              <a:off x="6732478" y="943452"/>
              <a:ext cx="1168114" cy="1179513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4" name="Rectangle 63"/>
            <p:cNvSpPr/>
            <p:nvPr/>
          </p:nvSpPr>
          <p:spPr bwMode="ltGray">
            <a:xfrm>
              <a:off x="7347516" y="1065916"/>
              <a:ext cx="553076" cy="908541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5" name="Rectangle 23"/>
            <p:cNvSpPr/>
            <p:nvPr/>
          </p:nvSpPr>
          <p:spPr bwMode="ltGray">
            <a:xfrm>
              <a:off x="7764877" y="943452"/>
              <a:ext cx="135715" cy="428625"/>
            </a:xfrm>
            <a:custGeom>
              <a:avLst/>
              <a:gdLst/>
              <a:ahLst/>
              <a:cxnLst/>
              <a:rect l="l" t="t" r="r" b="b"/>
              <a:pathLst>
                <a:path w="135715" h="428625">
                  <a:moveTo>
                    <a:pt x="0" y="0"/>
                  </a:moveTo>
                  <a:lnTo>
                    <a:pt x="135715" y="0"/>
                  </a:lnTo>
                  <a:lnTo>
                    <a:pt x="135715" y="428625"/>
                  </a:lnTo>
                  <a:lnTo>
                    <a:pt x="0" y="428625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6" name="Rectangle 65"/>
            <p:cNvSpPr/>
            <p:nvPr/>
          </p:nvSpPr>
          <p:spPr bwMode="ltGray">
            <a:xfrm>
              <a:off x="7764877" y="1065916"/>
              <a:ext cx="491179" cy="306161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7" name="Rectangle 66"/>
            <p:cNvSpPr/>
            <p:nvPr/>
          </p:nvSpPr>
          <p:spPr bwMode="ltGray">
            <a:xfrm>
              <a:off x="7764877" y="1065916"/>
              <a:ext cx="135716" cy="306161"/>
            </a:xfrm>
            <a:prstGeom prst="rect">
              <a:avLst/>
            </a:prstGeom>
            <a:solidFill>
              <a:srgbClr val="D29C2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8" name="Rectangle 67"/>
            <p:cNvSpPr/>
            <p:nvPr/>
          </p:nvSpPr>
          <p:spPr bwMode="ltGray">
            <a:xfrm>
              <a:off x="7069005" y="1296831"/>
              <a:ext cx="371294" cy="375283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9" name="Rectangle 68"/>
            <p:cNvSpPr/>
            <p:nvPr/>
          </p:nvSpPr>
          <p:spPr bwMode="ltGray">
            <a:xfrm>
              <a:off x="7347515" y="1296831"/>
              <a:ext cx="92783" cy="375283"/>
            </a:xfrm>
            <a:prstGeom prst="rect">
              <a:avLst/>
            </a:prstGeom>
            <a:solidFill>
              <a:srgbClr val="E0871C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0" name="Rectangle 69"/>
            <p:cNvSpPr/>
            <p:nvPr/>
          </p:nvSpPr>
          <p:spPr bwMode="ltGray">
            <a:xfrm>
              <a:off x="6584245" y="1913285"/>
              <a:ext cx="355684" cy="359506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1" name="Rectangle 70"/>
            <p:cNvSpPr/>
            <p:nvPr/>
          </p:nvSpPr>
          <p:spPr bwMode="ltGray">
            <a:xfrm>
              <a:off x="6732478" y="1913285"/>
              <a:ext cx="207451" cy="209680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2" name="Rectangle 71"/>
            <p:cNvSpPr/>
            <p:nvPr/>
          </p:nvSpPr>
          <p:spPr bwMode="ltGray">
            <a:xfrm>
              <a:off x="4705352" y="1307021"/>
              <a:ext cx="778219" cy="785813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3" name="Rectangle 72"/>
            <p:cNvSpPr/>
            <p:nvPr/>
          </p:nvSpPr>
          <p:spPr bwMode="ltGray">
            <a:xfrm>
              <a:off x="4129088" y="1897572"/>
              <a:ext cx="763934" cy="771388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9" name="Rectangle 118"/>
            <p:cNvSpPr/>
            <p:nvPr/>
          </p:nvSpPr>
          <p:spPr bwMode="ltGray">
            <a:xfrm>
              <a:off x="3211513" y="1535622"/>
              <a:ext cx="763934" cy="771388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0" name="Rectangle 119"/>
            <p:cNvSpPr/>
            <p:nvPr/>
          </p:nvSpPr>
          <p:spPr bwMode="ltGray">
            <a:xfrm>
              <a:off x="789831" y="2029017"/>
              <a:ext cx="508907" cy="513873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1" name="Rectangle 120"/>
            <p:cNvSpPr/>
            <p:nvPr/>
          </p:nvSpPr>
          <p:spPr bwMode="ltGray">
            <a:xfrm>
              <a:off x="5284472" y="982650"/>
              <a:ext cx="818771" cy="826761"/>
            </a:xfrm>
            <a:prstGeom prst="rect">
              <a:avLst/>
            </a:prstGeom>
            <a:solidFill>
              <a:srgbClr val="F2F2F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2" name="Rectangle 43"/>
            <p:cNvSpPr/>
            <p:nvPr/>
          </p:nvSpPr>
          <p:spPr bwMode="ltGray">
            <a:xfrm>
              <a:off x="5284472" y="1307021"/>
              <a:ext cx="199099" cy="502390"/>
            </a:xfrm>
            <a:custGeom>
              <a:avLst/>
              <a:gdLst/>
              <a:ahLst/>
              <a:cxnLst/>
              <a:rect l="l" t="t" r="r" b="b"/>
              <a:pathLst>
                <a:path w="199099" h="502390">
                  <a:moveTo>
                    <a:pt x="0" y="0"/>
                  </a:moveTo>
                  <a:lnTo>
                    <a:pt x="199099" y="0"/>
                  </a:lnTo>
                  <a:lnTo>
                    <a:pt x="199099" y="502390"/>
                  </a:lnTo>
                  <a:lnTo>
                    <a:pt x="0" y="502390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8" name="Rectangle 127"/>
            <p:cNvSpPr/>
            <p:nvPr/>
          </p:nvSpPr>
          <p:spPr bwMode="ltGray">
            <a:xfrm>
              <a:off x="5612694" y="833457"/>
              <a:ext cx="310267" cy="313601"/>
            </a:xfrm>
            <a:prstGeom prst="rect">
              <a:avLst/>
            </a:prstGeom>
            <a:solidFill>
              <a:srgbClr val="E7E7E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9" name="Rectangle 46"/>
            <p:cNvSpPr/>
            <p:nvPr/>
          </p:nvSpPr>
          <p:spPr bwMode="ltGray">
            <a:xfrm>
              <a:off x="5612694" y="982650"/>
              <a:ext cx="310267" cy="164408"/>
            </a:xfrm>
            <a:custGeom>
              <a:avLst/>
              <a:gdLst/>
              <a:ahLst/>
              <a:cxnLst/>
              <a:rect l="l" t="t" r="r" b="b"/>
              <a:pathLst>
                <a:path w="310267" h="164408">
                  <a:moveTo>
                    <a:pt x="0" y="0"/>
                  </a:moveTo>
                  <a:lnTo>
                    <a:pt x="310267" y="0"/>
                  </a:lnTo>
                  <a:lnTo>
                    <a:pt x="310267" y="164408"/>
                  </a:lnTo>
                  <a:lnTo>
                    <a:pt x="0" y="164408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0" name="Rectangle 129"/>
            <p:cNvSpPr/>
            <p:nvPr/>
          </p:nvSpPr>
          <p:spPr bwMode="ltGray">
            <a:xfrm>
              <a:off x="5819728" y="1071851"/>
              <a:ext cx="405874" cy="410235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1" name="Rectangle 46"/>
            <p:cNvSpPr/>
            <p:nvPr/>
          </p:nvSpPr>
          <p:spPr bwMode="ltGray">
            <a:xfrm>
              <a:off x="5819728" y="1071851"/>
              <a:ext cx="103233" cy="75207"/>
            </a:xfrm>
            <a:custGeom>
              <a:avLst/>
              <a:gdLst/>
              <a:ahLst/>
              <a:cxnLst/>
              <a:rect l="l" t="t" r="r" b="b"/>
              <a:pathLst>
                <a:path w="103233" h="75207">
                  <a:moveTo>
                    <a:pt x="0" y="0"/>
                  </a:moveTo>
                  <a:lnTo>
                    <a:pt x="103233" y="0"/>
                  </a:lnTo>
                  <a:lnTo>
                    <a:pt x="103233" y="75207"/>
                  </a:lnTo>
                  <a:lnTo>
                    <a:pt x="0" y="75207"/>
                  </a:lnTo>
                  <a:close/>
                </a:path>
              </a:pathLst>
            </a:custGeom>
            <a:solidFill>
              <a:srgbClr val="BEC0C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2" name="Rectangle 53"/>
            <p:cNvSpPr/>
            <p:nvPr/>
          </p:nvSpPr>
          <p:spPr bwMode="ltGray">
            <a:xfrm>
              <a:off x="4705352" y="1897572"/>
              <a:ext cx="187670" cy="195262"/>
            </a:xfrm>
            <a:custGeom>
              <a:avLst/>
              <a:gdLst/>
              <a:ahLst/>
              <a:cxnLst/>
              <a:rect l="l" t="t" r="r" b="b"/>
              <a:pathLst>
                <a:path w="187670" h="195262">
                  <a:moveTo>
                    <a:pt x="0" y="0"/>
                  </a:moveTo>
                  <a:lnTo>
                    <a:pt x="187670" y="0"/>
                  </a:lnTo>
                  <a:lnTo>
                    <a:pt x="187670" y="195262"/>
                  </a:lnTo>
                  <a:lnTo>
                    <a:pt x="0" y="195262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3" name="Rectangle 132"/>
            <p:cNvSpPr/>
            <p:nvPr/>
          </p:nvSpPr>
          <p:spPr bwMode="ltGray">
            <a:xfrm>
              <a:off x="4219528" y="2200326"/>
              <a:ext cx="376284" cy="380327"/>
            </a:xfrm>
            <a:prstGeom prst="rect">
              <a:avLst/>
            </a:prstGeom>
            <a:solidFill>
              <a:srgbClr val="C0C1C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4" name="Rectangle 133"/>
            <p:cNvSpPr/>
            <p:nvPr/>
          </p:nvSpPr>
          <p:spPr bwMode="ltGray">
            <a:xfrm>
              <a:off x="3781378" y="2783396"/>
              <a:ext cx="237607" cy="240160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5" name="Rectangle 134"/>
            <p:cNvSpPr/>
            <p:nvPr/>
          </p:nvSpPr>
          <p:spPr bwMode="ltGray">
            <a:xfrm>
              <a:off x="2931810" y="2101537"/>
              <a:ext cx="608677" cy="608677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6" name="Rectangle 135"/>
            <p:cNvSpPr/>
            <p:nvPr/>
          </p:nvSpPr>
          <p:spPr bwMode="ltGray">
            <a:xfrm>
              <a:off x="2519767" y="2019492"/>
              <a:ext cx="782577" cy="790214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7" name="Rectangle 136"/>
            <p:cNvSpPr/>
            <p:nvPr/>
          </p:nvSpPr>
          <p:spPr bwMode="ltGray">
            <a:xfrm>
              <a:off x="2931811" y="2101537"/>
              <a:ext cx="370533" cy="608677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8" name="Rectangle 23"/>
            <p:cNvSpPr/>
            <p:nvPr/>
          </p:nvSpPr>
          <p:spPr bwMode="ltGray">
            <a:xfrm>
              <a:off x="3211422" y="2019492"/>
              <a:ext cx="90922" cy="287157"/>
            </a:xfrm>
            <a:custGeom>
              <a:avLst/>
              <a:gdLst/>
              <a:ahLst/>
              <a:cxnLst/>
              <a:rect l="l" t="t" r="r" b="b"/>
              <a:pathLst>
                <a:path w="135715" h="428625">
                  <a:moveTo>
                    <a:pt x="0" y="0"/>
                  </a:moveTo>
                  <a:lnTo>
                    <a:pt x="135715" y="0"/>
                  </a:lnTo>
                  <a:lnTo>
                    <a:pt x="135715" y="428625"/>
                  </a:lnTo>
                  <a:lnTo>
                    <a:pt x="0" y="428625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9" name="Rectangle 138"/>
            <p:cNvSpPr/>
            <p:nvPr/>
          </p:nvSpPr>
          <p:spPr bwMode="ltGray">
            <a:xfrm>
              <a:off x="3211422" y="2101537"/>
              <a:ext cx="329065" cy="205112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0" name="Rectangle 139"/>
            <p:cNvSpPr/>
            <p:nvPr/>
          </p:nvSpPr>
          <p:spPr bwMode="ltGray">
            <a:xfrm>
              <a:off x="2745223" y="2256238"/>
              <a:ext cx="248748" cy="251421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1" name="Rectangle 140"/>
            <p:cNvSpPr/>
            <p:nvPr/>
          </p:nvSpPr>
          <p:spPr bwMode="ltGray">
            <a:xfrm>
              <a:off x="2931810" y="2256238"/>
              <a:ext cx="62160" cy="251421"/>
            </a:xfrm>
            <a:prstGeom prst="rect">
              <a:avLst/>
            </a:prstGeom>
            <a:solidFill>
              <a:srgbClr val="E0871C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2" name="Rectangle 141"/>
            <p:cNvSpPr/>
            <p:nvPr/>
          </p:nvSpPr>
          <p:spPr bwMode="ltGray">
            <a:xfrm>
              <a:off x="2420458" y="2669231"/>
              <a:ext cx="238290" cy="240851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3" name="Rectangle 142"/>
            <p:cNvSpPr/>
            <p:nvPr/>
          </p:nvSpPr>
          <p:spPr bwMode="ltGray">
            <a:xfrm>
              <a:off x="2519767" y="2669231"/>
              <a:ext cx="138982" cy="140475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4" name="Rectangle 143"/>
            <p:cNvSpPr/>
            <p:nvPr/>
          </p:nvSpPr>
          <p:spPr bwMode="ltGray">
            <a:xfrm>
              <a:off x="3211423" y="2101537"/>
              <a:ext cx="90922" cy="205112"/>
            </a:xfrm>
            <a:prstGeom prst="rect">
              <a:avLst/>
            </a:prstGeom>
            <a:solidFill>
              <a:srgbClr val="D29C2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5" name="Rectangle 144"/>
            <p:cNvSpPr/>
            <p:nvPr/>
          </p:nvSpPr>
          <p:spPr bwMode="ltGray">
            <a:xfrm>
              <a:off x="1163321" y="2250875"/>
              <a:ext cx="527374" cy="532521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6" name="Rectangle 145"/>
            <p:cNvSpPr/>
            <p:nvPr/>
          </p:nvSpPr>
          <p:spPr bwMode="ltGray">
            <a:xfrm>
              <a:off x="1555772" y="2031059"/>
              <a:ext cx="554855" cy="560270"/>
            </a:xfrm>
            <a:prstGeom prst="rect">
              <a:avLst/>
            </a:prstGeom>
            <a:solidFill>
              <a:srgbClr val="F2F2F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7" name="Rectangle 43"/>
            <p:cNvSpPr/>
            <p:nvPr/>
          </p:nvSpPr>
          <p:spPr bwMode="ltGray">
            <a:xfrm>
              <a:off x="1555772" y="2250875"/>
              <a:ext cx="134923" cy="340454"/>
            </a:xfrm>
            <a:custGeom>
              <a:avLst/>
              <a:gdLst/>
              <a:ahLst/>
              <a:cxnLst/>
              <a:rect l="l" t="t" r="r" b="b"/>
              <a:pathLst>
                <a:path w="199099" h="502390">
                  <a:moveTo>
                    <a:pt x="0" y="0"/>
                  </a:moveTo>
                  <a:lnTo>
                    <a:pt x="199099" y="0"/>
                  </a:lnTo>
                  <a:lnTo>
                    <a:pt x="199099" y="502390"/>
                  </a:lnTo>
                  <a:lnTo>
                    <a:pt x="0" y="502390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8" name="Rectangle 147"/>
            <p:cNvSpPr/>
            <p:nvPr/>
          </p:nvSpPr>
          <p:spPr bwMode="ltGray">
            <a:xfrm>
              <a:off x="1778198" y="1929956"/>
              <a:ext cx="210258" cy="212517"/>
            </a:xfrm>
            <a:prstGeom prst="rect">
              <a:avLst/>
            </a:prstGeom>
            <a:solidFill>
              <a:srgbClr val="E7E7E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9" name="Rectangle 46"/>
            <p:cNvSpPr/>
            <p:nvPr/>
          </p:nvSpPr>
          <p:spPr bwMode="ltGray">
            <a:xfrm>
              <a:off x="1778198" y="2031059"/>
              <a:ext cx="210258" cy="111414"/>
            </a:xfrm>
            <a:custGeom>
              <a:avLst/>
              <a:gdLst/>
              <a:ahLst/>
              <a:cxnLst/>
              <a:rect l="l" t="t" r="r" b="b"/>
              <a:pathLst>
                <a:path w="310267" h="164408">
                  <a:moveTo>
                    <a:pt x="0" y="0"/>
                  </a:moveTo>
                  <a:lnTo>
                    <a:pt x="310267" y="0"/>
                  </a:lnTo>
                  <a:lnTo>
                    <a:pt x="310267" y="164408"/>
                  </a:lnTo>
                  <a:lnTo>
                    <a:pt x="0" y="164408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50" name="Rectangle 149"/>
            <p:cNvSpPr/>
            <p:nvPr/>
          </p:nvSpPr>
          <p:spPr bwMode="ltGray">
            <a:xfrm>
              <a:off x="1918498" y="2091508"/>
              <a:ext cx="275048" cy="278003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51" name="Rectangle 46"/>
            <p:cNvSpPr/>
            <p:nvPr/>
          </p:nvSpPr>
          <p:spPr bwMode="ltGray">
            <a:xfrm>
              <a:off x="1918498" y="2091508"/>
              <a:ext cx="69958" cy="50965"/>
            </a:xfrm>
            <a:custGeom>
              <a:avLst/>
              <a:gdLst/>
              <a:ahLst/>
              <a:cxnLst/>
              <a:rect l="l" t="t" r="r" b="b"/>
              <a:pathLst>
                <a:path w="103233" h="75207">
                  <a:moveTo>
                    <a:pt x="0" y="0"/>
                  </a:moveTo>
                  <a:lnTo>
                    <a:pt x="103233" y="0"/>
                  </a:lnTo>
                  <a:lnTo>
                    <a:pt x="103233" y="75207"/>
                  </a:lnTo>
                  <a:lnTo>
                    <a:pt x="0" y="75207"/>
                  </a:lnTo>
                  <a:close/>
                </a:path>
              </a:pathLst>
            </a:custGeom>
            <a:solidFill>
              <a:srgbClr val="BEC0C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52" name="Rectangle 74"/>
            <p:cNvSpPr/>
            <p:nvPr/>
          </p:nvSpPr>
          <p:spPr bwMode="ltGray">
            <a:xfrm>
              <a:off x="1163321" y="2250875"/>
              <a:ext cx="135417" cy="292015"/>
            </a:xfrm>
            <a:custGeom>
              <a:avLst/>
              <a:gdLst/>
              <a:ahLst/>
              <a:cxnLst/>
              <a:rect l="l" t="t" r="r" b="b"/>
              <a:pathLst>
                <a:path w="135417" h="292015">
                  <a:moveTo>
                    <a:pt x="0" y="0"/>
                  </a:moveTo>
                  <a:lnTo>
                    <a:pt x="135417" y="0"/>
                  </a:lnTo>
                  <a:lnTo>
                    <a:pt x="135417" y="292015"/>
                  </a:lnTo>
                  <a:lnTo>
                    <a:pt x="0" y="292015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53" name="Rectangle 152"/>
            <p:cNvSpPr/>
            <p:nvPr/>
          </p:nvSpPr>
          <p:spPr bwMode="ltGray">
            <a:xfrm>
              <a:off x="840196" y="2213106"/>
              <a:ext cx="234241" cy="236758"/>
            </a:xfrm>
            <a:prstGeom prst="rect">
              <a:avLst/>
            </a:prstGeom>
            <a:solidFill>
              <a:srgbClr val="C0C1C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54" name="Rectangle 153"/>
            <p:cNvSpPr/>
            <p:nvPr/>
          </p:nvSpPr>
          <p:spPr bwMode="ltGray">
            <a:xfrm>
              <a:off x="615172" y="2761214"/>
              <a:ext cx="158015" cy="159713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10670" y="3401683"/>
            <a:ext cx="3661330" cy="43931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sz="3200" b="1"/>
              <a:t>Thank you!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4464315"/>
            <a:ext cx="7315202" cy="403225"/>
          </a:xfrm>
        </p:spPr>
        <p:txBody>
          <a:bodyPr anchor="t"/>
          <a:lstStyle>
            <a:lvl1pPr>
              <a:lnSpc>
                <a:spcPct val="90000"/>
              </a:lnSpc>
              <a:defRPr sz="2400"/>
            </a:lvl1pPr>
          </a:lstStyle>
          <a:p>
            <a:r>
              <a:rPr/>
              <a:t>Click to add presenter’s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399" y="4910670"/>
            <a:ext cx="7315202" cy="65193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Presenter’s email</a:t>
            </a:r>
            <a:br>
              <a:rPr/>
            </a:br>
            <a:r>
              <a:rPr/>
              <a:t>Presenter’s phone</a:t>
            </a: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908808" y="5638800"/>
            <a:ext cx="7320792" cy="53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noAutofit/>
          </a:bodyPr>
          <a:lstStyle/>
          <a:p>
            <a:pPr algn="l">
              <a:lnSpc>
                <a:spcPct val="90000"/>
              </a:lnSpc>
              <a:spcBef>
                <a:spcPts val="400"/>
              </a:spcBef>
            </a:pPr>
            <a:r>
              <a:rPr sz="800" b="1" dirty="0">
                <a:solidFill>
                  <a:schemeClr val="tx1"/>
                </a:solidFill>
                <a:latin typeface="+mn-lt"/>
              </a:rPr>
              <a:t>Copyright © </a:t>
            </a:r>
            <a:r>
              <a:rPr sz="800" b="1" dirty="0" smtClean="0">
                <a:solidFill>
                  <a:schemeClr val="tx1"/>
                </a:solidFill>
                <a:latin typeface="+mn-lt"/>
              </a:rPr>
              <a:t>201</a:t>
            </a:r>
            <a:r>
              <a:rPr lang="en-US" sz="800" b="1" dirty="0" smtClean="0">
                <a:solidFill>
                  <a:schemeClr val="tx1"/>
                </a:solidFill>
                <a:latin typeface="+mn-lt"/>
              </a:rPr>
              <a:t>5</a:t>
            </a:r>
            <a:r>
              <a:rPr sz="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sz="800" b="1" dirty="0">
                <a:solidFill>
                  <a:schemeClr val="tx1"/>
                </a:solidFill>
                <a:latin typeface="+mn-lt"/>
              </a:rPr>
              <a:t>Symantec Corporation. All rights reserved. </a:t>
            </a:r>
            <a:r>
              <a:rPr sz="800" dirty="0">
                <a:solidFill>
                  <a:schemeClr val="tx1"/>
                </a:solidFill>
                <a:latin typeface="+mn-lt"/>
              </a:rPr>
              <a:t>Symantec and the Symantec Logo are trademarks or registered trademarks of Symantec Corporation or its affiliates in the U.S. and other countries. </a:t>
            </a:r>
            <a:r>
              <a:rPr sz="800" dirty="0" smtClean="0">
                <a:solidFill>
                  <a:schemeClr val="tx1"/>
                </a:solidFill>
                <a:latin typeface="+mn-lt"/>
              </a:rPr>
              <a:t>Other </a:t>
            </a:r>
            <a:r>
              <a:rPr sz="800" dirty="0">
                <a:solidFill>
                  <a:schemeClr val="tx1"/>
                </a:solidFill>
                <a:latin typeface="+mn-lt"/>
              </a:rPr>
              <a:t>names may be trademarks of their respective owners.</a:t>
            </a:r>
          </a:p>
          <a:p>
            <a:pPr algn="l">
              <a:lnSpc>
                <a:spcPct val="90000"/>
              </a:lnSpc>
              <a:spcBef>
                <a:spcPts val="400"/>
              </a:spcBef>
            </a:pPr>
            <a:r>
              <a:rPr sz="800" dirty="0">
                <a:solidFill>
                  <a:schemeClr val="tx1"/>
                </a:solidFill>
                <a:latin typeface="+mn-lt"/>
              </a:rPr>
              <a:t>This document is provided for informational purposes only and is not intended as advertising. </a:t>
            </a:r>
            <a:r>
              <a:rPr sz="800" dirty="0" smtClean="0">
                <a:solidFill>
                  <a:schemeClr val="tx1"/>
                </a:solidFill>
                <a:latin typeface="+mn-lt"/>
              </a:rPr>
              <a:t>All </a:t>
            </a:r>
            <a:r>
              <a:rPr sz="800" dirty="0">
                <a:solidFill>
                  <a:schemeClr val="tx1"/>
                </a:solidFill>
                <a:latin typeface="+mn-lt"/>
              </a:rPr>
              <a:t>warranties relating to the information in this document, either express or implied, are disclaimed to the maximum extent allowed by law. </a:t>
            </a:r>
            <a:r>
              <a:rPr sz="800" dirty="0" smtClean="0">
                <a:solidFill>
                  <a:schemeClr val="tx1"/>
                </a:solidFill>
                <a:latin typeface="+mn-lt"/>
              </a:rPr>
              <a:t>The </a:t>
            </a:r>
            <a:r>
              <a:rPr sz="800" dirty="0">
                <a:solidFill>
                  <a:schemeClr val="tx1"/>
                </a:solidFill>
                <a:latin typeface="+mn-lt"/>
              </a:rPr>
              <a:t>information in this document is subject to change without notice.</a:t>
            </a:r>
          </a:p>
        </p:txBody>
      </p:sp>
      <p:pic>
        <p:nvPicPr>
          <p:cNvPr id="58" name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8" y="834568"/>
            <a:ext cx="2194560" cy="57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47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 Inter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 bwMode="auto">
          <a:xfrm>
            <a:off x="0" y="6656832"/>
            <a:ext cx="9144000" cy="201168"/>
          </a:xfrm>
          <a:prstGeom prst="rect">
            <a:avLst/>
          </a:prstGeom>
          <a:solidFill>
            <a:srgbClr val="CDCDCD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/>
          </a:p>
        </p:txBody>
      </p:sp>
      <p:grpSp>
        <p:nvGrpSpPr>
          <p:cNvPr id="60" name="Group 59"/>
          <p:cNvGrpSpPr/>
          <p:nvPr/>
        </p:nvGrpSpPr>
        <p:grpSpPr>
          <a:xfrm>
            <a:off x="615172" y="178278"/>
            <a:ext cx="8331967" cy="2845278"/>
            <a:chOff x="615172" y="178278"/>
            <a:chExt cx="8331967" cy="2845278"/>
          </a:xfrm>
        </p:grpSpPr>
        <p:sp>
          <p:nvSpPr>
            <p:cNvPr id="61" name="Rectangle 60"/>
            <p:cNvSpPr/>
            <p:nvPr/>
          </p:nvSpPr>
          <p:spPr bwMode="ltGray">
            <a:xfrm>
              <a:off x="7764877" y="178278"/>
              <a:ext cx="1182262" cy="1193799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2" name="Rectangle 61"/>
            <p:cNvSpPr/>
            <p:nvPr/>
          </p:nvSpPr>
          <p:spPr bwMode="ltGray">
            <a:xfrm>
              <a:off x="7347515" y="1065916"/>
              <a:ext cx="908541" cy="908541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3" name="Rectangle 62"/>
            <p:cNvSpPr/>
            <p:nvPr/>
          </p:nvSpPr>
          <p:spPr bwMode="ltGray">
            <a:xfrm>
              <a:off x="6732478" y="943452"/>
              <a:ext cx="1168114" cy="1179513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4" name="Rectangle 63"/>
            <p:cNvSpPr/>
            <p:nvPr/>
          </p:nvSpPr>
          <p:spPr bwMode="ltGray">
            <a:xfrm>
              <a:off x="7347516" y="1065916"/>
              <a:ext cx="553076" cy="908541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5" name="Rectangle 23"/>
            <p:cNvSpPr/>
            <p:nvPr/>
          </p:nvSpPr>
          <p:spPr bwMode="ltGray">
            <a:xfrm>
              <a:off x="7764877" y="943452"/>
              <a:ext cx="135715" cy="428625"/>
            </a:xfrm>
            <a:custGeom>
              <a:avLst/>
              <a:gdLst/>
              <a:ahLst/>
              <a:cxnLst/>
              <a:rect l="l" t="t" r="r" b="b"/>
              <a:pathLst>
                <a:path w="135715" h="428625">
                  <a:moveTo>
                    <a:pt x="0" y="0"/>
                  </a:moveTo>
                  <a:lnTo>
                    <a:pt x="135715" y="0"/>
                  </a:lnTo>
                  <a:lnTo>
                    <a:pt x="135715" y="428625"/>
                  </a:lnTo>
                  <a:lnTo>
                    <a:pt x="0" y="428625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6" name="Rectangle 65"/>
            <p:cNvSpPr/>
            <p:nvPr/>
          </p:nvSpPr>
          <p:spPr bwMode="ltGray">
            <a:xfrm>
              <a:off x="7764877" y="1065916"/>
              <a:ext cx="491179" cy="306161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7" name="Rectangle 66"/>
            <p:cNvSpPr/>
            <p:nvPr/>
          </p:nvSpPr>
          <p:spPr bwMode="ltGray">
            <a:xfrm>
              <a:off x="7764877" y="1065916"/>
              <a:ext cx="135716" cy="306161"/>
            </a:xfrm>
            <a:prstGeom prst="rect">
              <a:avLst/>
            </a:prstGeom>
            <a:solidFill>
              <a:srgbClr val="D29C2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8" name="Rectangle 67"/>
            <p:cNvSpPr/>
            <p:nvPr/>
          </p:nvSpPr>
          <p:spPr bwMode="ltGray">
            <a:xfrm>
              <a:off x="7069005" y="1296831"/>
              <a:ext cx="371294" cy="375283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69" name="Rectangle 68"/>
            <p:cNvSpPr/>
            <p:nvPr/>
          </p:nvSpPr>
          <p:spPr bwMode="ltGray">
            <a:xfrm>
              <a:off x="7347515" y="1296831"/>
              <a:ext cx="92783" cy="375283"/>
            </a:xfrm>
            <a:prstGeom prst="rect">
              <a:avLst/>
            </a:prstGeom>
            <a:solidFill>
              <a:srgbClr val="E0871C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0" name="Rectangle 69"/>
            <p:cNvSpPr/>
            <p:nvPr/>
          </p:nvSpPr>
          <p:spPr bwMode="ltGray">
            <a:xfrm>
              <a:off x="6584245" y="1913285"/>
              <a:ext cx="355684" cy="359506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1" name="Rectangle 70"/>
            <p:cNvSpPr/>
            <p:nvPr/>
          </p:nvSpPr>
          <p:spPr bwMode="ltGray">
            <a:xfrm>
              <a:off x="6732478" y="1913285"/>
              <a:ext cx="207451" cy="209680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2" name="Rectangle 71"/>
            <p:cNvSpPr/>
            <p:nvPr/>
          </p:nvSpPr>
          <p:spPr bwMode="ltGray">
            <a:xfrm>
              <a:off x="4705352" y="1307021"/>
              <a:ext cx="778219" cy="785813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3" name="Rectangle 72"/>
            <p:cNvSpPr/>
            <p:nvPr/>
          </p:nvSpPr>
          <p:spPr bwMode="ltGray">
            <a:xfrm>
              <a:off x="4129088" y="1897572"/>
              <a:ext cx="763934" cy="771388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9" name="Rectangle 118"/>
            <p:cNvSpPr/>
            <p:nvPr/>
          </p:nvSpPr>
          <p:spPr bwMode="ltGray">
            <a:xfrm>
              <a:off x="3211513" y="1535622"/>
              <a:ext cx="763934" cy="771388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0" name="Rectangle 119"/>
            <p:cNvSpPr/>
            <p:nvPr/>
          </p:nvSpPr>
          <p:spPr bwMode="ltGray">
            <a:xfrm>
              <a:off x="789831" y="2029017"/>
              <a:ext cx="508907" cy="513873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1" name="Rectangle 120"/>
            <p:cNvSpPr/>
            <p:nvPr/>
          </p:nvSpPr>
          <p:spPr bwMode="ltGray">
            <a:xfrm>
              <a:off x="5284472" y="982650"/>
              <a:ext cx="818771" cy="826761"/>
            </a:xfrm>
            <a:prstGeom prst="rect">
              <a:avLst/>
            </a:prstGeom>
            <a:solidFill>
              <a:srgbClr val="F2F2F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2" name="Rectangle 43"/>
            <p:cNvSpPr/>
            <p:nvPr/>
          </p:nvSpPr>
          <p:spPr bwMode="ltGray">
            <a:xfrm>
              <a:off x="5284472" y="1307021"/>
              <a:ext cx="199099" cy="502390"/>
            </a:xfrm>
            <a:custGeom>
              <a:avLst/>
              <a:gdLst/>
              <a:ahLst/>
              <a:cxnLst/>
              <a:rect l="l" t="t" r="r" b="b"/>
              <a:pathLst>
                <a:path w="199099" h="502390">
                  <a:moveTo>
                    <a:pt x="0" y="0"/>
                  </a:moveTo>
                  <a:lnTo>
                    <a:pt x="199099" y="0"/>
                  </a:lnTo>
                  <a:lnTo>
                    <a:pt x="199099" y="502390"/>
                  </a:lnTo>
                  <a:lnTo>
                    <a:pt x="0" y="502390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3" name="Rectangle 122"/>
            <p:cNvSpPr/>
            <p:nvPr/>
          </p:nvSpPr>
          <p:spPr bwMode="ltGray">
            <a:xfrm>
              <a:off x="5612694" y="833457"/>
              <a:ext cx="310267" cy="313601"/>
            </a:xfrm>
            <a:prstGeom prst="rect">
              <a:avLst/>
            </a:prstGeom>
            <a:solidFill>
              <a:srgbClr val="E7E7E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4" name="Rectangle 46"/>
            <p:cNvSpPr/>
            <p:nvPr/>
          </p:nvSpPr>
          <p:spPr bwMode="ltGray">
            <a:xfrm>
              <a:off x="5612694" y="982650"/>
              <a:ext cx="310267" cy="164408"/>
            </a:xfrm>
            <a:custGeom>
              <a:avLst/>
              <a:gdLst/>
              <a:ahLst/>
              <a:cxnLst/>
              <a:rect l="l" t="t" r="r" b="b"/>
              <a:pathLst>
                <a:path w="310267" h="164408">
                  <a:moveTo>
                    <a:pt x="0" y="0"/>
                  </a:moveTo>
                  <a:lnTo>
                    <a:pt x="310267" y="0"/>
                  </a:lnTo>
                  <a:lnTo>
                    <a:pt x="310267" y="164408"/>
                  </a:lnTo>
                  <a:lnTo>
                    <a:pt x="0" y="164408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5" name="Rectangle 124"/>
            <p:cNvSpPr/>
            <p:nvPr/>
          </p:nvSpPr>
          <p:spPr bwMode="ltGray">
            <a:xfrm>
              <a:off x="5819728" y="1071851"/>
              <a:ext cx="405874" cy="410235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6" name="Rectangle 46"/>
            <p:cNvSpPr/>
            <p:nvPr/>
          </p:nvSpPr>
          <p:spPr bwMode="ltGray">
            <a:xfrm>
              <a:off x="5819728" y="1071851"/>
              <a:ext cx="103233" cy="75207"/>
            </a:xfrm>
            <a:custGeom>
              <a:avLst/>
              <a:gdLst/>
              <a:ahLst/>
              <a:cxnLst/>
              <a:rect l="l" t="t" r="r" b="b"/>
              <a:pathLst>
                <a:path w="103233" h="75207">
                  <a:moveTo>
                    <a:pt x="0" y="0"/>
                  </a:moveTo>
                  <a:lnTo>
                    <a:pt x="103233" y="0"/>
                  </a:lnTo>
                  <a:lnTo>
                    <a:pt x="103233" y="75207"/>
                  </a:lnTo>
                  <a:lnTo>
                    <a:pt x="0" y="75207"/>
                  </a:lnTo>
                  <a:close/>
                </a:path>
              </a:pathLst>
            </a:custGeom>
            <a:solidFill>
              <a:srgbClr val="BEC0C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7" name="Rectangle 53"/>
            <p:cNvSpPr/>
            <p:nvPr/>
          </p:nvSpPr>
          <p:spPr bwMode="ltGray">
            <a:xfrm>
              <a:off x="4705352" y="1897572"/>
              <a:ext cx="187670" cy="195262"/>
            </a:xfrm>
            <a:custGeom>
              <a:avLst/>
              <a:gdLst/>
              <a:ahLst/>
              <a:cxnLst/>
              <a:rect l="l" t="t" r="r" b="b"/>
              <a:pathLst>
                <a:path w="187670" h="195262">
                  <a:moveTo>
                    <a:pt x="0" y="0"/>
                  </a:moveTo>
                  <a:lnTo>
                    <a:pt x="187670" y="0"/>
                  </a:lnTo>
                  <a:lnTo>
                    <a:pt x="187670" y="195262"/>
                  </a:lnTo>
                  <a:lnTo>
                    <a:pt x="0" y="195262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8" name="Rectangle 127"/>
            <p:cNvSpPr/>
            <p:nvPr/>
          </p:nvSpPr>
          <p:spPr bwMode="ltGray">
            <a:xfrm>
              <a:off x="4219528" y="2200326"/>
              <a:ext cx="376284" cy="380327"/>
            </a:xfrm>
            <a:prstGeom prst="rect">
              <a:avLst/>
            </a:prstGeom>
            <a:solidFill>
              <a:srgbClr val="C0C1C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9" name="Rectangle 128"/>
            <p:cNvSpPr/>
            <p:nvPr/>
          </p:nvSpPr>
          <p:spPr bwMode="ltGray">
            <a:xfrm>
              <a:off x="3781378" y="2783396"/>
              <a:ext cx="237607" cy="240160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0" name="Rectangle 129"/>
            <p:cNvSpPr/>
            <p:nvPr/>
          </p:nvSpPr>
          <p:spPr bwMode="ltGray">
            <a:xfrm>
              <a:off x="2931810" y="2101537"/>
              <a:ext cx="608677" cy="608677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1" name="Rectangle 130"/>
            <p:cNvSpPr/>
            <p:nvPr/>
          </p:nvSpPr>
          <p:spPr bwMode="ltGray">
            <a:xfrm>
              <a:off x="2519767" y="2019492"/>
              <a:ext cx="782577" cy="790214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2" name="Rectangle 131"/>
            <p:cNvSpPr/>
            <p:nvPr/>
          </p:nvSpPr>
          <p:spPr bwMode="ltGray">
            <a:xfrm>
              <a:off x="2931811" y="2101537"/>
              <a:ext cx="370533" cy="608677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3" name="Rectangle 23"/>
            <p:cNvSpPr/>
            <p:nvPr/>
          </p:nvSpPr>
          <p:spPr bwMode="ltGray">
            <a:xfrm>
              <a:off x="3211422" y="2019492"/>
              <a:ext cx="90922" cy="287157"/>
            </a:xfrm>
            <a:custGeom>
              <a:avLst/>
              <a:gdLst/>
              <a:ahLst/>
              <a:cxnLst/>
              <a:rect l="l" t="t" r="r" b="b"/>
              <a:pathLst>
                <a:path w="135715" h="428625">
                  <a:moveTo>
                    <a:pt x="0" y="0"/>
                  </a:moveTo>
                  <a:lnTo>
                    <a:pt x="135715" y="0"/>
                  </a:lnTo>
                  <a:lnTo>
                    <a:pt x="135715" y="428625"/>
                  </a:lnTo>
                  <a:lnTo>
                    <a:pt x="0" y="428625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4" name="Rectangle 133"/>
            <p:cNvSpPr/>
            <p:nvPr/>
          </p:nvSpPr>
          <p:spPr bwMode="ltGray">
            <a:xfrm>
              <a:off x="3211422" y="2101537"/>
              <a:ext cx="329065" cy="205112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5" name="Rectangle 134"/>
            <p:cNvSpPr/>
            <p:nvPr/>
          </p:nvSpPr>
          <p:spPr bwMode="ltGray">
            <a:xfrm>
              <a:off x="2745223" y="2256238"/>
              <a:ext cx="248748" cy="251421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6" name="Rectangle 135"/>
            <p:cNvSpPr/>
            <p:nvPr/>
          </p:nvSpPr>
          <p:spPr bwMode="ltGray">
            <a:xfrm>
              <a:off x="2931810" y="2256238"/>
              <a:ext cx="62160" cy="251421"/>
            </a:xfrm>
            <a:prstGeom prst="rect">
              <a:avLst/>
            </a:prstGeom>
            <a:solidFill>
              <a:srgbClr val="E0871C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7" name="Rectangle 136"/>
            <p:cNvSpPr/>
            <p:nvPr/>
          </p:nvSpPr>
          <p:spPr bwMode="ltGray">
            <a:xfrm>
              <a:off x="2420458" y="2669231"/>
              <a:ext cx="238290" cy="240851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8" name="Rectangle 137"/>
            <p:cNvSpPr/>
            <p:nvPr/>
          </p:nvSpPr>
          <p:spPr bwMode="ltGray">
            <a:xfrm>
              <a:off x="2519767" y="2669231"/>
              <a:ext cx="138982" cy="140475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9" name="Rectangle 138"/>
            <p:cNvSpPr/>
            <p:nvPr/>
          </p:nvSpPr>
          <p:spPr bwMode="ltGray">
            <a:xfrm>
              <a:off x="3211423" y="2101537"/>
              <a:ext cx="90922" cy="205112"/>
            </a:xfrm>
            <a:prstGeom prst="rect">
              <a:avLst/>
            </a:prstGeom>
            <a:solidFill>
              <a:srgbClr val="D29C2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0" name="Rectangle 139"/>
            <p:cNvSpPr/>
            <p:nvPr/>
          </p:nvSpPr>
          <p:spPr bwMode="ltGray">
            <a:xfrm>
              <a:off x="1163321" y="2250875"/>
              <a:ext cx="527374" cy="532521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1" name="Rectangle 140"/>
            <p:cNvSpPr/>
            <p:nvPr/>
          </p:nvSpPr>
          <p:spPr bwMode="ltGray">
            <a:xfrm>
              <a:off x="1555772" y="2031059"/>
              <a:ext cx="554855" cy="560270"/>
            </a:xfrm>
            <a:prstGeom prst="rect">
              <a:avLst/>
            </a:prstGeom>
            <a:solidFill>
              <a:srgbClr val="F2F2F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2" name="Rectangle 43"/>
            <p:cNvSpPr/>
            <p:nvPr/>
          </p:nvSpPr>
          <p:spPr bwMode="ltGray">
            <a:xfrm>
              <a:off x="1555772" y="2250875"/>
              <a:ext cx="134923" cy="340454"/>
            </a:xfrm>
            <a:custGeom>
              <a:avLst/>
              <a:gdLst/>
              <a:ahLst/>
              <a:cxnLst/>
              <a:rect l="l" t="t" r="r" b="b"/>
              <a:pathLst>
                <a:path w="199099" h="502390">
                  <a:moveTo>
                    <a:pt x="0" y="0"/>
                  </a:moveTo>
                  <a:lnTo>
                    <a:pt x="199099" y="0"/>
                  </a:lnTo>
                  <a:lnTo>
                    <a:pt x="199099" y="502390"/>
                  </a:lnTo>
                  <a:lnTo>
                    <a:pt x="0" y="502390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3" name="Rectangle 142"/>
            <p:cNvSpPr/>
            <p:nvPr/>
          </p:nvSpPr>
          <p:spPr bwMode="ltGray">
            <a:xfrm>
              <a:off x="1778198" y="1929956"/>
              <a:ext cx="210258" cy="212517"/>
            </a:xfrm>
            <a:prstGeom prst="rect">
              <a:avLst/>
            </a:prstGeom>
            <a:solidFill>
              <a:srgbClr val="E7E7E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4" name="Rectangle 46"/>
            <p:cNvSpPr/>
            <p:nvPr/>
          </p:nvSpPr>
          <p:spPr bwMode="ltGray">
            <a:xfrm>
              <a:off x="1778198" y="2031059"/>
              <a:ext cx="210258" cy="111414"/>
            </a:xfrm>
            <a:custGeom>
              <a:avLst/>
              <a:gdLst/>
              <a:ahLst/>
              <a:cxnLst/>
              <a:rect l="l" t="t" r="r" b="b"/>
              <a:pathLst>
                <a:path w="310267" h="164408">
                  <a:moveTo>
                    <a:pt x="0" y="0"/>
                  </a:moveTo>
                  <a:lnTo>
                    <a:pt x="310267" y="0"/>
                  </a:lnTo>
                  <a:lnTo>
                    <a:pt x="310267" y="164408"/>
                  </a:lnTo>
                  <a:lnTo>
                    <a:pt x="0" y="164408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5" name="Rectangle 144"/>
            <p:cNvSpPr/>
            <p:nvPr/>
          </p:nvSpPr>
          <p:spPr bwMode="ltGray">
            <a:xfrm>
              <a:off x="1918498" y="2091508"/>
              <a:ext cx="275048" cy="278003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6" name="Rectangle 46"/>
            <p:cNvSpPr/>
            <p:nvPr/>
          </p:nvSpPr>
          <p:spPr bwMode="ltGray">
            <a:xfrm>
              <a:off x="1918498" y="2091508"/>
              <a:ext cx="69958" cy="50965"/>
            </a:xfrm>
            <a:custGeom>
              <a:avLst/>
              <a:gdLst/>
              <a:ahLst/>
              <a:cxnLst/>
              <a:rect l="l" t="t" r="r" b="b"/>
              <a:pathLst>
                <a:path w="103233" h="75207">
                  <a:moveTo>
                    <a:pt x="0" y="0"/>
                  </a:moveTo>
                  <a:lnTo>
                    <a:pt x="103233" y="0"/>
                  </a:lnTo>
                  <a:lnTo>
                    <a:pt x="103233" y="75207"/>
                  </a:lnTo>
                  <a:lnTo>
                    <a:pt x="0" y="75207"/>
                  </a:lnTo>
                  <a:close/>
                </a:path>
              </a:pathLst>
            </a:custGeom>
            <a:solidFill>
              <a:srgbClr val="BEC0C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7" name="Rectangle 74"/>
            <p:cNvSpPr/>
            <p:nvPr/>
          </p:nvSpPr>
          <p:spPr bwMode="ltGray">
            <a:xfrm>
              <a:off x="1163321" y="2250875"/>
              <a:ext cx="135417" cy="292015"/>
            </a:xfrm>
            <a:custGeom>
              <a:avLst/>
              <a:gdLst/>
              <a:ahLst/>
              <a:cxnLst/>
              <a:rect l="l" t="t" r="r" b="b"/>
              <a:pathLst>
                <a:path w="135417" h="292015">
                  <a:moveTo>
                    <a:pt x="0" y="0"/>
                  </a:moveTo>
                  <a:lnTo>
                    <a:pt x="135417" y="0"/>
                  </a:lnTo>
                  <a:lnTo>
                    <a:pt x="135417" y="292015"/>
                  </a:lnTo>
                  <a:lnTo>
                    <a:pt x="0" y="292015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8" name="Rectangle 147"/>
            <p:cNvSpPr/>
            <p:nvPr/>
          </p:nvSpPr>
          <p:spPr bwMode="ltGray">
            <a:xfrm>
              <a:off x="840196" y="2213106"/>
              <a:ext cx="234241" cy="236758"/>
            </a:xfrm>
            <a:prstGeom prst="rect">
              <a:avLst/>
            </a:prstGeom>
            <a:solidFill>
              <a:srgbClr val="C0C1C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9" name="Rectangle 148"/>
            <p:cNvSpPr/>
            <p:nvPr/>
          </p:nvSpPr>
          <p:spPr bwMode="ltGray">
            <a:xfrm>
              <a:off x="615172" y="2761214"/>
              <a:ext cx="158015" cy="159713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10670" y="3401683"/>
            <a:ext cx="3661330" cy="43931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sz="3200" b="1"/>
              <a:t>Thank you!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4464315"/>
            <a:ext cx="7315202" cy="403225"/>
          </a:xfrm>
        </p:spPr>
        <p:txBody>
          <a:bodyPr anchor="t"/>
          <a:lstStyle>
            <a:lvl1pPr>
              <a:lnSpc>
                <a:spcPct val="90000"/>
              </a:lnSpc>
              <a:defRPr sz="2400"/>
            </a:lvl1pPr>
          </a:lstStyle>
          <a:p>
            <a:r>
              <a:rPr/>
              <a:t>Click to add presenter’s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399" y="4910670"/>
            <a:ext cx="7315202" cy="65193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Presenter’s email</a:t>
            </a:r>
            <a:br>
              <a:rPr/>
            </a:br>
            <a:r>
              <a:rPr/>
              <a:t>Presenter’s phone</a:t>
            </a: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908808" y="5867400"/>
            <a:ext cx="7320792" cy="298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noAutofit/>
          </a:bodyPr>
          <a:lstStyle/>
          <a:p>
            <a:pPr algn="l">
              <a:lnSpc>
                <a:spcPct val="90000"/>
              </a:lnSpc>
            </a:pPr>
            <a:r>
              <a:rPr sz="800" b="1" dirty="0">
                <a:solidFill>
                  <a:schemeClr val="tx1"/>
                </a:solidFill>
                <a:latin typeface="+mn-lt"/>
              </a:rPr>
              <a:t>SYMANTEC PROPRIETARY/CONFIDENTIAL – INTERNAL USE ONLY</a:t>
            </a:r>
            <a:br>
              <a:rPr sz="800" b="1" dirty="0">
                <a:solidFill>
                  <a:schemeClr val="tx1"/>
                </a:solidFill>
                <a:latin typeface="+mn-lt"/>
              </a:rPr>
            </a:br>
            <a:r>
              <a:rPr sz="800" b="0" dirty="0">
                <a:solidFill>
                  <a:schemeClr val="tx1"/>
                </a:solidFill>
                <a:latin typeface="+mn-lt"/>
              </a:rPr>
              <a:t>Copyright © </a:t>
            </a:r>
            <a:r>
              <a:rPr sz="800" b="0" dirty="0" smtClean="0">
                <a:solidFill>
                  <a:schemeClr val="tx1"/>
                </a:solidFill>
                <a:latin typeface="+mn-lt"/>
              </a:rPr>
              <a:t>201</a:t>
            </a:r>
            <a:r>
              <a:rPr lang="en-US" sz="800" b="0" dirty="0" smtClean="0">
                <a:solidFill>
                  <a:schemeClr val="tx1"/>
                </a:solidFill>
                <a:latin typeface="+mn-lt"/>
              </a:rPr>
              <a:t>5</a:t>
            </a:r>
            <a:r>
              <a:rPr sz="8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sz="800" b="0" dirty="0">
                <a:solidFill>
                  <a:schemeClr val="tx1"/>
                </a:solidFill>
                <a:latin typeface="+mn-lt"/>
              </a:rPr>
              <a:t>Symantec Corporation. All rights reserved.</a:t>
            </a:r>
          </a:p>
        </p:txBody>
      </p:sp>
      <p:pic>
        <p:nvPicPr>
          <p:cNvPr id="58" name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8" y="834568"/>
            <a:ext cx="2194560" cy="57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31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 bwMode="auto">
          <a:xfrm>
            <a:off x="0" y="6656832"/>
            <a:ext cx="9144000" cy="201168"/>
          </a:xfrm>
          <a:prstGeom prst="rect">
            <a:avLst/>
          </a:prstGeom>
          <a:solidFill>
            <a:srgbClr val="CDCDCD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/>
          </a:p>
        </p:txBody>
      </p:sp>
      <p:grpSp>
        <p:nvGrpSpPr>
          <p:cNvPr id="78" name="Group 77"/>
          <p:cNvGrpSpPr/>
          <p:nvPr/>
        </p:nvGrpSpPr>
        <p:grpSpPr>
          <a:xfrm>
            <a:off x="615172" y="178278"/>
            <a:ext cx="8331967" cy="2845278"/>
            <a:chOff x="615172" y="178278"/>
            <a:chExt cx="8331967" cy="2845278"/>
          </a:xfrm>
        </p:grpSpPr>
        <p:sp>
          <p:nvSpPr>
            <p:cNvPr id="79" name="Rectangle 78"/>
            <p:cNvSpPr/>
            <p:nvPr/>
          </p:nvSpPr>
          <p:spPr bwMode="ltGray">
            <a:xfrm>
              <a:off x="7764877" y="178278"/>
              <a:ext cx="1182262" cy="1193799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0" name="Rectangle 79"/>
            <p:cNvSpPr/>
            <p:nvPr/>
          </p:nvSpPr>
          <p:spPr bwMode="ltGray">
            <a:xfrm>
              <a:off x="7347515" y="1065916"/>
              <a:ext cx="908541" cy="908541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6" name="Rectangle 85"/>
            <p:cNvSpPr/>
            <p:nvPr/>
          </p:nvSpPr>
          <p:spPr bwMode="ltGray">
            <a:xfrm>
              <a:off x="6732478" y="943452"/>
              <a:ext cx="1168114" cy="1179513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7" name="Rectangle 86"/>
            <p:cNvSpPr/>
            <p:nvPr/>
          </p:nvSpPr>
          <p:spPr bwMode="ltGray">
            <a:xfrm>
              <a:off x="7347516" y="1065916"/>
              <a:ext cx="553076" cy="908541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8" name="Rectangle 23"/>
            <p:cNvSpPr/>
            <p:nvPr/>
          </p:nvSpPr>
          <p:spPr bwMode="ltGray">
            <a:xfrm>
              <a:off x="7764877" y="943452"/>
              <a:ext cx="135715" cy="428625"/>
            </a:xfrm>
            <a:custGeom>
              <a:avLst/>
              <a:gdLst/>
              <a:ahLst/>
              <a:cxnLst/>
              <a:rect l="l" t="t" r="r" b="b"/>
              <a:pathLst>
                <a:path w="135715" h="428625">
                  <a:moveTo>
                    <a:pt x="0" y="0"/>
                  </a:moveTo>
                  <a:lnTo>
                    <a:pt x="135715" y="0"/>
                  </a:lnTo>
                  <a:lnTo>
                    <a:pt x="135715" y="428625"/>
                  </a:lnTo>
                  <a:lnTo>
                    <a:pt x="0" y="428625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9" name="Rectangle 88"/>
            <p:cNvSpPr/>
            <p:nvPr/>
          </p:nvSpPr>
          <p:spPr bwMode="ltGray">
            <a:xfrm>
              <a:off x="7764877" y="1065916"/>
              <a:ext cx="491179" cy="306161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0" name="Rectangle 89"/>
            <p:cNvSpPr/>
            <p:nvPr/>
          </p:nvSpPr>
          <p:spPr bwMode="ltGray">
            <a:xfrm>
              <a:off x="7764877" y="1065916"/>
              <a:ext cx="135716" cy="306161"/>
            </a:xfrm>
            <a:prstGeom prst="rect">
              <a:avLst/>
            </a:prstGeom>
            <a:solidFill>
              <a:srgbClr val="D29C2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1" name="Rectangle 90"/>
            <p:cNvSpPr/>
            <p:nvPr/>
          </p:nvSpPr>
          <p:spPr bwMode="ltGray">
            <a:xfrm>
              <a:off x="7069005" y="1296831"/>
              <a:ext cx="371294" cy="375283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2" name="Rectangle 91"/>
            <p:cNvSpPr/>
            <p:nvPr/>
          </p:nvSpPr>
          <p:spPr bwMode="ltGray">
            <a:xfrm>
              <a:off x="7347515" y="1296831"/>
              <a:ext cx="92783" cy="375283"/>
            </a:xfrm>
            <a:prstGeom prst="rect">
              <a:avLst/>
            </a:prstGeom>
            <a:solidFill>
              <a:srgbClr val="E0871C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3" name="Rectangle 92"/>
            <p:cNvSpPr/>
            <p:nvPr/>
          </p:nvSpPr>
          <p:spPr bwMode="ltGray">
            <a:xfrm>
              <a:off x="6584245" y="1913285"/>
              <a:ext cx="355684" cy="359506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4" name="Rectangle 93"/>
            <p:cNvSpPr/>
            <p:nvPr/>
          </p:nvSpPr>
          <p:spPr bwMode="ltGray">
            <a:xfrm>
              <a:off x="6732478" y="1913285"/>
              <a:ext cx="207451" cy="209680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5" name="Rectangle 94"/>
            <p:cNvSpPr/>
            <p:nvPr/>
          </p:nvSpPr>
          <p:spPr bwMode="ltGray">
            <a:xfrm>
              <a:off x="4705352" y="1307021"/>
              <a:ext cx="778219" cy="785813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6" name="Rectangle 95"/>
            <p:cNvSpPr/>
            <p:nvPr/>
          </p:nvSpPr>
          <p:spPr bwMode="ltGray">
            <a:xfrm>
              <a:off x="4129088" y="1897572"/>
              <a:ext cx="763934" cy="771388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7" name="Rectangle 96"/>
            <p:cNvSpPr/>
            <p:nvPr/>
          </p:nvSpPr>
          <p:spPr bwMode="ltGray">
            <a:xfrm>
              <a:off x="3211513" y="1535622"/>
              <a:ext cx="763934" cy="771388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8" name="Rectangle 97"/>
            <p:cNvSpPr/>
            <p:nvPr/>
          </p:nvSpPr>
          <p:spPr bwMode="ltGray">
            <a:xfrm>
              <a:off x="789831" y="2029017"/>
              <a:ext cx="508907" cy="513873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9" name="Rectangle 98"/>
            <p:cNvSpPr/>
            <p:nvPr/>
          </p:nvSpPr>
          <p:spPr bwMode="ltGray">
            <a:xfrm>
              <a:off x="5284472" y="982650"/>
              <a:ext cx="818771" cy="826761"/>
            </a:xfrm>
            <a:prstGeom prst="rect">
              <a:avLst/>
            </a:prstGeom>
            <a:solidFill>
              <a:srgbClr val="F2F2F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0" name="Rectangle 43"/>
            <p:cNvSpPr/>
            <p:nvPr/>
          </p:nvSpPr>
          <p:spPr bwMode="ltGray">
            <a:xfrm>
              <a:off x="5284472" y="1307021"/>
              <a:ext cx="199099" cy="502390"/>
            </a:xfrm>
            <a:custGeom>
              <a:avLst/>
              <a:gdLst/>
              <a:ahLst/>
              <a:cxnLst/>
              <a:rect l="l" t="t" r="r" b="b"/>
              <a:pathLst>
                <a:path w="199099" h="502390">
                  <a:moveTo>
                    <a:pt x="0" y="0"/>
                  </a:moveTo>
                  <a:lnTo>
                    <a:pt x="199099" y="0"/>
                  </a:lnTo>
                  <a:lnTo>
                    <a:pt x="199099" y="502390"/>
                  </a:lnTo>
                  <a:lnTo>
                    <a:pt x="0" y="502390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1" name="Rectangle 100"/>
            <p:cNvSpPr/>
            <p:nvPr/>
          </p:nvSpPr>
          <p:spPr bwMode="ltGray">
            <a:xfrm>
              <a:off x="5612694" y="833457"/>
              <a:ext cx="310267" cy="313601"/>
            </a:xfrm>
            <a:prstGeom prst="rect">
              <a:avLst/>
            </a:prstGeom>
            <a:solidFill>
              <a:srgbClr val="E7E7E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2" name="Rectangle 46"/>
            <p:cNvSpPr/>
            <p:nvPr/>
          </p:nvSpPr>
          <p:spPr bwMode="ltGray">
            <a:xfrm>
              <a:off x="5612694" y="982650"/>
              <a:ext cx="310267" cy="164408"/>
            </a:xfrm>
            <a:custGeom>
              <a:avLst/>
              <a:gdLst/>
              <a:ahLst/>
              <a:cxnLst/>
              <a:rect l="l" t="t" r="r" b="b"/>
              <a:pathLst>
                <a:path w="310267" h="164408">
                  <a:moveTo>
                    <a:pt x="0" y="0"/>
                  </a:moveTo>
                  <a:lnTo>
                    <a:pt x="310267" y="0"/>
                  </a:lnTo>
                  <a:lnTo>
                    <a:pt x="310267" y="164408"/>
                  </a:lnTo>
                  <a:lnTo>
                    <a:pt x="0" y="164408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3" name="Rectangle 102"/>
            <p:cNvSpPr/>
            <p:nvPr/>
          </p:nvSpPr>
          <p:spPr bwMode="ltGray">
            <a:xfrm>
              <a:off x="5819728" y="1071851"/>
              <a:ext cx="405874" cy="410235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4" name="Rectangle 46"/>
            <p:cNvSpPr/>
            <p:nvPr/>
          </p:nvSpPr>
          <p:spPr bwMode="ltGray">
            <a:xfrm>
              <a:off x="5819728" y="1071851"/>
              <a:ext cx="103233" cy="75207"/>
            </a:xfrm>
            <a:custGeom>
              <a:avLst/>
              <a:gdLst/>
              <a:ahLst/>
              <a:cxnLst/>
              <a:rect l="l" t="t" r="r" b="b"/>
              <a:pathLst>
                <a:path w="103233" h="75207">
                  <a:moveTo>
                    <a:pt x="0" y="0"/>
                  </a:moveTo>
                  <a:lnTo>
                    <a:pt x="103233" y="0"/>
                  </a:lnTo>
                  <a:lnTo>
                    <a:pt x="103233" y="75207"/>
                  </a:lnTo>
                  <a:lnTo>
                    <a:pt x="0" y="75207"/>
                  </a:lnTo>
                  <a:close/>
                </a:path>
              </a:pathLst>
            </a:custGeom>
            <a:solidFill>
              <a:srgbClr val="BEC0C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5" name="Rectangle 53"/>
            <p:cNvSpPr/>
            <p:nvPr/>
          </p:nvSpPr>
          <p:spPr bwMode="ltGray">
            <a:xfrm>
              <a:off x="4705352" y="1897572"/>
              <a:ext cx="187670" cy="195262"/>
            </a:xfrm>
            <a:custGeom>
              <a:avLst/>
              <a:gdLst/>
              <a:ahLst/>
              <a:cxnLst/>
              <a:rect l="l" t="t" r="r" b="b"/>
              <a:pathLst>
                <a:path w="187670" h="195262">
                  <a:moveTo>
                    <a:pt x="0" y="0"/>
                  </a:moveTo>
                  <a:lnTo>
                    <a:pt x="187670" y="0"/>
                  </a:lnTo>
                  <a:lnTo>
                    <a:pt x="187670" y="195262"/>
                  </a:lnTo>
                  <a:lnTo>
                    <a:pt x="0" y="195262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6" name="Rectangle 105"/>
            <p:cNvSpPr/>
            <p:nvPr/>
          </p:nvSpPr>
          <p:spPr bwMode="ltGray">
            <a:xfrm>
              <a:off x="4219528" y="2200326"/>
              <a:ext cx="376284" cy="380327"/>
            </a:xfrm>
            <a:prstGeom prst="rect">
              <a:avLst/>
            </a:prstGeom>
            <a:solidFill>
              <a:srgbClr val="C0C1C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7" name="Rectangle 106"/>
            <p:cNvSpPr/>
            <p:nvPr/>
          </p:nvSpPr>
          <p:spPr bwMode="ltGray">
            <a:xfrm>
              <a:off x="3781378" y="2783396"/>
              <a:ext cx="237607" cy="240160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8" name="Rectangle 107"/>
            <p:cNvSpPr/>
            <p:nvPr/>
          </p:nvSpPr>
          <p:spPr bwMode="ltGray">
            <a:xfrm>
              <a:off x="2931810" y="2101537"/>
              <a:ext cx="608677" cy="608677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9" name="Rectangle 108"/>
            <p:cNvSpPr/>
            <p:nvPr/>
          </p:nvSpPr>
          <p:spPr bwMode="ltGray">
            <a:xfrm>
              <a:off x="2519767" y="2019492"/>
              <a:ext cx="782577" cy="790214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0" name="Rectangle 109"/>
            <p:cNvSpPr/>
            <p:nvPr/>
          </p:nvSpPr>
          <p:spPr bwMode="ltGray">
            <a:xfrm>
              <a:off x="2931811" y="2101537"/>
              <a:ext cx="370533" cy="608677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1" name="Rectangle 23"/>
            <p:cNvSpPr/>
            <p:nvPr/>
          </p:nvSpPr>
          <p:spPr bwMode="ltGray">
            <a:xfrm>
              <a:off x="3211422" y="2019492"/>
              <a:ext cx="90922" cy="287157"/>
            </a:xfrm>
            <a:custGeom>
              <a:avLst/>
              <a:gdLst/>
              <a:ahLst/>
              <a:cxnLst/>
              <a:rect l="l" t="t" r="r" b="b"/>
              <a:pathLst>
                <a:path w="135715" h="428625">
                  <a:moveTo>
                    <a:pt x="0" y="0"/>
                  </a:moveTo>
                  <a:lnTo>
                    <a:pt x="135715" y="0"/>
                  </a:lnTo>
                  <a:lnTo>
                    <a:pt x="135715" y="428625"/>
                  </a:lnTo>
                  <a:lnTo>
                    <a:pt x="0" y="428625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2" name="Rectangle 111"/>
            <p:cNvSpPr/>
            <p:nvPr/>
          </p:nvSpPr>
          <p:spPr bwMode="ltGray">
            <a:xfrm>
              <a:off x="3211422" y="2101537"/>
              <a:ext cx="329065" cy="205112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3" name="Rectangle 112"/>
            <p:cNvSpPr/>
            <p:nvPr/>
          </p:nvSpPr>
          <p:spPr bwMode="ltGray">
            <a:xfrm>
              <a:off x="2745223" y="2256238"/>
              <a:ext cx="248748" cy="251421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4" name="Rectangle 113"/>
            <p:cNvSpPr/>
            <p:nvPr/>
          </p:nvSpPr>
          <p:spPr bwMode="ltGray">
            <a:xfrm>
              <a:off x="2931810" y="2256238"/>
              <a:ext cx="62160" cy="251421"/>
            </a:xfrm>
            <a:prstGeom prst="rect">
              <a:avLst/>
            </a:prstGeom>
            <a:solidFill>
              <a:srgbClr val="E0871C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5" name="Rectangle 114"/>
            <p:cNvSpPr/>
            <p:nvPr/>
          </p:nvSpPr>
          <p:spPr bwMode="ltGray">
            <a:xfrm>
              <a:off x="2420458" y="2669231"/>
              <a:ext cx="238290" cy="240851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6" name="Rectangle 115"/>
            <p:cNvSpPr/>
            <p:nvPr/>
          </p:nvSpPr>
          <p:spPr bwMode="ltGray">
            <a:xfrm>
              <a:off x="2519767" y="2669231"/>
              <a:ext cx="138982" cy="140475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7" name="Rectangle 116"/>
            <p:cNvSpPr/>
            <p:nvPr/>
          </p:nvSpPr>
          <p:spPr bwMode="ltGray">
            <a:xfrm>
              <a:off x="3211423" y="2101537"/>
              <a:ext cx="90922" cy="205112"/>
            </a:xfrm>
            <a:prstGeom prst="rect">
              <a:avLst/>
            </a:prstGeom>
            <a:solidFill>
              <a:srgbClr val="D29C2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8" name="Rectangle 117"/>
            <p:cNvSpPr/>
            <p:nvPr/>
          </p:nvSpPr>
          <p:spPr bwMode="ltGray">
            <a:xfrm>
              <a:off x="1163321" y="2250875"/>
              <a:ext cx="527374" cy="532521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9" name="Rectangle 118"/>
            <p:cNvSpPr/>
            <p:nvPr/>
          </p:nvSpPr>
          <p:spPr bwMode="ltGray">
            <a:xfrm>
              <a:off x="1555772" y="2031059"/>
              <a:ext cx="554855" cy="560270"/>
            </a:xfrm>
            <a:prstGeom prst="rect">
              <a:avLst/>
            </a:prstGeom>
            <a:solidFill>
              <a:srgbClr val="F2F2F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0" name="Rectangle 43"/>
            <p:cNvSpPr/>
            <p:nvPr/>
          </p:nvSpPr>
          <p:spPr bwMode="ltGray">
            <a:xfrm>
              <a:off x="1555772" y="2250875"/>
              <a:ext cx="134923" cy="340454"/>
            </a:xfrm>
            <a:custGeom>
              <a:avLst/>
              <a:gdLst/>
              <a:ahLst/>
              <a:cxnLst/>
              <a:rect l="l" t="t" r="r" b="b"/>
              <a:pathLst>
                <a:path w="199099" h="502390">
                  <a:moveTo>
                    <a:pt x="0" y="0"/>
                  </a:moveTo>
                  <a:lnTo>
                    <a:pt x="199099" y="0"/>
                  </a:lnTo>
                  <a:lnTo>
                    <a:pt x="199099" y="502390"/>
                  </a:lnTo>
                  <a:lnTo>
                    <a:pt x="0" y="502390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1" name="Rectangle 120"/>
            <p:cNvSpPr/>
            <p:nvPr/>
          </p:nvSpPr>
          <p:spPr bwMode="ltGray">
            <a:xfrm>
              <a:off x="1778198" y="1929956"/>
              <a:ext cx="210258" cy="212517"/>
            </a:xfrm>
            <a:prstGeom prst="rect">
              <a:avLst/>
            </a:prstGeom>
            <a:solidFill>
              <a:srgbClr val="E7E7E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2" name="Rectangle 46"/>
            <p:cNvSpPr/>
            <p:nvPr/>
          </p:nvSpPr>
          <p:spPr bwMode="ltGray">
            <a:xfrm>
              <a:off x="1778198" y="2031059"/>
              <a:ext cx="210258" cy="111414"/>
            </a:xfrm>
            <a:custGeom>
              <a:avLst/>
              <a:gdLst/>
              <a:ahLst/>
              <a:cxnLst/>
              <a:rect l="l" t="t" r="r" b="b"/>
              <a:pathLst>
                <a:path w="310267" h="164408">
                  <a:moveTo>
                    <a:pt x="0" y="0"/>
                  </a:moveTo>
                  <a:lnTo>
                    <a:pt x="310267" y="0"/>
                  </a:lnTo>
                  <a:lnTo>
                    <a:pt x="310267" y="164408"/>
                  </a:lnTo>
                  <a:lnTo>
                    <a:pt x="0" y="164408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3" name="Rectangle 122"/>
            <p:cNvSpPr/>
            <p:nvPr/>
          </p:nvSpPr>
          <p:spPr bwMode="ltGray">
            <a:xfrm>
              <a:off x="1918498" y="2091508"/>
              <a:ext cx="275048" cy="278003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4" name="Rectangle 46"/>
            <p:cNvSpPr/>
            <p:nvPr/>
          </p:nvSpPr>
          <p:spPr bwMode="ltGray">
            <a:xfrm>
              <a:off x="1918498" y="2091508"/>
              <a:ext cx="69958" cy="50965"/>
            </a:xfrm>
            <a:custGeom>
              <a:avLst/>
              <a:gdLst/>
              <a:ahLst/>
              <a:cxnLst/>
              <a:rect l="l" t="t" r="r" b="b"/>
              <a:pathLst>
                <a:path w="103233" h="75207">
                  <a:moveTo>
                    <a:pt x="0" y="0"/>
                  </a:moveTo>
                  <a:lnTo>
                    <a:pt x="103233" y="0"/>
                  </a:lnTo>
                  <a:lnTo>
                    <a:pt x="103233" y="75207"/>
                  </a:lnTo>
                  <a:lnTo>
                    <a:pt x="0" y="75207"/>
                  </a:lnTo>
                  <a:close/>
                </a:path>
              </a:pathLst>
            </a:custGeom>
            <a:solidFill>
              <a:srgbClr val="BEC0C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5" name="Rectangle 74"/>
            <p:cNvSpPr/>
            <p:nvPr/>
          </p:nvSpPr>
          <p:spPr bwMode="ltGray">
            <a:xfrm>
              <a:off x="1163321" y="2250875"/>
              <a:ext cx="135417" cy="292015"/>
            </a:xfrm>
            <a:custGeom>
              <a:avLst/>
              <a:gdLst/>
              <a:ahLst/>
              <a:cxnLst/>
              <a:rect l="l" t="t" r="r" b="b"/>
              <a:pathLst>
                <a:path w="135417" h="292015">
                  <a:moveTo>
                    <a:pt x="0" y="0"/>
                  </a:moveTo>
                  <a:lnTo>
                    <a:pt x="135417" y="0"/>
                  </a:lnTo>
                  <a:lnTo>
                    <a:pt x="135417" y="292015"/>
                  </a:lnTo>
                  <a:lnTo>
                    <a:pt x="0" y="292015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6" name="Rectangle 125"/>
            <p:cNvSpPr/>
            <p:nvPr/>
          </p:nvSpPr>
          <p:spPr bwMode="ltGray">
            <a:xfrm>
              <a:off x="840196" y="2213106"/>
              <a:ext cx="234241" cy="236758"/>
            </a:xfrm>
            <a:prstGeom prst="rect">
              <a:avLst/>
            </a:prstGeom>
            <a:solidFill>
              <a:srgbClr val="C0C1C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7" name="Rectangle 126"/>
            <p:cNvSpPr/>
            <p:nvPr/>
          </p:nvSpPr>
          <p:spPr bwMode="ltGray">
            <a:xfrm>
              <a:off x="615172" y="2761214"/>
              <a:ext cx="158015" cy="159713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</p:grpSp>
      <p:pic>
        <p:nvPicPr>
          <p:cNvPr id="76" name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8" y="834568"/>
            <a:ext cx="2194560" cy="5790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0"/>
            <a:ext cx="7315202" cy="13938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 hasCustomPrompt="1"/>
          </p:nvPr>
        </p:nvSpPr>
        <p:spPr bwMode="auto">
          <a:xfrm>
            <a:off x="914399" y="5050673"/>
            <a:ext cx="7315202" cy="381000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400" b="1" baseline="0"/>
            </a:lvl1pPr>
          </a:lstStyle>
          <a:p>
            <a:r>
              <a:rPr/>
              <a:t>Click to add presenter’s name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1" y="5486400"/>
            <a:ext cx="7315200" cy="3019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Tx/>
              <a:buNone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/>
              <a:t>Click to add presenter’s title</a:t>
            </a:r>
          </a:p>
        </p:txBody>
      </p:sp>
    </p:spTree>
    <p:extLst>
      <p:ext uri="{BB962C8B-B14F-4D97-AF65-F5344CB8AC3E}">
        <p14:creationId xmlns:p14="http://schemas.microsoft.com/office/powerpoint/2010/main" val="126150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04800"/>
            <a:ext cx="8229598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Symantec Corporation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06E5-C384-47B9-9DB1-FC459299E42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01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533400"/>
            <a:ext cx="838200" cy="5410200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708737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Symantec Corporation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AA63-D034-42AE-91FA-B13B9518C7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345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CoBra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 bwMode="auto">
          <a:xfrm>
            <a:off x="0" y="6656832"/>
            <a:ext cx="9144000" cy="201168"/>
          </a:xfrm>
          <a:prstGeom prst="rect">
            <a:avLst/>
          </a:prstGeom>
          <a:solidFill>
            <a:srgbClr val="CDCDCD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/>
          </a:p>
        </p:txBody>
      </p:sp>
      <p:grpSp>
        <p:nvGrpSpPr>
          <p:cNvPr id="78" name="Group 77"/>
          <p:cNvGrpSpPr/>
          <p:nvPr/>
        </p:nvGrpSpPr>
        <p:grpSpPr>
          <a:xfrm>
            <a:off x="615172" y="178278"/>
            <a:ext cx="8331967" cy="2845278"/>
            <a:chOff x="615172" y="178278"/>
            <a:chExt cx="8331967" cy="2845278"/>
          </a:xfrm>
        </p:grpSpPr>
        <p:sp>
          <p:nvSpPr>
            <p:cNvPr id="80" name="Rectangle 79"/>
            <p:cNvSpPr/>
            <p:nvPr/>
          </p:nvSpPr>
          <p:spPr bwMode="ltGray">
            <a:xfrm>
              <a:off x="7764877" y="178278"/>
              <a:ext cx="1182262" cy="1193799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6" name="Rectangle 85"/>
            <p:cNvSpPr/>
            <p:nvPr/>
          </p:nvSpPr>
          <p:spPr bwMode="ltGray">
            <a:xfrm>
              <a:off x="7347515" y="1065916"/>
              <a:ext cx="908541" cy="908541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7" name="Rectangle 86"/>
            <p:cNvSpPr/>
            <p:nvPr/>
          </p:nvSpPr>
          <p:spPr bwMode="ltGray">
            <a:xfrm>
              <a:off x="6732478" y="943452"/>
              <a:ext cx="1168114" cy="1179513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8" name="Rectangle 87"/>
            <p:cNvSpPr/>
            <p:nvPr/>
          </p:nvSpPr>
          <p:spPr bwMode="ltGray">
            <a:xfrm>
              <a:off x="7347516" y="1065916"/>
              <a:ext cx="553076" cy="908541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9" name="Rectangle 23"/>
            <p:cNvSpPr/>
            <p:nvPr/>
          </p:nvSpPr>
          <p:spPr bwMode="ltGray">
            <a:xfrm>
              <a:off x="7764877" y="943452"/>
              <a:ext cx="135715" cy="428625"/>
            </a:xfrm>
            <a:custGeom>
              <a:avLst/>
              <a:gdLst/>
              <a:ahLst/>
              <a:cxnLst/>
              <a:rect l="l" t="t" r="r" b="b"/>
              <a:pathLst>
                <a:path w="135715" h="428625">
                  <a:moveTo>
                    <a:pt x="0" y="0"/>
                  </a:moveTo>
                  <a:lnTo>
                    <a:pt x="135715" y="0"/>
                  </a:lnTo>
                  <a:lnTo>
                    <a:pt x="135715" y="428625"/>
                  </a:lnTo>
                  <a:lnTo>
                    <a:pt x="0" y="428625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0" name="Rectangle 89"/>
            <p:cNvSpPr/>
            <p:nvPr/>
          </p:nvSpPr>
          <p:spPr bwMode="ltGray">
            <a:xfrm>
              <a:off x="7764877" y="1065916"/>
              <a:ext cx="491179" cy="306161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1" name="Rectangle 90"/>
            <p:cNvSpPr/>
            <p:nvPr/>
          </p:nvSpPr>
          <p:spPr bwMode="ltGray">
            <a:xfrm>
              <a:off x="7764877" y="1065916"/>
              <a:ext cx="135716" cy="306161"/>
            </a:xfrm>
            <a:prstGeom prst="rect">
              <a:avLst/>
            </a:prstGeom>
            <a:solidFill>
              <a:srgbClr val="D29C2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2" name="Rectangle 91"/>
            <p:cNvSpPr/>
            <p:nvPr/>
          </p:nvSpPr>
          <p:spPr bwMode="ltGray">
            <a:xfrm>
              <a:off x="7069005" y="1296831"/>
              <a:ext cx="371294" cy="375283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3" name="Rectangle 92"/>
            <p:cNvSpPr/>
            <p:nvPr/>
          </p:nvSpPr>
          <p:spPr bwMode="ltGray">
            <a:xfrm>
              <a:off x="7347515" y="1296831"/>
              <a:ext cx="92783" cy="375283"/>
            </a:xfrm>
            <a:prstGeom prst="rect">
              <a:avLst/>
            </a:prstGeom>
            <a:solidFill>
              <a:srgbClr val="E0871C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4" name="Rectangle 93"/>
            <p:cNvSpPr/>
            <p:nvPr/>
          </p:nvSpPr>
          <p:spPr bwMode="ltGray">
            <a:xfrm>
              <a:off x="6584245" y="1913285"/>
              <a:ext cx="355684" cy="359506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5" name="Rectangle 94"/>
            <p:cNvSpPr/>
            <p:nvPr/>
          </p:nvSpPr>
          <p:spPr bwMode="ltGray">
            <a:xfrm>
              <a:off x="6732478" y="1913285"/>
              <a:ext cx="207451" cy="209680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6" name="Rectangle 95"/>
            <p:cNvSpPr/>
            <p:nvPr/>
          </p:nvSpPr>
          <p:spPr bwMode="ltGray">
            <a:xfrm>
              <a:off x="4705352" y="1307021"/>
              <a:ext cx="778219" cy="785813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7" name="Rectangle 96"/>
            <p:cNvSpPr/>
            <p:nvPr/>
          </p:nvSpPr>
          <p:spPr bwMode="ltGray">
            <a:xfrm>
              <a:off x="4129088" y="1897572"/>
              <a:ext cx="763934" cy="771388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8" name="Rectangle 97"/>
            <p:cNvSpPr/>
            <p:nvPr/>
          </p:nvSpPr>
          <p:spPr bwMode="ltGray">
            <a:xfrm>
              <a:off x="3211513" y="1535622"/>
              <a:ext cx="763934" cy="771388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9" name="Rectangle 98"/>
            <p:cNvSpPr/>
            <p:nvPr/>
          </p:nvSpPr>
          <p:spPr bwMode="ltGray">
            <a:xfrm>
              <a:off x="789831" y="2029017"/>
              <a:ext cx="508907" cy="513873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0" name="Rectangle 99"/>
            <p:cNvSpPr/>
            <p:nvPr/>
          </p:nvSpPr>
          <p:spPr bwMode="ltGray">
            <a:xfrm>
              <a:off x="5284472" y="982650"/>
              <a:ext cx="818771" cy="826761"/>
            </a:xfrm>
            <a:prstGeom prst="rect">
              <a:avLst/>
            </a:prstGeom>
            <a:solidFill>
              <a:srgbClr val="F2F2F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1" name="Rectangle 43"/>
            <p:cNvSpPr/>
            <p:nvPr/>
          </p:nvSpPr>
          <p:spPr bwMode="ltGray">
            <a:xfrm>
              <a:off x="5284472" y="1307021"/>
              <a:ext cx="199099" cy="502390"/>
            </a:xfrm>
            <a:custGeom>
              <a:avLst/>
              <a:gdLst/>
              <a:ahLst/>
              <a:cxnLst/>
              <a:rect l="l" t="t" r="r" b="b"/>
              <a:pathLst>
                <a:path w="199099" h="502390">
                  <a:moveTo>
                    <a:pt x="0" y="0"/>
                  </a:moveTo>
                  <a:lnTo>
                    <a:pt x="199099" y="0"/>
                  </a:lnTo>
                  <a:lnTo>
                    <a:pt x="199099" y="502390"/>
                  </a:lnTo>
                  <a:lnTo>
                    <a:pt x="0" y="502390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2" name="Rectangle 101"/>
            <p:cNvSpPr/>
            <p:nvPr/>
          </p:nvSpPr>
          <p:spPr bwMode="ltGray">
            <a:xfrm>
              <a:off x="5612694" y="833457"/>
              <a:ext cx="310267" cy="313601"/>
            </a:xfrm>
            <a:prstGeom prst="rect">
              <a:avLst/>
            </a:prstGeom>
            <a:solidFill>
              <a:srgbClr val="E7E7E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3" name="Rectangle 46"/>
            <p:cNvSpPr/>
            <p:nvPr/>
          </p:nvSpPr>
          <p:spPr bwMode="ltGray">
            <a:xfrm>
              <a:off x="5612694" y="982650"/>
              <a:ext cx="310267" cy="164408"/>
            </a:xfrm>
            <a:custGeom>
              <a:avLst/>
              <a:gdLst/>
              <a:ahLst/>
              <a:cxnLst/>
              <a:rect l="l" t="t" r="r" b="b"/>
              <a:pathLst>
                <a:path w="310267" h="164408">
                  <a:moveTo>
                    <a:pt x="0" y="0"/>
                  </a:moveTo>
                  <a:lnTo>
                    <a:pt x="310267" y="0"/>
                  </a:lnTo>
                  <a:lnTo>
                    <a:pt x="310267" y="164408"/>
                  </a:lnTo>
                  <a:lnTo>
                    <a:pt x="0" y="164408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4" name="Rectangle 103"/>
            <p:cNvSpPr/>
            <p:nvPr/>
          </p:nvSpPr>
          <p:spPr bwMode="ltGray">
            <a:xfrm>
              <a:off x="5819728" y="1071851"/>
              <a:ext cx="405874" cy="410235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5" name="Rectangle 46"/>
            <p:cNvSpPr/>
            <p:nvPr/>
          </p:nvSpPr>
          <p:spPr bwMode="ltGray">
            <a:xfrm>
              <a:off x="5819728" y="1071851"/>
              <a:ext cx="103233" cy="75207"/>
            </a:xfrm>
            <a:custGeom>
              <a:avLst/>
              <a:gdLst/>
              <a:ahLst/>
              <a:cxnLst/>
              <a:rect l="l" t="t" r="r" b="b"/>
              <a:pathLst>
                <a:path w="103233" h="75207">
                  <a:moveTo>
                    <a:pt x="0" y="0"/>
                  </a:moveTo>
                  <a:lnTo>
                    <a:pt x="103233" y="0"/>
                  </a:lnTo>
                  <a:lnTo>
                    <a:pt x="103233" y="75207"/>
                  </a:lnTo>
                  <a:lnTo>
                    <a:pt x="0" y="75207"/>
                  </a:lnTo>
                  <a:close/>
                </a:path>
              </a:pathLst>
            </a:custGeom>
            <a:solidFill>
              <a:srgbClr val="BEC0C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6" name="Rectangle 53"/>
            <p:cNvSpPr/>
            <p:nvPr/>
          </p:nvSpPr>
          <p:spPr bwMode="ltGray">
            <a:xfrm>
              <a:off x="4705352" y="1897572"/>
              <a:ext cx="187670" cy="195262"/>
            </a:xfrm>
            <a:custGeom>
              <a:avLst/>
              <a:gdLst/>
              <a:ahLst/>
              <a:cxnLst/>
              <a:rect l="l" t="t" r="r" b="b"/>
              <a:pathLst>
                <a:path w="187670" h="195262">
                  <a:moveTo>
                    <a:pt x="0" y="0"/>
                  </a:moveTo>
                  <a:lnTo>
                    <a:pt x="187670" y="0"/>
                  </a:lnTo>
                  <a:lnTo>
                    <a:pt x="187670" y="195262"/>
                  </a:lnTo>
                  <a:lnTo>
                    <a:pt x="0" y="195262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7" name="Rectangle 106"/>
            <p:cNvSpPr/>
            <p:nvPr/>
          </p:nvSpPr>
          <p:spPr bwMode="ltGray">
            <a:xfrm>
              <a:off x="4219528" y="2200326"/>
              <a:ext cx="376284" cy="380327"/>
            </a:xfrm>
            <a:prstGeom prst="rect">
              <a:avLst/>
            </a:prstGeom>
            <a:solidFill>
              <a:srgbClr val="C0C1C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8" name="Rectangle 107"/>
            <p:cNvSpPr/>
            <p:nvPr/>
          </p:nvSpPr>
          <p:spPr bwMode="ltGray">
            <a:xfrm>
              <a:off x="3781378" y="2783396"/>
              <a:ext cx="237607" cy="240160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9" name="Rectangle 108"/>
            <p:cNvSpPr/>
            <p:nvPr/>
          </p:nvSpPr>
          <p:spPr bwMode="ltGray">
            <a:xfrm>
              <a:off x="2931810" y="2101537"/>
              <a:ext cx="608677" cy="608677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0" name="Rectangle 109"/>
            <p:cNvSpPr/>
            <p:nvPr/>
          </p:nvSpPr>
          <p:spPr bwMode="ltGray">
            <a:xfrm>
              <a:off x="2519767" y="2019492"/>
              <a:ext cx="782577" cy="790214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1" name="Rectangle 110"/>
            <p:cNvSpPr/>
            <p:nvPr/>
          </p:nvSpPr>
          <p:spPr bwMode="ltGray">
            <a:xfrm>
              <a:off x="2931811" y="2101537"/>
              <a:ext cx="370533" cy="608677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2" name="Rectangle 23"/>
            <p:cNvSpPr/>
            <p:nvPr/>
          </p:nvSpPr>
          <p:spPr bwMode="ltGray">
            <a:xfrm>
              <a:off x="3211422" y="2019492"/>
              <a:ext cx="90922" cy="287157"/>
            </a:xfrm>
            <a:custGeom>
              <a:avLst/>
              <a:gdLst/>
              <a:ahLst/>
              <a:cxnLst/>
              <a:rect l="l" t="t" r="r" b="b"/>
              <a:pathLst>
                <a:path w="135715" h="428625">
                  <a:moveTo>
                    <a:pt x="0" y="0"/>
                  </a:moveTo>
                  <a:lnTo>
                    <a:pt x="135715" y="0"/>
                  </a:lnTo>
                  <a:lnTo>
                    <a:pt x="135715" y="428625"/>
                  </a:lnTo>
                  <a:lnTo>
                    <a:pt x="0" y="428625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3" name="Rectangle 112"/>
            <p:cNvSpPr/>
            <p:nvPr/>
          </p:nvSpPr>
          <p:spPr bwMode="ltGray">
            <a:xfrm>
              <a:off x="3211422" y="2101537"/>
              <a:ext cx="329065" cy="205112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4" name="Rectangle 113"/>
            <p:cNvSpPr/>
            <p:nvPr/>
          </p:nvSpPr>
          <p:spPr bwMode="ltGray">
            <a:xfrm>
              <a:off x="2745223" y="2256238"/>
              <a:ext cx="248748" cy="251421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5" name="Rectangle 114"/>
            <p:cNvSpPr/>
            <p:nvPr/>
          </p:nvSpPr>
          <p:spPr bwMode="ltGray">
            <a:xfrm>
              <a:off x="2931810" y="2256238"/>
              <a:ext cx="62160" cy="251421"/>
            </a:xfrm>
            <a:prstGeom prst="rect">
              <a:avLst/>
            </a:prstGeom>
            <a:solidFill>
              <a:srgbClr val="E0871C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6" name="Rectangle 115"/>
            <p:cNvSpPr/>
            <p:nvPr/>
          </p:nvSpPr>
          <p:spPr bwMode="ltGray">
            <a:xfrm>
              <a:off x="2420458" y="2669231"/>
              <a:ext cx="238290" cy="240851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7" name="Rectangle 116"/>
            <p:cNvSpPr/>
            <p:nvPr/>
          </p:nvSpPr>
          <p:spPr bwMode="ltGray">
            <a:xfrm>
              <a:off x="2519767" y="2669231"/>
              <a:ext cx="138982" cy="140475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8" name="Rectangle 117"/>
            <p:cNvSpPr/>
            <p:nvPr/>
          </p:nvSpPr>
          <p:spPr bwMode="ltGray">
            <a:xfrm>
              <a:off x="3211423" y="2101537"/>
              <a:ext cx="90922" cy="205112"/>
            </a:xfrm>
            <a:prstGeom prst="rect">
              <a:avLst/>
            </a:prstGeom>
            <a:solidFill>
              <a:srgbClr val="D29C2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9" name="Rectangle 118"/>
            <p:cNvSpPr/>
            <p:nvPr/>
          </p:nvSpPr>
          <p:spPr bwMode="ltGray">
            <a:xfrm>
              <a:off x="1163321" y="2250875"/>
              <a:ext cx="527374" cy="532521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0" name="Rectangle 119"/>
            <p:cNvSpPr/>
            <p:nvPr/>
          </p:nvSpPr>
          <p:spPr bwMode="ltGray">
            <a:xfrm>
              <a:off x="1555772" y="2031059"/>
              <a:ext cx="554855" cy="560270"/>
            </a:xfrm>
            <a:prstGeom prst="rect">
              <a:avLst/>
            </a:prstGeom>
            <a:solidFill>
              <a:srgbClr val="F2F2F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1" name="Rectangle 43"/>
            <p:cNvSpPr/>
            <p:nvPr/>
          </p:nvSpPr>
          <p:spPr bwMode="ltGray">
            <a:xfrm>
              <a:off x="1555772" y="2250875"/>
              <a:ext cx="134923" cy="340454"/>
            </a:xfrm>
            <a:custGeom>
              <a:avLst/>
              <a:gdLst/>
              <a:ahLst/>
              <a:cxnLst/>
              <a:rect l="l" t="t" r="r" b="b"/>
              <a:pathLst>
                <a:path w="199099" h="502390">
                  <a:moveTo>
                    <a:pt x="0" y="0"/>
                  </a:moveTo>
                  <a:lnTo>
                    <a:pt x="199099" y="0"/>
                  </a:lnTo>
                  <a:lnTo>
                    <a:pt x="199099" y="502390"/>
                  </a:lnTo>
                  <a:lnTo>
                    <a:pt x="0" y="502390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2" name="Rectangle 121"/>
            <p:cNvSpPr/>
            <p:nvPr/>
          </p:nvSpPr>
          <p:spPr bwMode="ltGray">
            <a:xfrm>
              <a:off x="1778198" y="1929956"/>
              <a:ext cx="210258" cy="212517"/>
            </a:xfrm>
            <a:prstGeom prst="rect">
              <a:avLst/>
            </a:prstGeom>
            <a:solidFill>
              <a:srgbClr val="E7E7E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3" name="Rectangle 46"/>
            <p:cNvSpPr/>
            <p:nvPr/>
          </p:nvSpPr>
          <p:spPr bwMode="ltGray">
            <a:xfrm>
              <a:off x="1778198" y="2031059"/>
              <a:ext cx="210258" cy="111414"/>
            </a:xfrm>
            <a:custGeom>
              <a:avLst/>
              <a:gdLst/>
              <a:ahLst/>
              <a:cxnLst/>
              <a:rect l="l" t="t" r="r" b="b"/>
              <a:pathLst>
                <a:path w="310267" h="164408">
                  <a:moveTo>
                    <a:pt x="0" y="0"/>
                  </a:moveTo>
                  <a:lnTo>
                    <a:pt x="310267" y="0"/>
                  </a:lnTo>
                  <a:lnTo>
                    <a:pt x="310267" y="164408"/>
                  </a:lnTo>
                  <a:lnTo>
                    <a:pt x="0" y="164408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4" name="Rectangle 123"/>
            <p:cNvSpPr/>
            <p:nvPr/>
          </p:nvSpPr>
          <p:spPr bwMode="ltGray">
            <a:xfrm>
              <a:off x="1918498" y="2091508"/>
              <a:ext cx="275048" cy="278003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5" name="Rectangle 46"/>
            <p:cNvSpPr/>
            <p:nvPr/>
          </p:nvSpPr>
          <p:spPr bwMode="ltGray">
            <a:xfrm>
              <a:off x="1918498" y="2091508"/>
              <a:ext cx="69958" cy="50965"/>
            </a:xfrm>
            <a:custGeom>
              <a:avLst/>
              <a:gdLst/>
              <a:ahLst/>
              <a:cxnLst/>
              <a:rect l="l" t="t" r="r" b="b"/>
              <a:pathLst>
                <a:path w="103233" h="75207">
                  <a:moveTo>
                    <a:pt x="0" y="0"/>
                  </a:moveTo>
                  <a:lnTo>
                    <a:pt x="103233" y="0"/>
                  </a:lnTo>
                  <a:lnTo>
                    <a:pt x="103233" y="75207"/>
                  </a:lnTo>
                  <a:lnTo>
                    <a:pt x="0" y="75207"/>
                  </a:lnTo>
                  <a:close/>
                </a:path>
              </a:pathLst>
            </a:custGeom>
            <a:solidFill>
              <a:srgbClr val="BEC0C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6" name="Rectangle 74"/>
            <p:cNvSpPr/>
            <p:nvPr/>
          </p:nvSpPr>
          <p:spPr bwMode="ltGray">
            <a:xfrm>
              <a:off x="1163321" y="2250875"/>
              <a:ext cx="135417" cy="292015"/>
            </a:xfrm>
            <a:custGeom>
              <a:avLst/>
              <a:gdLst/>
              <a:ahLst/>
              <a:cxnLst/>
              <a:rect l="l" t="t" r="r" b="b"/>
              <a:pathLst>
                <a:path w="135417" h="292015">
                  <a:moveTo>
                    <a:pt x="0" y="0"/>
                  </a:moveTo>
                  <a:lnTo>
                    <a:pt x="135417" y="0"/>
                  </a:lnTo>
                  <a:lnTo>
                    <a:pt x="135417" y="292015"/>
                  </a:lnTo>
                  <a:lnTo>
                    <a:pt x="0" y="292015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7" name="Rectangle 126"/>
            <p:cNvSpPr/>
            <p:nvPr/>
          </p:nvSpPr>
          <p:spPr bwMode="ltGray">
            <a:xfrm>
              <a:off x="840196" y="2213106"/>
              <a:ext cx="234241" cy="236758"/>
            </a:xfrm>
            <a:prstGeom prst="rect">
              <a:avLst/>
            </a:prstGeom>
            <a:solidFill>
              <a:srgbClr val="C0C1C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28" name="Rectangle 127"/>
            <p:cNvSpPr/>
            <p:nvPr/>
          </p:nvSpPr>
          <p:spPr bwMode="ltGray">
            <a:xfrm>
              <a:off x="615172" y="2761214"/>
              <a:ext cx="158015" cy="159713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ctrTitle" hasCustomPrompt="1"/>
          </p:nvPr>
        </p:nvSpPr>
        <p:spPr bwMode="auto">
          <a:xfrm>
            <a:off x="914400" y="3048000"/>
            <a:ext cx="7315202" cy="1393825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/>
              <a:t>Click to add title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 hasCustomPrompt="1"/>
          </p:nvPr>
        </p:nvSpPr>
        <p:spPr bwMode="auto">
          <a:xfrm>
            <a:off x="914399" y="5050673"/>
            <a:ext cx="7315202" cy="381000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400" b="1" baseline="0"/>
            </a:lvl1pPr>
          </a:lstStyle>
          <a:p>
            <a:r>
              <a:rPr/>
              <a:t>Click to add presenter’s name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1" y="5486400"/>
            <a:ext cx="7315200" cy="3019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Tx/>
              <a:buNone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/>
              <a:t>Click to add presenter’s title</a:t>
            </a:r>
          </a:p>
        </p:txBody>
      </p:sp>
      <p:pic>
        <p:nvPicPr>
          <p:cNvPr id="76" name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8" y="624198"/>
            <a:ext cx="2194560" cy="579039"/>
          </a:xfrm>
          <a:prstGeom prst="rect">
            <a:avLst/>
          </a:prstGeom>
        </p:spPr>
      </p:pic>
      <p:cxnSp>
        <p:nvCxnSpPr>
          <p:cNvPr id="79" name="Straight Connector 78"/>
          <p:cNvCxnSpPr/>
          <p:nvPr/>
        </p:nvCxnSpPr>
        <p:spPr bwMode="auto">
          <a:xfrm>
            <a:off x="3124200" y="624198"/>
            <a:ext cx="0" cy="6096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4090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Vertical Pictur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 bwMode="white">
          <a:xfrm>
            <a:off x="0" y="0"/>
            <a:ext cx="6926580" cy="6857999"/>
          </a:xfrm>
          <a:custGeom>
            <a:avLst/>
            <a:gdLst/>
            <a:ahLst/>
            <a:cxnLst/>
            <a:rect l="l" t="t" r="r" b="b"/>
            <a:pathLst>
              <a:path w="6926580" h="6857999">
                <a:moveTo>
                  <a:pt x="0" y="0"/>
                </a:moveTo>
                <a:lnTo>
                  <a:pt x="6111396" y="0"/>
                </a:lnTo>
                <a:lnTo>
                  <a:pt x="6111396" y="304800"/>
                </a:lnTo>
                <a:lnTo>
                  <a:pt x="6083300" y="304800"/>
                </a:lnTo>
                <a:lnTo>
                  <a:pt x="6083300" y="3224783"/>
                </a:lnTo>
                <a:lnTo>
                  <a:pt x="6667500" y="3224783"/>
                </a:lnTo>
                <a:lnTo>
                  <a:pt x="6667500" y="5311291"/>
                </a:lnTo>
                <a:lnTo>
                  <a:pt x="6926580" y="5311291"/>
                </a:lnTo>
                <a:lnTo>
                  <a:pt x="6926580" y="6742174"/>
                </a:lnTo>
                <a:lnTo>
                  <a:pt x="6667500" y="6742174"/>
                </a:lnTo>
                <a:lnTo>
                  <a:pt x="6667500" y="6757415"/>
                </a:lnTo>
                <a:lnTo>
                  <a:pt x="781050" y="6757415"/>
                </a:lnTo>
                <a:lnTo>
                  <a:pt x="781050" y="6756399"/>
                </a:lnTo>
                <a:lnTo>
                  <a:pt x="196850" y="6756399"/>
                </a:lnTo>
                <a:lnTo>
                  <a:pt x="196850" y="6857999"/>
                </a:lnTo>
                <a:lnTo>
                  <a:pt x="0" y="6857999"/>
                </a:lnTo>
                <a:lnTo>
                  <a:pt x="0" y="304800"/>
                </a:lnTo>
                <a:lnTo>
                  <a:pt x="0" y="100583"/>
                </a:lnTo>
                <a:close/>
              </a:path>
            </a:pathLst>
          </a:cu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3048000"/>
            <a:ext cx="4114800" cy="13938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 hasCustomPrompt="1"/>
          </p:nvPr>
        </p:nvSpPr>
        <p:spPr bwMode="auto">
          <a:xfrm>
            <a:off x="914399" y="5050673"/>
            <a:ext cx="4114800" cy="381000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400" b="1" baseline="0"/>
            </a:lvl1pPr>
          </a:lstStyle>
          <a:p>
            <a:r>
              <a:rPr/>
              <a:t>Click to add presenter’s name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1" y="5486400"/>
            <a:ext cx="4114800" cy="3019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Tx/>
              <a:buNone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/>
              <a:t>Click to add presenter’s title</a:t>
            </a:r>
          </a:p>
        </p:txBody>
      </p:sp>
      <p:pic>
        <p:nvPicPr>
          <p:cNvPr id="82" name="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8" y="834568"/>
            <a:ext cx="2194560" cy="579039"/>
          </a:xfrm>
          <a:prstGeom prst="rect">
            <a:avLst/>
          </a:prstGeom>
        </p:spPr>
      </p:pic>
      <p:sp>
        <p:nvSpPr>
          <p:cNvPr id="85" name="Rectangle 84"/>
          <p:cNvSpPr/>
          <p:nvPr/>
        </p:nvSpPr>
        <p:spPr bwMode="auto">
          <a:xfrm>
            <a:off x="0" y="6656832"/>
            <a:ext cx="9144000" cy="201168"/>
          </a:xfrm>
          <a:prstGeom prst="rect">
            <a:avLst/>
          </a:prstGeom>
          <a:solidFill>
            <a:srgbClr val="CDCDCD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/>
          </a:p>
        </p:txBody>
      </p:sp>
      <p:grpSp>
        <p:nvGrpSpPr>
          <p:cNvPr id="5" name="Group 4"/>
          <p:cNvGrpSpPr/>
          <p:nvPr/>
        </p:nvGrpSpPr>
        <p:grpSpPr>
          <a:xfrm>
            <a:off x="5486400" y="-2"/>
            <a:ext cx="2145014" cy="6858001"/>
            <a:chOff x="5486400" y="-2"/>
            <a:chExt cx="2145014" cy="6858001"/>
          </a:xfrm>
        </p:grpSpPr>
        <p:sp>
          <p:nvSpPr>
            <p:cNvPr id="81" name="Rectangle 80"/>
            <p:cNvSpPr/>
            <p:nvPr/>
          </p:nvSpPr>
          <p:spPr bwMode="ltGray">
            <a:xfrm rot="16200000">
              <a:off x="7373436" y="6654829"/>
              <a:ext cx="202084" cy="204255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6" name="Rectangle 85"/>
            <p:cNvSpPr/>
            <p:nvPr/>
          </p:nvSpPr>
          <p:spPr bwMode="ltGray">
            <a:xfrm rot="16200000">
              <a:off x="5797067" y="-3360"/>
              <a:ext cx="688276" cy="694992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grpSp>
          <p:nvGrpSpPr>
            <p:cNvPr id="39" name="Group 38"/>
            <p:cNvGrpSpPr/>
            <p:nvPr/>
          </p:nvGrpSpPr>
          <p:grpSpPr bwMode="ltGray">
            <a:xfrm>
              <a:off x="5486401" y="187419"/>
              <a:ext cx="1440575" cy="1811704"/>
              <a:chOff x="10441503" y="494758"/>
              <a:chExt cx="1329339" cy="1671811"/>
            </a:xfrm>
          </p:grpSpPr>
          <p:sp>
            <p:nvSpPr>
              <p:cNvPr id="40" name="Rectangle 39"/>
              <p:cNvSpPr/>
              <p:nvPr/>
            </p:nvSpPr>
            <p:spPr bwMode="ltGray">
              <a:xfrm rot="16200000">
                <a:off x="10563967" y="494758"/>
                <a:ext cx="908541" cy="908541"/>
              </a:xfrm>
              <a:prstGeom prst="rect">
                <a:avLst/>
              </a:prstGeom>
              <a:solidFill>
                <a:srgbClr val="FDBA3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endParaRPr/>
              </a:p>
            </p:txBody>
          </p:sp>
          <p:sp>
            <p:nvSpPr>
              <p:cNvPr id="41" name="Rectangle 40"/>
              <p:cNvSpPr/>
              <p:nvPr/>
            </p:nvSpPr>
            <p:spPr bwMode="ltGray">
              <a:xfrm rot="16200000">
                <a:off x="10447203" y="844523"/>
                <a:ext cx="1168114" cy="1179513"/>
              </a:xfrm>
              <a:prstGeom prst="rect">
                <a:avLst/>
              </a:prstGeom>
              <a:solidFill>
                <a:srgbClr val="E5E5E1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endParaRPr/>
              </a:p>
            </p:txBody>
          </p:sp>
          <p:sp>
            <p:nvSpPr>
              <p:cNvPr id="42" name="Rectangle 41"/>
              <p:cNvSpPr/>
              <p:nvPr/>
            </p:nvSpPr>
            <p:spPr bwMode="ltGray">
              <a:xfrm rot="16200000">
                <a:off x="10741700" y="672490"/>
                <a:ext cx="553076" cy="908541"/>
              </a:xfrm>
              <a:prstGeom prst="rect">
                <a:avLst/>
              </a:prstGeom>
              <a:solidFill>
                <a:srgbClr val="E5AA2D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endParaRPr/>
              </a:p>
            </p:txBody>
          </p:sp>
          <p:sp>
            <p:nvSpPr>
              <p:cNvPr id="43" name="Rectangle 42"/>
              <p:cNvSpPr/>
              <p:nvPr/>
            </p:nvSpPr>
            <p:spPr bwMode="ltGray">
              <a:xfrm rot="16200000">
                <a:off x="10796877" y="1308521"/>
                <a:ext cx="371294" cy="375283"/>
              </a:xfrm>
              <a:prstGeom prst="rect">
                <a:avLst/>
              </a:prstGeom>
              <a:solidFill>
                <a:srgbClr val="E5AA2D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endParaRPr/>
              </a:p>
            </p:txBody>
          </p:sp>
          <p:sp>
            <p:nvSpPr>
              <p:cNvPr id="44" name="Rectangle 43"/>
              <p:cNvSpPr/>
              <p:nvPr/>
            </p:nvSpPr>
            <p:spPr bwMode="ltGray">
              <a:xfrm rot="16200000">
                <a:off x="10936132" y="1169266"/>
                <a:ext cx="92783" cy="375283"/>
              </a:xfrm>
              <a:prstGeom prst="rect">
                <a:avLst/>
              </a:prstGeom>
              <a:solidFill>
                <a:srgbClr val="E0871C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endParaRPr/>
              </a:p>
            </p:txBody>
          </p:sp>
          <p:sp>
            <p:nvSpPr>
              <p:cNvPr id="45" name="Rectangle 44"/>
              <p:cNvSpPr/>
              <p:nvPr/>
            </p:nvSpPr>
            <p:spPr bwMode="ltGray">
              <a:xfrm rot="16200000">
                <a:off x="11413247" y="1808974"/>
                <a:ext cx="355684" cy="359506"/>
              </a:xfrm>
              <a:prstGeom prst="rect">
                <a:avLst/>
              </a:prstGeom>
              <a:solidFill>
                <a:srgbClr val="FDBA3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endParaRPr/>
              </a:p>
            </p:txBody>
          </p:sp>
          <p:sp>
            <p:nvSpPr>
              <p:cNvPr id="46" name="Rectangle 45"/>
              <p:cNvSpPr/>
              <p:nvPr/>
            </p:nvSpPr>
            <p:spPr bwMode="ltGray">
              <a:xfrm rot="16200000">
                <a:off x="11412451" y="1809771"/>
                <a:ext cx="207451" cy="209680"/>
              </a:xfrm>
              <a:prstGeom prst="rect">
                <a:avLst/>
              </a:prstGeom>
              <a:solidFill>
                <a:srgbClr val="E5AA2D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endParaRPr/>
              </a:p>
            </p:txBody>
          </p:sp>
        </p:grpSp>
        <p:sp>
          <p:nvSpPr>
            <p:cNvPr id="48" name="Rectangle 47"/>
            <p:cNvSpPr/>
            <p:nvPr/>
          </p:nvSpPr>
          <p:spPr bwMode="ltGray">
            <a:xfrm rot="16200000">
              <a:off x="5954184" y="2561910"/>
              <a:ext cx="762606" cy="770048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49" name="Rectangle 48"/>
            <p:cNvSpPr/>
            <p:nvPr/>
          </p:nvSpPr>
          <p:spPr bwMode="ltGray">
            <a:xfrm rot="16200000">
              <a:off x="6532820" y="3140681"/>
              <a:ext cx="748608" cy="755912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50" name="Rectangle 49"/>
            <p:cNvSpPr/>
            <p:nvPr/>
          </p:nvSpPr>
          <p:spPr bwMode="ltGray">
            <a:xfrm rot="16200000">
              <a:off x="5636515" y="1954476"/>
              <a:ext cx="802345" cy="810174"/>
            </a:xfrm>
            <a:prstGeom prst="rect">
              <a:avLst/>
            </a:prstGeom>
            <a:solidFill>
              <a:srgbClr val="F2F2F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51" name="Rectangle 43"/>
            <p:cNvSpPr/>
            <p:nvPr/>
          </p:nvSpPr>
          <p:spPr bwMode="ltGray">
            <a:xfrm rot="16200000">
              <a:off x="6099067" y="2417028"/>
              <a:ext cx="195105" cy="492311"/>
            </a:xfrm>
            <a:custGeom>
              <a:avLst/>
              <a:gdLst/>
              <a:ahLst/>
              <a:cxnLst/>
              <a:rect l="l" t="t" r="r" b="b"/>
              <a:pathLst>
                <a:path w="199099" h="502390">
                  <a:moveTo>
                    <a:pt x="0" y="0"/>
                  </a:moveTo>
                  <a:lnTo>
                    <a:pt x="199099" y="0"/>
                  </a:lnTo>
                  <a:lnTo>
                    <a:pt x="199099" y="502390"/>
                  </a:lnTo>
                  <a:lnTo>
                    <a:pt x="0" y="502390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52" name="Rectangle 51"/>
            <p:cNvSpPr/>
            <p:nvPr/>
          </p:nvSpPr>
          <p:spPr bwMode="ltGray">
            <a:xfrm rot="16200000">
              <a:off x="5488034" y="2133424"/>
              <a:ext cx="304042" cy="307310"/>
            </a:xfrm>
            <a:prstGeom prst="rect">
              <a:avLst/>
            </a:prstGeom>
            <a:solidFill>
              <a:srgbClr val="E7E7E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53" name="Rectangle 46"/>
            <p:cNvSpPr/>
            <p:nvPr/>
          </p:nvSpPr>
          <p:spPr bwMode="ltGray">
            <a:xfrm rot="16200000">
              <a:off x="5561134" y="2206523"/>
              <a:ext cx="304042" cy="161110"/>
            </a:xfrm>
            <a:custGeom>
              <a:avLst/>
              <a:gdLst/>
              <a:ahLst/>
              <a:cxnLst/>
              <a:rect l="l" t="t" r="r" b="b"/>
              <a:pathLst>
                <a:path w="310267" h="164408">
                  <a:moveTo>
                    <a:pt x="0" y="0"/>
                  </a:moveTo>
                  <a:lnTo>
                    <a:pt x="310267" y="0"/>
                  </a:lnTo>
                  <a:lnTo>
                    <a:pt x="310267" y="164408"/>
                  </a:lnTo>
                  <a:lnTo>
                    <a:pt x="0" y="164408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54" name="Rectangle 53"/>
            <p:cNvSpPr/>
            <p:nvPr/>
          </p:nvSpPr>
          <p:spPr bwMode="ltGray">
            <a:xfrm rot="16200000">
              <a:off x="5722149" y="1836351"/>
              <a:ext cx="397731" cy="402005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55" name="Rectangle 46"/>
            <p:cNvSpPr/>
            <p:nvPr/>
          </p:nvSpPr>
          <p:spPr bwMode="ltGray">
            <a:xfrm rot="16200000">
              <a:off x="5706279" y="2148789"/>
              <a:ext cx="101162" cy="73698"/>
            </a:xfrm>
            <a:custGeom>
              <a:avLst/>
              <a:gdLst/>
              <a:ahLst/>
              <a:cxnLst/>
              <a:rect l="l" t="t" r="r" b="b"/>
              <a:pathLst>
                <a:path w="103233" h="75207">
                  <a:moveTo>
                    <a:pt x="0" y="0"/>
                  </a:moveTo>
                  <a:lnTo>
                    <a:pt x="103233" y="0"/>
                  </a:lnTo>
                  <a:lnTo>
                    <a:pt x="103233" y="75207"/>
                  </a:lnTo>
                  <a:lnTo>
                    <a:pt x="0" y="75207"/>
                  </a:lnTo>
                  <a:close/>
                </a:path>
              </a:pathLst>
            </a:custGeom>
            <a:solidFill>
              <a:srgbClr val="BEC0C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56" name="Rectangle 53"/>
            <p:cNvSpPr/>
            <p:nvPr/>
          </p:nvSpPr>
          <p:spPr bwMode="ltGray">
            <a:xfrm rot="16200000">
              <a:off x="6532888" y="3140612"/>
              <a:ext cx="183905" cy="191345"/>
            </a:xfrm>
            <a:custGeom>
              <a:avLst/>
              <a:gdLst/>
              <a:ahLst/>
              <a:cxnLst/>
              <a:rect l="l" t="t" r="r" b="b"/>
              <a:pathLst>
                <a:path w="187670" h="195262">
                  <a:moveTo>
                    <a:pt x="0" y="0"/>
                  </a:moveTo>
                  <a:lnTo>
                    <a:pt x="187670" y="0"/>
                  </a:lnTo>
                  <a:lnTo>
                    <a:pt x="187670" y="195262"/>
                  </a:lnTo>
                  <a:lnTo>
                    <a:pt x="0" y="195262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57" name="Rectangle 56"/>
            <p:cNvSpPr/>
            <p:nvPr/>
          </p:nvSpPr>
          <p:spPr bwMode="ltGray">
            <a:xfrm rot="16200000">
              <a:off x="6827828" y="3433599"/>
              <a:ext cx="368735" cy="372697"/>
            </a:xfrm>
            <a:prstGeom prst="rect">
              <a:avLst/>
            </a:prstGeom>
            <a:solidFill>
              <a:srgbClr val="C0C1C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grpSp>
          <p:nvGrpSpPr>
            <p:cNvPr id="58" name="Group 57"/>
            <p:cNvGrpSpPr/>
            <p:nvPr/>
          </p:nvGrpSpPr>
          <p:grpSpPr bwMode="ltGray">
            <a:xfrm>
              <a:off x="6173331" y="3848503"/>
              <a:ext cx="1458083" cy="1566458"/>
              <a:chOff x="11033674" y="4731829"/>
              <a:chExt cx="1487934" cy="1598528"/>
            </a:xfrm>
          </p:grpSpPr>
          <p:sp>
            <p:nvSpPr>
              <p:cNvPr id="59" name="Rectangle 58"/>
              <p:cNvSpPr/>
              <p:nvPr/>
            </p:nvSpPr>
            <p:spPr bwMode="ltGray">
              <a:xfrm rot="16200000">
                <a:off x="11037401" y="4771641"/>
                <a:ext cx="763934" cy="771388"/>
              </a:xfrm>
              <a:prstGeom prst="rect">
                <a:avLst/>
              </a:prstGeom>
              <a:solidFill>
                <a:srgbClr val="E5E5E1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endParaRPr/>
              </a:p>
            </p:txBody>
          </p:sp>
          <p:sp>
            <p:nvSpPr>
              <p:cNvPr id="60" name="Rectangle 59"/>
              <p:cNvSpPr/>
              <p:nvPr/>
            </p:nvSpPr>
            <p:spPr bwMode="ltGray">
              <a:xfrm rot="16200000">
                <a:off x="12282724" y="4730553"/>
                <a:ext cx="237607" cy="240160"/>
              </a:xfrm>
              <a:prstGeom prst="rect">
                <a:avLst/>
              </a:prstGeom>
              <a:solidFill>
                <a:srgbClr val="C7C8CA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endParaRPr/>
              </a:p>
            </p:txBody>
          </p:sp>
          <p:sp>
            <p:nvSpPr>
              <p:cNvPr id="61" name="Rectangle 60"/>
              <p:cNvSpPr/>
              <p:nvPr/>
            </p:nvSpPr>
            <p:spPr bwMode="ltGray">
              <a:xfrm rot="16200000">
                <a:off x="11599589" y="5210328"/>
                <a:ext cx="608677" cy="608677"/>
              </a:xfrm>
              <a:prstGeom prst="rect">
                <a:avLst/>
              </a:prstGeom>
              <a:solidFill>
                <a:srgbClr val="FDBA3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endParaRPr/>
              </a:p>
            </p:txBody>
          </p:sp>
          <p:sp>
            <p:nvSpPr>
              <p:cNvPr id="62" name="Rectangle 61"/>
              <p:cNvSpPr/>
              <p:nvPr/>
            </p:nvSpPr>
            <p:spPr bwMode="ltGray">
              <a:xfrm rot="16200000">
                <a:off x="11521362" y="5444652"/>
                <a:ext cx="782577" cy="790214"/>
              </a:xfrm>
              <a:prstGeom prst="rect">
                <a:avLst/>
              </a:prstGeom>
              <a:solidFill>
                <a:srgbClr val="E5E5E1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endParaRPr/>
              </a:p>
            </p:txBody>
          </p:sp>
          <p:sp>
            <p:nvSpPr>
              <p:cNvPr id="63" name="Rectangle 62"/>
              <p:cNvSpPr/>
              <p:nvPr/>
            </p:nvSpPr>
            <p:spPr bwMode="ltGray">
              <a:xfrm rot="16200000">
                <a:off x="11718661" y="5329399"/>
                <a:ext cx="370533" cy="608677"/>
              </a:xfrm>
              <a:prstGeom prst="rect">
                <a:avLst/>
              </a:prstGeom>
              <a:solidFill>
                <a:srgbClr val="E5AA2D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endParaRPr/>
              </a:p>
            </p:txBody>
          </p:sp>
          <p:sp>
            <p:nvSpPr>
              <p:cNvPr id="64" name="Rectangle 23"/>
              <p:cNvSpPr/>
              <p:nvPr/>
            </p:nvSpPr>
            <p:spPr bwMode="ltGray">
              <a:xfrm rot="16200000">
                <a:off x="11615661" y="5350353"/>
                <a:ext cx="90922" cy="287157"/>
              </a:xfrm>
              <a:custGeom>
                <a:avLst/>
                <a:gdLst/>
                <a:ahLst/>
                <a:cxnLst/>
                <a:rect l="l" t="t" r="r" b="b"/>
                <a:pathLst>
                  <a:path w="135715" h="428625">
                    <a:moveTo>
                      <a:pt x="0" y="0"/>
                    </a:moveTo>
                    <a:lnTo>
                      <a:pt x="135715" y="0"/>
                    </a:lnTo>
                    <a:lnTo>
                      <a:pt x="135715" y="428625"/>
                    </a:lnTo>
                    <a:lnTo>
                      <a:pt x="0" y="428625"/>
                    </a:lnTo>
                    <a:close/>
                  </a:path>
                </a:pathLst>
              </a:custGeom>
              <a:solidFill>
                <a:srgbClr val="D3D4D6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endParaRPr/>
              </a:p>
            </p:txBody>
          </p:sp>
          <p:sp>
            <p:nvSpPr>
              <p:cNvPr id="65" name="Rectangle 64"/>
              <p:cNvSpPr/>
              <p:nvPr/>
            </p:nvSpPr>
            <p:spPr bwMode="ltGray">
              <a:xfrm rot="16200000">
                <a:off x="11537612" y="5272304"/>
                <a:ext cx="329065" cy="205112"/>
              </a:xfrm>
              <a:prstGeom prst="rect">
                <a:avLst/>
              </a:prstGeom>
              <a:solidFill>
                <a:srgbClr val="E5AA2D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endParaRPr/>
              </a:p>
            </p:txBody>
          </p:sp>
          <p:sp>
            <p:nvSpPr>
              <p:cNvPr id="66" name="Rectangle 65"/>
              <p:cNvSpPr/>
              <p:nvPr/>
            </p:nvSpPr>
            <p:spPr bwMode="ltGray">
              <a:xfrm rot="16200000">
                <a:off x="11755626" y="5755507"/>
                <a:ext cx="248748" cy="251421"/>
              </a:xfrm>
              <a:prstGeom prst="rect">
                <a:avLst/>
              </a:prstGeom>
              <a:solidFill>
                <a:srgbClr val="E5AA2D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endParaRPr/>
              </a:p>
            </p:txBody>
          </p:sp>
          <p:sp>
            <p:nvSpPr>
              <p:cNvPr id="67" name="Rectangle 66"/>
              <p:cNvSpPr/>
              <p:nvPr/>
            </p:nvSpPr>
            <p:spPr bwMode="ltGray">
              <a:xfrm rot="16200000">
                <a:off x="11848920" y="5662214"/>
                <a:ext cx="62160" cy="251421"/>
              </a:xfrm>
              <a:prstGeom prst="rect">
                <a:avLst/>
              </a:prstGeom>
              <a:solidFill>
                <a:srgbClr val="E0871C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endParaRPr/>
              </a:p>
            </p:txBody>
          </p:sp>
          <p:sp>
            <p:nvSpPr>
              <p:cNvPr id="68" name="Rectangle 67"/>
              <p:cNvSpPr/>
              <p:nvPr/>
            </p:nvSpPr>
            <p:spPr bwMode="ltGray">
              <a:xfrm rot="16200000">
                <a:off x="12168563" y="6090786"/>
                <a:ext cx="238290" cy="240851"/>
              </a:xfrm>
              <a:prstGeom prst="rect">
                <a:avLst/>
              </a:prstGeom>
              <a:solidFill>
                <a:srgbClr val="FDBA3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endParaRPr/>
              </a:p>
            </p:txBody>
          </p:sp>
          <p:sp>
            <p:nvSpPr>
              <p:cNvPr id="69" name="Rectangle 68"/>
              <p:cNvSpPr/>
              <p:nvPr/>
            </p:nvSpPr>
            <p:spPr bwMode="ltGray">
              <a:xfrm rot="16200000">
                <a:off x="12168029" y="6091319"/>
                <a:ext cx="138982" cy="140475"/>
              </a:xfrm>
              <a:prstGeom prst="rect">
                <a:avLst/>
              </a:prstGeom>
              <a:solidFill>
                <a:srgbClr val="E5AA2D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endParaRPr/>
              </a:p>
            </p:txBody>
          </p:sp>
          <p:sp>
            <p:nvSpPr>
              <p:cNvPr id="70" name="Rectangle 69"/>
              <p:cNvSpPr/>
              <p:nvPr/>
            </p:nvSpPr>
            <p:spPr bwMode="ltGray">
              <a:xfrm rot="16200000">
                <a:off x="11656684" y="5391375"/>
                <a:ext cx="90922" cy="205112"/>
              </a:xfrm>
              <a:prstGeom prst="rect">
                <a:avLst/>
              </a:prstGeom>
              <a:solidFill>
                <a:srgbClr val="D29C28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endParaRPr/>
              </a:p>
            </p:txBody>
          </p:sp>
        </p:grpSp>
        <p:sp>
          <p:nvSpPr>
            <p:cNvPr id="71" name="Rectangle 70"/>
            <p:cNvSpPr/>
            <p:nvPr/>
          </p:nvSpPr>
          <p:spPr bwMode="ltGray">
            <a:xfrm rot="16200000">
              <a:off x="6702498" y="6153175"/>
              <a:ext cx="503748" cy="503564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2" name="Rectangle 71"/>
            <p:cNvSpPr/>
            <p:nvPr/>
          </p:nvSpPr>
          <p:spPr bwMode="ltGray">
            <a:xfrm rot="16200000">
              <a:off x="6922517" y="5801534"/>
              <a:ext cx="516794" cy="521837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3" name="Rectangle 72"/>
            <p:cNvSpPr/>
            <p:nvPr/>
          </p:nvSpPr>
          <p:spPr bwMode="ltGray">
            <a:xfrm rot="16200000">
              <a:off x="6707242" y="5389896"/>
              <a:ext cx="543723" cy="549030"/>
            </a:xfrm>
            <a:prstGeom prst="rect">
              <a:avLst/>
            </a:prstGeom>
            <a:solidFill>
              <a:srgbClr val="F2F2F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4" name="Rectangle 43"/>
            <p:cNvSpPr/>
            <p:nvPr/>
          </p:nvSpPr>
          <p:spPr bwMode="ltGray">
            <a:xfrm rot="16200000">
              <a:off x="7020699" y="5703352"/>
              <a:ext cx="132216" cy="333624"/>
            </a:xfrm>
            <a:custGeom>
              <a:avLst/>
              <a:gdLst/>
              <a:ahLst/>
              <a:cxnLst/>
              <a:rect l="l" t="t" r="r" b="b"/>
              <a:pathLst>
                <a:path w="199099" h="502390">
                  <a:moveTo>
                    <a:pt x="0" y="0"/>
                  </a:moveTo>
                  <a:lnTo>
                    <a:pt x="199099" y="0"/>
                  </a:lnTo>
                  <a:lnTo>
                    <a:pt x="199099" y="502390"/>
                  </a:lnTo>
                  <a:lnTo>
                    <a:pt x="0" y="502390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5" name="Rectangle 74"/>
            <p:cNvSpPr/>
            <p:nvPr/>
          </p:nvSpPr>
          <p:spPr bwMode="ltGray">
            <a:xfrm rot="16200000">
              <a:off x="6606621" y="5511162"/>
              <a:ext cx="206040" cy="208253"/>
            </a:xfrm>
            <a:prstGeom prst="rect">
              <a:avLst/>
            </a:prstGeom>
            <a:solidFill>
              <a:srgbClr val="E7E7E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6" name="Rectangle 46"/>
            <p:cNvSpPr/>
            <p:nvPr/>
          </p:nvSpPr>
          <p:spPr bwMode="ltGray">
            <a:xfrm rot="16200000">
              <a:off x="6656159" y="5560700"/>
              <a:ext cx="206040" cy="109179"/>
            </a:xfrm>
            <a:custGeom>
              <a:avLst/>
              <a:gdLst/>
              <a:ahLst/>
              <a:cxnLst/>
              <a:rect l="l" t="t" r="r" b="b"/>
              <a:pathLst>
                <a:path w="310267" h="164408">
                  <a:moveTo>
                    <a:pt x="0" y="0"/>
                  </a:moveTo>
                  <a:lnTo>
                    <a:pt x="310267" y="0"/>
                  </a:lnTo>
                  <a:lnTo>
                    <a:pt x="310267" y="164408"/>
                  </a:lnTo>
                  <a:lnTo>
                    <a:pt x="0" y="164408"/>
                  </a:lnTo>
                  <a:close/>
                </a:path>
              </a:pathLst>
            </a:custGeom>
            <a:solidFill>
              <a:srgbClr val="F3F3F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7" name="Rectangle 76"/>
            <p:cNvSpPr/>
            <p:nvPr/>
          </p:nvSpPr>
          <p:spPr bwMode="ltGray">
            <a:xfrm rot="16200000">
              <a:off x="6765273" y="5309846"/>
              <a:ext cx="269530" cy="272426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8" name="Rectangle 46"/>
            <p:cNvSpPr/>
            <p:nvPr/>
          </p:nvSpPr>
          <p:spPr bwMode="ltGray">
            <a:xfrm rot="16200000">
              <a:off x="6754519" y="5521575"/>
              <a:ext cx="68554" cy="49943"/>
            </a:xfrm>
            <a:custGeom>
              <a:avLst/>
              <a:gdLst/>
              <a:ahLst/>
              <a:cxnLst/>
              <a:rect l="l" t="t" r="r" b="b"/>
              <a:pathLst>
                <a:path w="103233" h="75207">
                  <a:moveTo>
                    <a:pt x="0" y="0"/>
                  </a:moveTo>
                  <a:lnTo>
                    <a:pt x="103233" y="0"/>
                  </a:lnTo>
                  <a:lnTo>
                    <a:pt x="103233" y="75207"/>
                  </a:lnTo>
                  <a:lnTo>
                    <a:pt x="0" y="75207"/>
                  </a:lnTo>
                  <a:close/>
                </a:path>
              </a:pathLst>
            </a:custGeom>
            <a:solidFill>
              <a:srgbClr val="BEC0C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9" name="Rectangle 74"/>
            <p:cNvSpPr/>
            <p:nvPr/>
          </p:nvSpPr>
          <p:spPr bwMode="ltGray">
            <a:xfrm rot="16200000">
              <a:off x="6979193" y="6093888"/>
              <a:ext cx="167766" cy="286157"/>
            </a:xfrm>
            <a:custGeom>
              <a:avLst/>
              <a:gdLst/>
              <a:ahLst/>
              <a:cxnLst/>
              <a:rect l="l" t="t" r="r" b="b"/>
              <a:pathLst>
                <a:path w="135417" h="292015">
                  <a:moveTo>
                    <a:pt x="0" y="0"/>
                  </a:moveTo>
                  <a:lnTo>
                    <a:pt x="135417" y="0"/>
                  </a:lnTo>
                  <a:lnTo>
                    <a:pt x="135417" y="292015"/>
                  </a:lnTo>
                  <a:lnTo>
                    <a:pt x="0" y="292015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0" name="Rectangle 79"/>
            <p:cNvSpPr/>
            <p:nvPr/>
          </p:nvSpPr>
          <p:spPr bwMode="ltGray">
            <a:xfrm rot="16200000">
              <a:off x="6884218" y="6371650"/>
              <a:ext cx="229542" cy="232008"/>
            </a:xfrm>
            <a:prstGeom prst="rect">
              <a:avLst/>
            </a:prstGeom>
            <a:solidFill>
              <a:srgbClr val="C0C1C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6" name="Rectangle 46"/>
            <p:cNvSpPr/>
            <p:nvPr/>
          </p:nvSpPr>
          <p:spPr bwMode="ltGray">
            <a:xfrm rot="16200000">
              <a:off x="6656159" y="5560700"/>
              <a:ext cx="206040" cy="109179"/>
            </a:xfrm>
            <a:custGeom>
              <a:avLst/>
              <a:gdLst/>
              <a:ahLst/>
              <a:cxnLst/>
              <a:rect l="l" t="t" r="r" b="b"/>
              <a:pathLst>
                <a:path w="310267" h="164408">
                  <a:moveTo>
                    <a:pt x="0" y="0"/>
                  </a:moveTo>
                  <a:lnTo>
                    <a:pt x="310267" y="0"/>
                  </a:lnTo>
                  <a:lnTo>
                    <a:pt x="310267" y="164408"/>
                  </a:lnTo>
                  <a:lnTo>
                    <a:pt x="0" y="164408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8" name="Rectangle 46"/>
            <p:cNvSpPr/>
            <p:nvPr/>
          </p:nvSpPr>
          <p:spPr bwMode="ltGray">
            <a:xfrm rot="16200000">
              <a:off x="6754519" y="5521575"/>
              <a:ext cx="68554" cy="49943"/>
            </a:xfrm>
            <a:custGeom>
              <a:avLst/>
              <a:gdLst/>
              <a:ahLst/>
              <a:cxnLst/>
              <a:rect l="l" t="t" r="r" b="b"/>
              <a:pathLst>
                <a:path w="103233" h="75207">
                  <a:moveTo>
                    <a:pt x="0" y="0"/>
                  </a:moveTo>
                  <a:lnTo>
                    <a:pt x="103233" y="0"/>
                  </a:lnTo>
                  <a:lnTo>
                    <a:pt x="103233" y="75207"/>
                  </a:lnTo>
                  <a:lnTo>
                    <a:pt x="0" y="75207"/>
                  </a:lnTo>
                  <a:close/>
                </a:path>
              </a:pathLst>
            </a:custGeom>
            <a:solidFill>
              <a:srgbClr val="BEC0C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0423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 bwMode="auto">
          <a:xfrm>
            <a:off x="0" y="6656832"/>
            <a:ext cx="9144000" cy="201168"/>
          </a:xfrm>
          <a:prstGeom prst="rect">
            <a:avLst/>
          </a:prstGeom>
          <a:solidFill>
            <a:srgbClr val="CDCDCD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/>
          </a:p>
        </p:txBody>
      </p:sp>
      <p:grpSp>
        <p:nvGrpSpPr>
          <p:cNvPr id="68" name="Group 67"/>
          <p:cNvGrpSpPr/>
          <p:nvPr/>
        </p:nvGrpSpPr>
        <p:grpSpPr>
          <a:xfrm>
            <a:off x="615172" y="178278"/>
            <a:ext cx="8331967" cy="2845278"/>
            <a:chOff x="615172" y="178278"/>
            <a:chExt cx="8331967" cy="2845278"/>
          </a:xfrm>
        </p:grpSpPr>
        <p:sp>
          <p:nvSpPr>
            <p:cNvPr id="69" name="Rectangle 68"/>
            <p:cNvSpPr/>
            <p:nvPr/>
          </p:nvSpPr>
          <p:spPr bwMode="ltGray">
            <a:xfrm>
              <a:off x="7764877" y="178278"/>
              <a:ext cx="1182262" cy="1193799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0" name="Rectangle 69"/>
            <p:cNvSpPr/>
            <p:nvPr/>
          </p:nvSpPr>
          <p:spPr bwMode="ltGray">
            <a:xfrm>
              <a:off x="7347515" y="1065916"/>
              <a:ext cx="908541" cy="908541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1" name="Rectangle 70"/>
            <p:cNvSpPr/>
            <p:nvPr/>
          </p:nvSpPr>
          <p:spPr bwMode="ltGray">
            <a:xfrm>
              <a:off x="6732478" y="943452"/>
              <a:ext cx="1168114" cy="1179513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2" name="Rectangle 71"/>
            <p:cNvSpPr/>
            <p:nvPr/>
          </p:nvSpPr>
          <p:spPr bwMode="ltGray">
            <a:xfrm>
              <a:off x="7347516" y="1065916"/>
              <a:ext cx="553076" cy="908541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3" name="Rectangle 23"/>
            <p:cNvSpPr/>
            <p:nvPr/>
          </p:nvSpPr>
          <p:spPr bwMode="ltGray">
            <a:xfrm>
              <a:off x="7764877" y="943452"/>
              <a:ext cx="135715" cy="428625"/>
            </a:xfrm>
            <a:custGeom>
              <a:avLst/>
              <a:gdLst/>
              <a:ahLst/>
              <a:cxnLst/>
              <a:rect l="l" t="t" r="r" b="b"/>
              <a:pathLst>
                <a:path w="135715" h="428625">
                  <a:moveTo>
                    <a:pt x="0" y="0"/>
                  </a:moveTo>
                  <a:lnTo>
                    <a:pt x="135715" y="0"/>
                  </a:lnTo>
                  <a:lnTo>
                    <a:pt x="135715" y="428625"/>
                  </a:lnTo>
                  <a:lnTo>
                    <a:pt x="0" y="428625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4" name="Rectangle 73"/>
            <p:cNvSpPr/>
            <p:nvPr/>
          </p:nvSpPr>
          <p:spPr bwMode="ltGray">
            <a:xfrm>
              <a:off x="7764877" y="1065916"/>
              <a:ext cx="491179" cy="306161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5" name="Rectangle 74"/>
            <p:cNvSpPr/>
            <p:nvPr/>
          </p:nvSpPr>
          <p:spPr bwMode="ltGray">
            <a:xfrm>
              <a:off x="7764877" y="1065916"/>
              <a:ext cx="135716" cy="306161"/>
            </a:xfrm>
            <a:prstGeom prst="rect">
              <a:avLst/>
            </a:prstGeom>
            <a:solidFill>
              <a:srgbClr val="D29C2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6" name="Rectangle 75"/>
            <p:cNvSpPr/>
            <p:nvPr/>
          </p:nvSpPr>
          <p:spPr bwMode="ltGray">
            <a:xfrm>
              <a:off x="7069005" y="1296831"/>
              <a:ext cx="371294" cy="375283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7" name="Rectangle 76"/>
            <p:cNvSpPr/>
            <p:nvPr/>
          </p:nvSpPr>
          <p:spPr bwMode="ltGray">
            <a:xfrm>
              <a:off x="7347515" y="1296831"/>
              <a:ext cx="92783" cy="375283"/>
            </a:xfrm>
            <a:prstGeom prst="rect">
              <a:avLst/>
            </a:prstGeom>
            <a:solidFill>
              <a:srgbClr val="E0871C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8" name="Rectangle 77"/>
            <p:cNvSpPr/>
            <p:nvPr/>
          </p:nvSpPr>
          <p:spPr bwMode="ltGray">
            <a:xfrm>
              <a:off x="6584245" y="1913285"/>
              <a:ext cx="355684" cy="359506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79" name="Rectangle 78"/>
            <p:cNvSpPr/>
            <p:nvPr/>
          </p:nvSpPr>
          <p:spPr bwMode="ltGray">
            <a:xfrm>
              <a:off x="6732478" y="1913285"/>
              <a:ext cx="207451" cy="209680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0" name="Rectangle 79"/>
            <p:cNvSpPr/>
            <p:nvPr/>
          </p:nvSpPr>
          <p:spPr bwMode="ltGray">
            <a:xfrm>
              <a:off x="4705352" y="1307021"/>
              <a:ext cx="778219" cy="785813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1" name="Rectangle 80"/>
            <p:cNvSpPr/>
            <p:nvPr/>
          </p:nvSpPr>
          <p:spPr bwMode="ltGray">
            <a:xfrm>
              <a:off x="4129088" y="1897572"/>
              <a:ext cx="763934" cy="771388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2" name="Rectangle 81"/>
            <p:cNvSpPr/>
            <p:nvPr/>
          </p:nvSpPr>
          <p:spPr bwMode="ltGray">
            <a:xfrm>
              <a:off x="3211513" y="1535622"/>
              <a:ext cx="763934" cy="771388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3" name="Rectangle 82"/>
            <p:cNvSpPr/>
            <p:nvPr/>
          </p:nvSpPr>
          <p:spPr bwMode="ltGray">
            <a:xfrm>
              <a:off x="789831" y="2029017"/>
              <a:ext cx="508907" cy="513873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4" name="Rectangle 83"/>
            <p:cNvSpPr/>
            <p:nvPr/>
          </p:nvSpPr>
          <p:spPr bwMode="ltGray">
            <a:xfrm>
              <a:off x="5284472" y="982650"/>
              <a:ext cx="818771" cy="826761"/>
            </a:xfrm>
            <a:prstGeom prst="rect">
              <a:avLst/>
            </a:prstGeom>
            <a:solidFill>
              <a:srgbClr val="F2F2F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5" name="Rectangle 43"/>
            <p:cNvSpPr/>
            <p:nvPr/>
          </p:nvSpPr>
          <p:spPr bwMode="ltGray">
            <a:xfrm>
              <a:off x="5284472" y="1307021"/>
              <a:ext cx="199099" cy="502390"/>
            </a:xfrm>
            <a:custGeom>
              <a:avLst/>
              <a:gdLst/>
              <a:ahLst/>
              <a:cxnLst/>
              <a:rect l="l" t="t" r="r" b="b"/>
              <a:pathLst>
                <a:path w="199099" h="502390">
                  <a:moveTo>
                    <a:pt x="0" y="0"/>
                  </a:moveTo>
                  <a:lnTo>
                    <a:pt x="199099" y="0"/>
                  </a:lnTo>
                  <a:lnTo>
                    <a:pt x="199099" y="502390"/>
                  </a:lnTo>
                  <a:lnTo>
                    <a:pt x="0" y="502390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6" name="Rectangle 85"/>
            <p:cNvSpPr/>
            <p:nvPr/>
          </p:nvSpPr>
          <p:spPr bwMode="ltGray">
            <a:xfrm>
              <a:off x="5612694" y="833457"/>
              <a:ext cx="310267" cy="313601"/>
            </a:xfrm>
            <a:prstGeom prst="rect">
              <a:avLst/>
            </a:prstGeom>
            <a:solidFill>
              <a:srgbClr val="E7E7E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7" name="Rectangle 46"/>
            <p:cNvSpPr/>
            <p:nvPr/>
          </p:nvSpPr>
          <p:spPr bwMode="ltGray">
            <a:xfrm>
              <a:off x="5612694" y="982650"/>
              <a:ext cx="310267" cy="164408"/>
            </a:xfrm>
            <a:custGeom>
              <a:avLst/>
              <a:gdLst/>
              <a:ahLst/>
              <a:cxnLst/>
              <a:rect l="l" t="t" r="r" b="b"/>
              <a:pathLst>
                <a:path w="310267" h="164408">
                  <a:moveTo>
                    <a:pt x="0" y="0"/>
                  </a:moveTo>
                  <a:lnTo>
                    <a:pt x="310267" y="0"/>
                  </a:lnTo>
                  <a:lnTo>
                    <a:pt x="310267" y="164408"/>
                  </a:lnTo>
                  <a:lnTo>
                    <a:pt x="0" y="164408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8" name="Rectangle 87"/>
            <p:cNvSpPr/>
            <p:nvPr/>
          </p:nvSpPr>
          <p:spPr bwMode="ltGray">
            <a:xfrm>
              <a:off x="5819728" y="1071851"/>
              <a:ext cx="405874" cy="410235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89" name="Rectangle 46"/>
            <p:cNvSpPr/>
            <p:nvPr/>
          </p:nvSpPr>
          <p:spPr bwMode="ltGray">
            <a:xfrm>
              <a:off x="5819728" y="1071851"/>
              <a:ext cx="103233" cy="75207"/>
            </a:xfrm>
            <a:custGeom>
              <a:avLst/>
              <a:gdLst/>
              <a:ahLst/>
              <a:cxnLst/>
              <a:rect l="l" t="t" r="r" b="b"/>
              <a:pathLst>
                <a:path w="103233" h="75207">
                  <a:moveTo>
                    <a:pt x="0" y="0"/>
                  </a:moveTo>
                  <a:lnTo>
                    <a:pt x="103233" y="0"/>
                  </a:lnTo>
                  <a:lnTo>
                    <a:pt x="103233" y="75207"/>
                  </a:lnTo>
                  <a:lnTo>
                    <a:pt x="0" y="75207"/>
                  </a:lnTo>
                  <a:close/>
                </a:path>
              </a:pathLst>
            </a:custGeom>
            <a:solidFill>
              <a:srgbClr val="BEC0C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0" name="Rectangle 53"/>
            <p:cNvSpPr/>
            <p:nvPr/>
          </p:nvSpPr>
          <p:spPr bwMode="ltGray">
            <a:xfrm>
              <a:off x="4705352" y="1897572"/>
              <a:ext cx="187670" cy="195262"/>
            </a:xfrm>
            <a:custGeom>
              <a:avLst/>
              <a:gdLst/>
              <a:ahLst/>
              <a:cxnLst/>
              <a:rect l="l" t="t" r="r" b="b"/>
              <a:pathLst>
                <a:path w="187670" h="195262">
                  <a:moveTo>
                    <a:pt x="0" y="0"/>
                  </a:moveTo>
                  <a:lnTo>
                    <a:pt x="187670" y="0"/>
                  </a:lnTo>
                  <a:lnTo>
                    <a:pt x="187670" y="195262"/>
                  </a:lnTo>
                  <a:lnTo>
                    <a:pt x="0" y="195262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1" name="Rectangle 90"/>
            <p:cNvSpPr/>
            <p:nvPr/>
          </p:nvSpPr>
          <p:spPr bwMode="ltGray">
            <a:xfrm>
              <a:off x="4219528" y="2200326"/>
              <a:ext cx="376284" cy="380327"/>
            </a:xfrm>
            <a:prstGeom prst="rect">
              <a:avLst/>
            </a:prstGeom>
            <a:solidFill>
              <a:srgbClr val="C0C1C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2" name="Rectangle 91"/>
            <p:cNvSpPr/>
            <p:nvPr/>
          </p:nvSpPr>
          <p:spPr bwMode="ltGray">
            <a:xfrm>
              <a:off x="3781378" y="2783396"/>
              <a:ext cx="237607" cy="240160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3" name="Rectangle 92"/>
            <p:cNvSpPr/>
            <p:nvPr/>
          </p:nvSpPr>
          <p:spPr bwMode="ltGray">
            <a:xfrm>
              <a:off x="2931810" y="2101537"/>
              <a:ext cx="608677" cy="608677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4" name="Rectangle 93"/>
            <p:cNvSpPr/>
            <p:nvPr/>
          </p:nvSpPr>
          <p:spPr bwMode="ltGray">
            <a:xfrm>
              <a:off x="2519767" y="2019492"/>
              <a:ext cx="782577" cy="790214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5" name="Rectangle 94"/>
            <p:cNvSpPr/>
            <p:nvPr/>
          </p:nvSpPr>
          <p:spPr bwMode="ltGray">
            <a:xfrm>
              <a:off x="2931811" y="2101537"/>
              <a:ext cx="370533" cy="608677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6" name="Rectangle 23"/>
            <p:cNvSpPr/>
            <p:nvPr/>
          </p:nvSpPr>
          <p:spPr bwMode="ltGray">
            <a:xfrm>
              <a:off x="3211422" y="2019492"/>
              <a:ext cx="90922" cy="287157"/>
            </a:xfrm>
            <a:custGeom>
              <a:avLst/>
              <a:gdLst/>
              <a:ahLst/>
              <a:cxnLst/>
              <a:rect l="l" t="t" r="r" b="b"/>
              <a:pathLst>
                <a:path w="135715" h="428625">
                  <a:moveTo>
                    <a:pt x="0" y="0"/>
                  </a:moveTo>
                  <a:lnTo>
                    <a:pt x="135715" y="0"/>
                  </a:lnTo>
                  <a:lnTo>
                    <a:pt x="135715" y="428625"/>
                  </a:lnTo>
                  <a:lnTo>
                    <a:pt x="0" y="428625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7" name="Rectangle 96"/>
            <p:cNvSpPr/>
            <p:nvPr/>
          </p:nvSpPr>
          <p:spPr bwMode="ltGray">
            <a:xfrm>
              <a:off x="3211422" y="2101537"/>
              <a:ext cx="329065" cy="205112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8" name="Rectangle 97"/>
            <p:cNvSpPr/>
            <p:nvPr/>
          </p:nvSpPr>
          <p:spPr bwMode="ltGray">
            <a:xfrm>
              <a:off x="2745223" y="2256238"/>
              <a:ext cx="248748" cy="251421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99" name="Rectangle 98"/>
            <p:cNvSpPr/>
            <p:nvPr/>
          </p:nvSpPr>
          <p:spPr bwMode="ltGray">
            <a:xfrm>
              <a:off x="2931810" y="2256238"/>
              <a:ext cx="62160" cy="251421"/>
            </a:xfrm>
            <a:prstGeom prst="rect">
              <a:avLst/>
            </a:prstGeom>
            <a:solidFill>
              <a:srgbClr val="E0871C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0" name="Rectangle 99"/>
            <p:cNvSpPr/>
            <p:nvPr/>
          </p:nvSpPr>
          <p:spPr bwMode="ltGray">
            <a:xfrm>
              <a:off x="2420458" y="2669231"/>
              <a:ext cx="238290" cy="240851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1" name="Rectangle 100"/>
            <p:cNvSpPr/>
            <p:nvPr/>
          </p:nvSpPr>
          <p:spPr bwMode="ltGray">
            <a:xfrm>
              <a:off x="2519767" y="2669231"/>
              <a:ext cx="138982" cy="140475"/>
            </a:xfrm>
            <a:prstGeom prst="rect">
              <a:avLst/>
            </a:prstGeom>
            <a:solidFill>
              <a:srgbClr val="E5AA2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2" name="Rectangle 101"/>
            <p:cNvSpPr/>
            <p:nvPr/>
          </p:nvSpPr>
          <p:spPr bwMode="ltGray">
            <a:xfrm>
              <a:off x="3211423" y="2101537"/>
              <a:ext cx="90922" cy="205112"/>
            </a:xfrm>
            <a:prstGeom prst="rect">
              <a:avLst/>
            </a:prstGeom>
            <a:solidFill>
              <a:srgbClr val="D29C2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3" name="Rectangle 102"/>
            <p:cNvSpPr/>
            <p:nvPr/>
          </p:nvSpPr>
          <p:spPr bwMode="ltGray">
            <a:xfrm>
              <a:off x="1163321" y="2250875"/>
              <a:ext cx="527374" cy="532521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4" name="Rectangle 103"/>
            <p:cNvSpPr/>
            <p:nvPr/>
          </p:nvSpPr>
          <p:spPr bwMode="ltGray">
            <a:xfrm>
              <a:off x="1555772" y="2031059"/>
              <a:ext cx="554855" cy="560270"/>
            </a:xfrm>
            <a:prstGeom prst="rect">
              <a:avLst/>
            </a:prstGeom>
            <a:solidFill>
              <a:srgbClr val="F2F2F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5" name="Rectangle 43"/>
            <p:cNvSpPr/>
            <p:nvPr/>
          </p:nvSpPr>
          <p:spPr bwMode="ltGray">
            <a:xfrm>
              <a:off x="1555772" y="2250875"/>
              <a:ext cx="134923" cy="340454"/>
            </a:xfrm>
            <a:custGeom>
              <a:avLst/>
              <a:gdLst/>
              <a:ahLst/>
              <a:cxnLst/>
              <a:rect l="l" t="t" r="r" b="b"/>
              <a:pathLst>
                <a:path w="199099" h="502390">
                  <a:moveTo>
                    <a:pt x="0" y="0"/>
                  </a:moveTo>
                  <a:lnTo>
                    <a:pt x="199099" y="0"/>
                  </a:lnTo>
                  <a:lnTo>
                    <a:pt x="199099" y="502390"/>
                  </a:lnTo>
                  <a:lnTo>
                    <a:pt x="0" y="502390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6" name="Rectangle 105"/>
            <p:cNvSpPr/>
            <p:nvPr/>
          </p:nvSpPr>
          <p:spPr bwMode="ltGray">
            <a:xfrm>
              <a:off x="1778198" y="1929956"/>
              <a:ext cx="210258" cy="212517"/>
            </a:xfrm>
            <a:prstGeom prst="rect">
              <a:avLst/>
            </a:prstGeom>
            <a:solidFill>
              <a:srgbClr val="E7E7E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7" name="Rectangle 46"/>
            <p:cNvSpPr/>
            <p:nvPr/>
          </p:nvSpPr>
          <p:spPr bwMode="ltGray">
            <a:xfrm>
              <a:off x="1778198" y="2031059"/>
              <a:ext cx="210258" cy="111414"/>
            </a:xfrm>
            <a:custGeom>
              <a:avLst/>
              <a:gdLst/>
              <a:ahLst/>
              <a:cxnLst/>
              <a:rect l="l" t="t" r="r" b="b"/>
              <a:pathLst>
                <a:path w="310267" h="164408">
                  <a:moveTo>
                    <a:pt x="0" y="0"/>
                  </a:moveTo>
                  <a:lnTo>
                    <a:pt x="310267" y="0"/>
                  </a:lnTo>
                  <a:lnTo>
                    <a:pt x="310267" y="164408"/>
                  </a:lnTo>
                  <a:lnTo>
                    <a:pt x="0" y="164408"/>
                  </a:lnTo>
                  <a:close/>
                </a:path>
              </a:pathLst>
            </a:custGeom>
            <a:solidFill>
              <a:srgbClr val="EAEAE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8" name="Rectangle 107"/>
            <p:cNvSpPr/>
            <p:nvPr/>
          </p:nvSpPr>
          <p:spPr bwMode="ltGray">
            <a:xfrm>
              <a:off x="1918498" y="2091508"/>
              <a:ext cx="275048" cy="278003"/>
            </a:xfrm>
            <a:prstGeom prst="rect">
              <a:avLst/>
            </a:prstGeom>
            <a:solidFill>
              <a:srgbClr val="C7C8C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09" name="Rectangle 46"/>
            <p:cNvSpPr/>
            <p:nvPr/>
          </p:nvSpPr>
          <p:spPr bwMode="ltGray">
            <a:xfrm>
              <a:off x="1918498" y="2091508"/>
              <a:ext cx="69958" cy="50965"/>
            </a:xfrm>
            <a:custGeom>
              <a:avLst/>
              <a:gdLst/>
              <a:ahLst/>
              <a:cxnLst/>
              <a:rect l="l" t="t" r="r" b="b"/>
              <a:pathLst>
                <a:path w="103233" h="75207">
                  <a:moveTo>
                    <a:pt x="0" y="0"/>
                  </a:moveTo>
                  <a:lnTo>
                    <a:pt x="103233" y="0"/>
                  </a:lnTo>
                  <a:lnTo>
                    <a:pt x="103233" y="75207"/>
                  </a:lnTo>
                  <a:lnTo>
                    <a:pt x="0" y="75207"/>
                  </a:lnTo>
                  <a:close/>
                </a:path>
              </a:pathLst>
            </a:custGeom>
            <a:solidFill>
              <a:srgbClr val="BEC0C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0" name="Rectangle 74"/>
            <p:cNvSpPr/>
            <p:nvPr/>
          </p:nvSpPr>
          <p:spPr bwMode="ltGray">
            <a:xfrm>
              <a:off x="1163321" y="2250875"/>
              <a:ext cx="135417" cy="292015"/>
            </a:xfrm>
            <a:custGeom>
              <a:avLst/>
              <a:gdLst/>
              <a:ahLst/>
              <a:cxnLst/>
              <a:rect l="l" t="t" r="r" b="b"/>
              <a:pathLst>
                <a:path w="135417" h="292015">
                  <a:moveTo>
                    <a:pt x="0" y="0"/>
                  </a:moveTo>
                  <a:lnTo>
                    <a:pt x="135417" y="0"/>
                  </a:lnTo>
                  <a:lnTo>
                    <a:pt x="135417" y="292015"/>
                  </a:lnTo>
                  <a:lnTo>
                    <a:pt x="0" y="292015"/>
                  </a:lnTo>
                  <a:close/>
                </a:path>
              </a:pathLst>
            </a:custGeom>
            <a:solidFill>
              <a:srgbClr val="D3D4D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1" name="Rectangle 110"/>
            <p:cNvSpPr/>
            <p:nvPr/>
          </p:nvSpPr>
          <p:spPr bwMode="ltGray">
            <a:xfrm>
              <a:off x="840196" y="2213106"/>
              <a:ext cx="234241" cy="236758"/>
            </a:xfrm>
            <a:prstGeom prst="rect">
              <a:avLst/>
            </a:prstGeom>
            <a:solidFill>
              <a:srgbClr val="C0C1C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12" name="Rectangle 111"/>
            <p:cNvSpPr/>
            <p:nvPr/>
          </p:nvSpPr>
          <p:spPr bwMode="ltGray">
            <a:xfrm>
              <a:off x="615172" y="2761214"/>
              <a:ext cx="158015" cy="159713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</p:grpSp>
      <p:pic>
        <p:nvPicPr>
          <p:cNvPr id="66" name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137" y="6182859"/>
            <a:ext cx="1371600" cy="361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200400"/>
            <a:ext cx="7315202" cy="1241425"/>
          </a:xfrm>
        </p:spPr>
        <p:txBody>
          <a:bodyPr anchor="b"/>
          <a:lstStyle>
            <a:lvl1pPr algn="l">
              <a:lnSpc>
                <a:spcPct val="90000"/>
              </a:lnSpc>
              <a:defRPr sz="32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9" y="4593473"/>
            <a:ext cx="7315202" cy="664327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29200" y="6329172"/>
            <a:ext cx="1066800" cy="182880"/>
          </a:xfrm>
        </p:spPr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Symantec Corporation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92954" y="6329172"/>
            <a:ext cx="393846" cy="182880"/>
          </a:xfrm>
        </p:spPr>
        <p:txBody>
          <a:bodyPr anchor="b"/>
          <a:lstStyle>
            <a:lvl1pPr algn="r"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51EAA63-D034-42AE-91FA-B13B9518C7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385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Symantec Corporation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8F0F9-74A8-45E4-B405-052EDB68E8B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859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168878"/>
            <a:ext cx="8229600" cy="33211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Tx/>
              <a:buNone/>
              <a:defRPr sz="24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/>
              <a:t>Click to add subtitle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Symantec Corporation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8F0F9-74A8-45E4-B405-052EDB68E8B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8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Symantec Corporation</a:t>
            </a:r>
            <a:endParaRPr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AA63-D034-42AE-91FA-B13B9518C7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769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168878"/>
            <a:ext cx="8229600" cy="33211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Tx/>
              <a:buNone/>
              <a:defRPr sz="24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/>
              <a:t>Click to 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2016 Symantec Corporation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1EAA63-D034-42AE-91FA-B13B9518C7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362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 bwMode="auto">
          <a:xfrm>
            <a:off x="0" y="6656832"/>
            <a:ext cx="9144000" cy="201168"/>
          </a:xfrm>
          <a:prstGeom prst="rect">
            <a:avLst/>
          </a:prstGeom>
          <a:solidFill>
            <a:srgbClr val="CDCDCD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/>
          </a:p>
        </p:txBody>
      </p:sp>
      <p:grpSp>
        <p:nvGrpSpPr>
          <p:cNvPr id="27" name="Group 26"/>
          <p:cNvGrpSpPr/>
          <p:nvPr userDrawn="1"/>
        </p:nvGrpSpPr>
        <p:grpSpPr bwMode="ltGray">
          <a:xfrm>
            <a:off x="8371428" y="6248400"/>
            <a:ext cx="772572" cy="609600"/>
            <a:chOff x="2916555" y="1923047"/>
            <a:chExt cx="1908466" cy="1505880"/>
          </a:xfrm>
        </p:grpSpPr>
        <p:sp>
          <p:nvSpPr>
            <p:cNvPr id="28" name="Rectangle 27"/>
            <p:cNvSpPr/>
            <p:nvPr/>
          </p:nvSpPr>
          <p:spPr bwMode="ltGray">
            <a:xfrm>
              <a:off x="2989396" y="2387191"/>
              <a:ext cx="517544" cy="522593"/>
            </a:xfrm>
            <a:prstGeom prst="rect">
              <a:avLst/>
            </a:prstGeom>
            <a:solidFill>
              <a:srgbClr val="E5E5E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29" name="Rectangle 28"/>
            <p:cNvSpPr/>
            <p:nvPr/>
          </p:nvSpPr>
          <p:spPr bwMode="ltGray">
            <a:xfrm>
              <a:off x="3680212" y="2011408"/>
              <a:ext cx="1144809" cy="1144809"/>
            </a:xfrm>
            <a:prstGeom prst="rect">
              <a:avLst/>
            </a:prstGeom>
            <a:solidFill>
              <a:srgbClr val="FDBA3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30" name="Rectangle 29"/>
            <p:cNvSpPr/>
            <p:nvPr/>
          </p:nvSpPr>
          <p:spPr bwMode="ltGray">
            <a:xfrm>
              <a:off x="3564081" y="2621056"/>
              <a:ext cx="807871" cy="807871"/>
            </a:xfrm>
            <a:prstGeom prst="rect">
              <a:avLst/>
            </a:prstGeom>
            <a:solidFill>
              <a:srgbClr val="FEC10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31" name="Rectangle 40"/>
            <p:cNvSpPr/>
            <p:nvPr/>
          </p:nvSpPr>
          <p:spPr bwMode="ltGray">
            <a:xfrm>
              <a:off x="3680212" y="2621056"/>
              <a:ext cx="691740" cy="535161"/>
            </a:xfrm>
            <a:custGeom>
              <a:avLst/>
              <a:gdLst/>
              <a:ahLst/>
              <a:cxnLst/>
              <a:rect l="l" t="t" r="r" b="b"/>
              <a:pathLst>
                <a:path w="691740" h="535161">
                  <a:moveTo>
                    <a:pt x="0" y="0"/>
                  </a:moveTo>
                  <a:lnTo>
                    <a:pt x="691740" y="0"/>
                  </a:lnTo>
                  <a:lnTo>
                    <a:pt x="691740" y="535161"/>
                  </a:lnTo>
                  <a:lnTo>
                    <a:pt x="0" y="535161"/>
                  </a:lnTo>
                  <a:close/>
                </a:path>
              </a:pathLst>
            </a:custGeom>
            <a:solidFill>
              <a:srgbClr val="F7961E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32" name="Rectangle 31"/>
            <p:cNvSpPr/>
            <p:nvPr/>
          </p:nvSpPr>
          <p:spPr bwMode="ltGray">
            <a:xfrm>
              <a:off x="3248168" y="2305142"/>
              <a:ext cx="343345" cy="343346"/>
            </a:xfrm>
            <a:prstGeom prst="rect">
              <a:avLst/>
            </a:prstGeom>
            <a:solidFill>
              <a:srgbClr val="888D9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33" name="Rectangle 32"/>
            <p:cNvSpPr/>
            <p:nvPr/>
          </p:nvSpPr>
          <p:spPr bwMode="ltGray">
            <a:xfrm>
              <a:off x="3564081" y="2621056"/>
              <a:ext cx="27432" cy="27432"/>
            </a:xfrm>
            <a:prstGeom prst="rect">
              <a:avLst/>
            </a:prstGeom>
            <a:solidFill>
              <a:srgbClr val="8B6E1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34" name="Rectangle 26"/>
            <p:cNvSpPr/>
            <p:nvPr/>
          </p:nvSpPr>
          <p:spPr bwMode="ltGray">
            <a:xfrm>
              <a:off x="3248168" y="2387191"/>
              <a:ext cx="258772" cy="261297"/>
            </a:xfrm>
            <a:custGeom>
              <a:avLst/>
              <a:gdLst/>
              <a:ahLst/>
              <a:cxnLst/>
              <a:rect l="l" t="t" r="r" b="b"/>
              <a:pathLst>
                <a:path w="258772" h="261297">
                  <a:moveTo>
                    <a:pt x="0" y="0"/>
                  </a:moveTo>
                  <a:lnTo>
                    <a:pt x="258772" y="0"/>
                  </a:lnTo>
                  <a:lnTo>
                    <a:pt x="258772" y="261297"/>
                  </a:lnTo>
                  <a:lnTo>
                    <a:pt x="0" y="261297"/>
                  </a:lnTo>
                  <a:close/>
                </a:path>
              </a:pathLst>
            </a:custGeom>
            <a:solidFill>
              <a:srgbClr val="808485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35" name="Rectangle 34"/>
            <p:cNvSpPr/>
            <p:nvPr/>
          </p:nvSpPr>
          <p:spPr bwMode="ltGray">
            <a:xfrm>
              <a:off x="3013379" y="2648496"/>
              <a:ext cx="234789" cy="237312"/>
            </a:xfrm>
            <a:prstGeom prst="rect">
              <a:avLst/>
            </a:prstGeom>
            <a:solidFill>
              <a:srgbClr val="E8B217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36" name="Rectangle 35"/>
            <p:cNvSpPr/>
            <p:nvPr/>
          </p:nvSpPr>
          <p:spPr bwMode="ltGray">
            <a:xfrm>
              <a:off x="2916555" y="2567414"/>
              <a:ext cx="234789" cy="237312"/>
            </a:xfrm>
            <a:prstGeom prst="rect">
              <a:avLst/>
            </a:prstGeom>
            <a:solidFill>
              <a:srgbClr val="FFC20E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37" name="Rectangle 36"/>
            <p:cNvSpPr/>
            <p:nvPr/>
          </p:nvSpPr>
          <p:spPr bwMode="ltGray">
            <a:xfrm>
              <a:off x="2989395" y="2567414"/>
              <a:ext cx="161949" cy="237312"/>
            </a:xfrm>
            <a:prstGeom prst="rect">
              <a:avLst/>
            </a:prstGeom>
            <a:solidFill>
              <a:srgbClr val="E8B217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38" name="Rectangle 37"/>
            <p:cNvSpPr/>
            <p:nvPr/>
          </p:nvSpPr>
          <p:spPr bwMode="ltGray">
            <a:xfrm>
              <a:off x="3013379" y="2648496"/>
              <a:ext cx="137965" cy="156230"/>
            </a:xfrm>
            <a:prstGeom prst="rect">
              <a:avLst/>
            </a:prstGeom>
            <a:solidFill>
              <a:srgbClr val="E3931E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39" name="Rectangle 38"/>
            <p:cNvSpPr/>
            <p:nvPr/>
          </p:nvSpPr>
          <p:spPr bwMode="ltGray">
            <a:xfrm>
              <a:off x="3128912" y="1923047"/>
              <a:ext cx="174198" cy="176722"/>
            </a:xfrm>
            <a:prstGeom prst="rect">
              <a:avLst/>
            </a:prstGeom>
            <a:solidFill>
              <a:srgbClr val="FFC20E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2" y="304800"/>
            <a:ext cx="8229598" cy="8382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4958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0" y="6329172"/>
            <a:ext cx="1066800" cy="182880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 algn="l">
              <a:defRPr sz="10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329172"/>
            <a:ext cx="4123042" cy="182880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 algn="l">
              <a:defRPr sz="10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Copyright © 2016 Symantec Corporation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3932" y="6547104"/>
            <a:ext cx="393846" cy="18288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C51EAA63-D034-42AE-91FA-B13B9518C7B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3062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5" r:id="rId4"/>
    <p:sldLayoutId id="2147483736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52" r:id="rId15"/>
    <p:sldLayoutId id="2147483753" r:id="rId16"/>
    <p:sldLayoutId id="2147483754" r:id="rId17"/>
    <p:sldLayoutId id="2147483755" r:id="rId18"/>
    <p:sldLayoutId id="2147483756" r:id="rId19"/>
    <p:sldLayoutId id="2147483757" r:id="rId20"/>
    <p:sldLayoutId id="2147483758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40404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40000"/>
            <a:lumOff val="60000"/>
          </a:schemeClr>
        </a:buClr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>
            <a:lumMod val="40000"/>
            <a:lumOff val="60000"/>
          </a:schemeClr>
        </a:buClr>
        <a:buFont typeface="Arial" panose="020B0604020202020204" pitchFamily="34" charset="0"/>
        <a:buChar char="–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40000"/>
            <a:lumOff val="60000"/>
          </a:schemeClr>
        </a:buClr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40000"/>
            <a:lumOff val="60000"/>
          </a:schemeClr>
        </a:buClr>
        <a:buFont typeface="Arial" panose="020B0604020202020204" pitchFamily="34" charset="0"/>
        <a:buChar char="–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40000"/>
            <a:lumOff val="60000"/>
          </a:schemeClr>
        </a:buClr>
        <a:buFont typeface="Arial" panose="020B0604020202020204" pitchFamily="34" charset="0"/>
        <a:buChar char="•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40000"/>
            <a:lumOff val="60000"/>
          </a:schemeClr>
        </a:buClr>
        <a:buFont typeface="Arial" panose="020B0604020202020204" pitchFamily="34" charset="0"/>
        <a:buChar char="–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40000"/>
            <a:lumOff val="60000"/>
          </a:schemeClr>
        </a:buClr>
        <a:buFont typeface="Arial" panose="020B0604020202020204" pitchFamily="34" charset="0"/>
        <a:buChar char="•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40000"/>
            <a:lumOff val="60000"/>
          </a:schemeClr>
        </a:buClr>
        <a:buFont typeface="Arial" panose="020B0604020202020204" pitchFamily="34" charset="0"/>
        <a:buChar char="–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40000"/>
            <a:lumOff val="60000"/>
          </a:schemeClr>
        </a:buClr>
        <a:buFont typeface="Arial" panose="020B0604020202020204" pitchFamily="34" charset="0"/>
        <a:buChar char="•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048000"/>
            <a:ext cx="7315202" cy="1393825"/>
          </a:xfrm>
        </p:spPr>
        <p:txBody>
          <a:bodyPr/>
          <a:lstStyle/>
          <a:p>
            <a:r>
              <a:rPr lang="en-US" dirty="0" smtClean="0"/>
              <a:t>CCS PU </a:t>
            </a:r>
            <a:r>
              <a:rPr lang="en-US" dirty="0"/>
              <a:t>11.5.1 </a:t>
            </a:r>
            <a:r>
              <a:rPr lang="en-US" dirty="0" smtClean="0"/>
              <a:t>and SCU 2016-3 Demo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910591" y="4724401"/>
            <a:ext cx="7623810" cy="1219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40000"/>
                  <a:lumOff val="60000"/>
                </a:schemeClr>
              </a:buClr>
              <a:buFontTx/>
              <a:buNone/>
              <a:defRPr sz="2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 smtClean="0"/>
              <a:t>Suresh Ramkumar</a:t>
            </a:r>
          </a:p>
          <a:p>
            <a:r>
              <a:rPr lang="en-US" sz="2000" b="0" dirty="0" smtClean="0"/>
              <a:t>Product Management</a:t>
            </a:r>
          </a:p>
          <a:p>
            <a:r>
              <a:rPr lang="en-US" sz="2000" b="0" dirty="0" smtClean="0"/>
              <a:t>Management and Compliance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53673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SCU 2016-3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Symantec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AA63-D034-42AE-91FA-B13B9518C7B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295400"/>
            <a:ext cx="8382000" cy="43434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en-US" dirty="0"/>
              <a:t>New Regulation</a:t>
            </a:r>
          </a:p>
          <a:p>
            <a:pPr lvl="1">
              <a:buClrTx/>
            </a:pPr>
            <a:r>
              <a:rPr lang="en-US" dirty="0"/>
              <a:t>PCI DSS v </a:t>
            </a:r>
            <a:r>
              <a:rPr lang="en-US" dirty="0" smtClean="0"/>
              <a:t>3.2</a:t>
            </a:r>
          </a:p>
          <a:p>
            <a:pPr>
              <a:buClrTx/>
            </a:pPr>
            <a:r>
              <a:rPr lang="en-US" dirty="0" smtClean="0"/>
              <a:t>Data collection support for </a:t>
            </a:r>
          </a:p>
          <a:p>
            <a:pPr lvl="1">
              <a:buClrTx/>
            </a:pPr>
            <a:r>
              <a:rPr lang="en-US" dirty="0" smtClean="0"/>
              <a:t>Generic Devices (SSH Collector) - Agentless</a:t>
            </a:r>
          </a:p>
          <a:p>
            <a:pPr lvl="1">
              <a:buClrTx/>
            </a:pPr>
            <a:r>
              <a:rPr lang="en-US" dirty="0" smtClean="0"/>
              <a:t>Windows </a:t>
            </a:r>
            <a:r>
              <a:rPr lang="en-US" dirty="0"/>
              <a:t>Server </a:t>
            </a:r>
            <a:r>
              <a:rPr lang="en-US" dirty="0" smtClean="0"/>
              <a:t>2016 – Agentless &amp; Agent-based</a:t>
            </a:r>
            <a:endParaRPr lang="en-US" dirty="0"/>
          </a:p>
          <a:p>
            <a:pPr lvl="1">
              <a:buClrTx/>
            </a:pPr>
            <a:r>
              <a:rPr lang="en-US" dirty="0" smtClean="0"/>
              <a:t>Oracle </a:t>
            </a:r>
            <a:r>
              <a:rPr lang="en-US" dirty="0"/>
              <a:t>databases on RHEL 7 </a:t>
            </a:r>
            <a:r>
              <a:rPr lang="en-US" dirty="0" smtClean="0"/>
              <a:t>assets</a:t>
            </a:r>
          </a:p>
          <a:p>
            <a:pPr>
              <a:buClrTx/>
            </a:pPr>
            <a:r>
              <a:rPr lang="en-US" dirty="0" smtClean="0"/>
              <a:t>New Standards</a:t>
            </a:r>
          </a:p>
          <a:p>
            <a:pPr lvl="1">
              <a:buClrTx/>
            </a:pPr>
            <a:r>
              <a:rPr lang="en-US" dirty="0"/>
              <a:t>CIS Benchmark for Windows 2012 R2, v2.2.0</a:t>
            </a:r>
          </a:p>
          <a:p>
            <a:pPr lvl="1">
              <a:buClrTx/>
            </a:pPr>
            <a:r>
              <a:rPr lang="en-US" dirty="0"/>
              <a:t>CIS Benchmark for Red Hat Enterprise Linux 7 Benchmark, v2.1.0</a:t>
            </a:r>
          </a:p>
          <a:p>
            <a:pPr lvl="1">
              <a:buClrTx/>
            </a:pPr>
            <a:r>
              <a:rPr lang="en-US" dirty="0"/>
              <a:t>CIS Benchmark for Oracle 12c, v1.2.0</a:t>
            </a:r>
          </a:p>
          <a:p>
            <a:pPr lvl="1">
              <a:buClrTx/>
            </a:pPr>
            <a:r>
              <a:rPr lang="en-US" dirty="0"/>
              <a:t>Security Essentials for Windows 2016</a:t>
            </a:r>
            <a:endParaRPr lang="en-US" dirty="0" smtClean="0"/>
          </a:p>
          <a:p>
            <a:pPr>
              <a:buClrTx/>
            </a:pPr>
            <a:r>
              <a:rPr lang="en-US" dirty="0" smtClean="0"/>
              <a:t>Standard Updates</a:t>
            </a:r>
          </a:p>
          <a:p>
            <a:pPr lvl="1">
              <a:buClrTx/>
            </a:pPr>
            <a:r>
              <a:rPr lang="en-US" dirty="0"/>
              <a:t>VMware Hardening Guidelines </a:t>
            </a:r>
            <a:r>
              <a:rPr lang="en-US" dirty="0" err="1"/>
              <a:t>ESXi</a:t>
            </a:r>
            <a:r>
              <a:rPr lang="en-US" dirty="0"/>
              <a:t> 5.x via </a:t>
            </a:r>
            <a:r>
              <a:rPr lang="en-US" dirty="0" err="1"/>
              <a:t>vCenter</a:t>
            </a:r>
            <a:endParaRPr lang="en-US" dirty="0" smtClean="0"/>
          </a:p>
          <a:p>
            <a:pPr>
              <a:buClrTx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942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SCU 2016-3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Symantec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AA63-D034-42AE-91FA-B13B9518C7B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295400"/>
            <a:ext cx="8382000" cy="43434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en-US" dirty="0" smtClean="0"/>
              <a:t>Deprecated Standards</a:t>
            </a:r>
          </a:p>
          <a:p>
            <a:pPr lvl="1">
              <a:buClrTx/>
            </a:pPr>
            <a:r>
              <a:rPr lang="en-US" dirty="0"/>
              <a:t>CIS Microsoft Windows Server 2012 V 1.0.0</a:t>
            </a:r>
          </a:p>
          <a:p>
            <a:pPr lvl="1">
              <a:buClrTx/>
            </a:pPr>
            <a:r>
              <a:rPr lang="en-US" dirty="0"/>
              <a:t>Security Essentials for Red Hat Enterprise Linux 7.x</a:t>
            </a:r>
          </a:p>
          <a:p>
            <a:pPr lvl="1">
              <a:buClrTx/>
            </a:pPr>
            <a:r>
              <a:rPr lang="en-US" dirty="0"/>
              <a:t>Security Essentials for Oracle Database Server 12c</a:t>
            </a:r>
          </a:p>
          <a:p>
            <a:pPr lvl="1">
              <a:buClrTx/>
            </a:pPr>
            <a:r>
              <a:rPr lang="en-US" dirty="0"/>
              <a:t>CIS Security Benchmark for VMware ESX 4.1 v1.0.0 via Unix</a:t>
            </a:r>
          </a:p>
          <a:p>
            <a:pPr lvl="1">
              <a:buClrTx/>
            </a:pPr>
            <a:r>
              <a:rPr lang="en-US" dirty="0"/>
              <a:t>Security Essentials for VMware ESX 4.1 via </a:t>
            </a:r>
            <a:r>
              <a:rPr lang="en-US" dirty="0" err="1"/>
              <a:t>vCenter</a:t>
            </a:r>
            <a:endParaRPr lang="en-US" dirty="0"/>
          </a:p>
          <a:p>
            <a:pPr lvl="1">
              <a:buClrTx/>
            </a:pPr>
            <a:r>
              <a:rPr lang="en-US" dirty="0"/>
              <a:t>Security Essentials for VMware ESX Server 4.x via Unix</a:t>
            </a:r>
          </a:p>
          <a:p>
            <a:pPr lvl="1">
              <a:buClrTx/>
            </a:pPr>
            <a:r>
              <a:rPr lang="en-US" dirty="0"/>
              <a:t>VMware Hardening Guidelines ESX 4.x via Unix</a:t>
            </a:r>
          </a:p>
          <a:p>
            <a:pPr lvl="1">
              <a:buClrTx/>
            </a:pPr>
            <a:r>
              <a:rPr lang="en-US" dirty="0"/>
              <a:t>VMware Hardening Guidelines </a:t>
            </a:r>
            <a:r>
              <a:rPr lang="en-US" dirty="0" err="1"/>
              <a:t>ESXi</a:t>
            </a:r>
            <a:r>
              <a:rPr lang="en-US" dirty="0"/>
              <a:t> 4.x via </a:t>
            </a:r>
            <a:r>
              <a:rPr lang="en-US" dirty="0" err="1"/>
              <a:t>vCenter</a:t>
            </a:r>
            <a:endParaRPr lang="en-US" dirty="0"/>
          </a:p>
          <a:p>
            <a:pPr lvl="1">
              <a:buClrTx/>
            </a:pPr>
            <a:r>
              <a:rPr lang="en-US" dirty="0"/>
              <a:t>CIS Red Hat Enterprise Linux 6.x Benchmark v1.2.0</a:t>
            </a:r>
          </a:p>
          <a:p>
            <a:pPr lvl="1">
              <a:buClrTx/>
            </a:pPr>
            <a:r>
              <a:rPr lang="en-US" dirty="0"/>
              <a:t>Security Essentials for AIX 7.1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127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0"/>
            <a:ext cx="8229598" cy="4572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Other Enhancements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Symantec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AA63-D034-42AE-91FA-B13B9518C7B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391284" y="533400"/>
            <a:ext cx="8229600" cy="5486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</a:pPr>
            <a:r>
              <a:rPr lang="en-US" sz="1400" dirty="0"/>
              <a:t>CCS-ESM </a:t>
            </a:r>
            <a:r>
              <a:rPr lang="en-US" sz="1400" dirty="0" smtClean="0"/>
              <a:t>UNIX patches </a:t>
            </a:r>
            <a:r>
              <a:rPr lang="en-US" sz="1400" dirty="0"/>
              <a:t>information </a:t>
            </a:r>
            <a:r>
              <a:rPr lang="en-US" sz="1400" dirty="0" smtClean="0"/>
              <a:t>gap</a:t>
            </a:r>
          </a:p>
          <a:p>
            <a:pPr lvl="1">
              <a:buClr>
                <a:schemeClr val="tx1"/>
              </a:buClr>
            </a:pPr>
            <a:r>
              <a:rPr lang="en-US" sz="1400" dirty="0" smtClean="0"/>
              <a:t>We are adding 2 new fields in Packages Data source to  bridge the gap between ESM and CCS patch reporting.</a:t>
            </a:r>
          </a:p>
          <a:p>
            <a:pPr lvl="1">
              <a:buClr>
                <a:schemeClr val="tx1"/>
              </a:buClr>
            </a:pPr>
            <a:r>
              <a:rPr lang="en-US" sz="1400" dirty="0" smtClean="0"/>
              <a:t>New fields Added in Package Data source :</a:t>
            </a:r>
          </a:p>
          <a:p>
            <a:pPr lvl="2">
              <a:buClr>
                <a:schemeClr val="tx1"/>
              </a:buClr>
            </a:pPr>
            <a:r>
              <a:rPr lang="en-US" sz="1400" dirty="0" smtClean="0"/>
              <a:t>Patch CVE information</a:t>
            </a:r>
          </a:p>
          <a:p>
            <a:pPr lvl="2">
              <a:buClr>
                <a:schemeClr val="tx1"/>
              </a:buClr>
            </a:pPr>
            <a:r>
              <a:rPr lang="en-US" sz="1400" dirty="0" smtClean="0"/>
              <a:t>Patch Release Issued</a:t>
            </a:r>
          </a:p>
          <a:p>
            <a:pPr lvl="1">
              <a:buClr>
                <a:schemeClr val="tx1"/>
              </a:buClr>
            </a:pPr>
            <a:r>
              <a:rPr lang="en-US" sz="1400" dirty="0" smtClean="0"/>
              <a:t>.</a:t>
            </a:r>
            <a:r>
              <a:rPr lang="en-US" sz="1400" dirty="0" err="1" smtClean="0"/>
              <a:t>dat</a:t>
            </a:r>
            <a:r>
              <a:rPr lang="en-US" sz="1400" dirty="0" smtClean="0"/>
              <a:t> files for patches will be updated with these two fields in Feb 2017 PACU release.</a:t>
            </a:r>
          </a:p>
          <a:p>
            <a:pPr>
              <a:buClr>
                <a:schemeClr val="tx1"/>
              </a:buClr>
            </a:pPr>
            <a:r>
              <a:rPr lang="en-US" sz="1400" dirty="0" smtClean="0"/>
              <a:t>Shavlik Engine Upgrade</a:t>
            </a:r>
          </a:p>
          <a:p>
            <a:pPr lvl="1">
              <a:buClr>
                <a:schemeClr val="tx1"/>
              </a:buClr>
            </a:pPr>
            <a:r>
              <a:rPr lang="en-US" sz="1400" dirty="0" smtClean="0"/>
              <a:t>Upgraded Shavlik engine from 9.0 to 9.1 as 9.0 version is getting </a:t>
            </a:r>
            <a:r>
              <a:rPr lang="en-US" sz="1400" dirty="0" err="1" smtClean="0"/>
              <a:t>EOLed</a:t>
            </a:r>
            <a:r>
              <a:rPr lang="en-US" sz="1400" dirty="0" smtClean="0"/>
              <a:t> in February 2017.</a:t>
            </a:r>
          </a:p>
          <a:p>
            <a:pPr>
              <a:buClr>
                <a:schemeClr val="tx1"/>
              </a:buClr>
            </a:pPr>
            <a:r>
              <a:rPr lang="en-US" sz="1400" dirty="0"/>
              <a:t>Oracle Support on RHEL 7 platform</a:t>
            </a:r>
          </a:p>
          <a:p>
            <a:pPr lvl="1">
              <a:buClr>
                <a:schemeClr val="tx1"/>
              </a:buClr>
            </a:pPr>
            <a:r>
              <a:rPr lang="en-US" sz="1400" dirty="0"/>
              <a:t>Oracle support on RHEL 7 platform for both RBC and MBC</a:t>
            </a:r>
          </a:p>
          <a:p>
            <a:pPr>
              <a:buClr>
                <a:schemeClr val="tx1"/>
              </a:buClr>
            </a:pPr>
            <a:r>
              <a:rPr lang="en-US" sz="1400" dirty="0"/>
              <a:t>ESM DB2 Application module release</a:t>
            </a:r>
          </a:p>
          <a:p>
            <a:pPr lvl="1">
              <a:buClr>
                <a:schemeClr val="tx1"/>
              </a:buClr>
            </a:pPr>
            <a:r>
              <a:rPr lang="en-US" sz="1400" dirty="0"/>
              <a:t>DB2 database v11.1  support. </a:t>
            </a:r>
          </a:p>
          <a:p>
            <a:pPr lvl="1">
              <a:buClr>
                <a:schemeClr val="tx1"/>
              </a:buClr>
            </a:pPr>
            <a:r>
              <a:rPr lang="en-US" sz="1400" dirty="0"/>
              <a:t>New check for filtering on schema name in DB2  privileges module</a:t>
            </a:r>
          </a:p>
          <a:p>
            <a:pPr lvl="1">
              <a:buClr>
                <a:schemeClr val="tx1"/>
              </a:buClr>
            </a:pPr>
            <a:r>
              <a:rPr lang="en-US" sz="1400" dirty="0"/>
              <a:t>New check in DB2 configuration module  - The OS Primary group name of the instance should be the same as the db2 sysadmin. </a:t>
            </a:r>
          </a:p>
          <a:p>
            <a:pPr marL="274320" lvl="1" indent="0">
              <a:buClr>
                <a:schemeClr val="tx1"/>
              </a:buClr>
              <a:buNone/>
            </a:pPr>
            <a:endParaRPr lang="en-US" dirty="0" smtClean="0"/>
          </a:p>
          <a:p>
            <a:pPr marL="274320" lvl="1" indent="0">
              <a:buClr>
                <a:schemeClr val="tx1"/>
              </a:buClr>
              <a:buNone/>
            </a:pPr>
            <a:endParaRPr lang="en-US" dirty="0" smtClean="0"/>
          </a:p>
          <a:p>
            <a:pPr lvl="2">
              <a:buClr>
                <a:schemeClr val="tx1"/>
              </a:buClr>
              <a:buFontTx/>
              <a:buChar char="-"/>
            </a:pPr>
            <a:endParaRPr lang="en-US" sz="2000" dirty="0" smtClean="0"/>
          </a:p>
          <a:p>
            <a:pPr lvl="2">
              <a:buClr>
                <a:schemeClr val="tx1"/>
              </a:buClr>
              <a:buFontTx/>
              <a:buChar char="-"/>
            </a:pPr>
            <a:endParaRPr lang="en-US" sz="2400" dirty="0" smtClean="0"/>
          </a:p>
          <a:p>
            <a:pPr marL="548640" lvl="2" indent="0">
              <a:buClr>
                <a:schemeClr val="tx1"/>
              </a:buClr>
              <a:buNone/>
            </a:pPr>
            <a:endParaRPr lang="en-US" sz="2400" dirty="0" smtClean="0"/>
          </a:p>
          <a:p>
            <a:pPr marL="548640" lvl="2" indent="0">
              <a:buClr>
                <a:schemeClr val="tx1"/>
              </a:buClr>
              <a:buNone/>
            </a:pPr>
            <a:endParaRPr lang="pt-BR" sz="2400" dirty="0"/>
          </a:p>
          <a:p>
            <a:pPr marL="548640" lvl="2" indent="0">
              <a:buClr>
                <a:schemeClr val="tx1"/>
              </a:buClr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3871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4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334" y="46166"/>
            <a:ext cx="8229598" cy="838200"/>
          </a:xfrm>
        </p:spPr>
        <p:txBody>
          <a:bodyPr/>
          <a:lstStyle/>
          <a:p>
            <a:r>
              <a:rPr lang="en-US" dirty="0"/>
              <a:t>CCS-AM PU </a:t>
            </a:r>
            <a:r>
              <a:rPr lang="en-US" dirty="0" smtClean="0"/>
              <a:t>(April </a:t>
            </a:r>
            <a:r>
              <a:rPr lang="en-US" dirty="0"/>
              <a:t>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990600"/>
            <a:ext cx="8229600" cy="1972985"/>
          </a:xfrm>
        </p:spPr>
        <p:txBody>
          <a:bodyPr>
            <a:normAutofit/>
          </a:bodyPr>
          <a:lstStyle/>
          <a:p>
            <a:pPr lvl="1"/>
            <a:r>
              <a:rPr lang="en-US" sz="1800" dirty="0"/>
              <a:t>Features/Enhancements</a:t>
            </a:r>
            <a:endParaRPr lang="en-US" sz="1650" dirty="0"/>
          </a:p>
          <a:p>
            <a:pPr lvl="2"/>
            <a:r>
              <a:rPr lang="en-US" sz="1650" dirty="0"/>
              <a:t>Enhancements supporting GDPR Mandate use-cases</a:t>
            </a:r>
          </a:p>
          <a:p>
            <a:pPr lvl="2"/>
            <a:r>
              <a:rPr lang="en-US" sz="1650" dirty="0"/>
              <a:t>Support for Export/Import of Mandates/Controls/Questionnaires preserving mappings</a:t>
            </a:r>
          </a:p>
          <a:p>
            <a:pPr lvl="2"/>
            <a:r>
              <a:rPr lang="en-US" sz="1650" dirty="0"/>
              <a:t>Usability Enhancements</a:t>
            </a:r>
          </a:p>
          <a:p>
            <a:pPr lvl="3"/>
            <a:r>
              <a:rPr lang="en-US" sz="1500" dirty="0"/>
              <a:t>Delete support for assessments and invitations</a:t>
            </a:r>
          </a:p>
          <a:p>
            <a:pPr lvl="3"/>
            <a:r>
              <a:rPr lang="en-US" sz="1500" dirty="0"/>
              <a:t>Bulk import of Questionnaires</a:t>
            </a:r>
          </a:p>
          <a:p>
            <a:pPr lvl="3"/>
            <a:endParaRPr lang="en-US" sz="1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8F0F9-74A8-45E4-B405-052EDB68E8BD}" type="slidenum">
              <a:rPr lang="en-US" smtClean="0"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Symantec Corporation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1531" y="3597066"/>
            <a:ext cx="8229600" cy="242273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600" dirty="0" smtClean="0"/>
              <a:t>Features/Enhancements</a:t>
            </a:r>
          </a:p>
          <a:p>
            <a:pPr lvl="2"/>
            <a:r>
              <a:rPr lang="en-US" sz="1600" dirty="0" smtClean="0"/>
              <a:t>SSH Collector support for UNIX</a:t>
            </a:r>
          </a:p>
          <a:p>
            <a:pPr lvl="2"/>
            <a:r>
              <a:rPr lang="en-US" sz="1600" dirty="0" smtClean="0"/>
              <a:t>CIS RHEL 6.x v2.x</a:t>
            </a:r>
          </a:p>
          <a:p>
            <a:pPr lvl="2"/>
            <a:r>
              <a:rPr lang="en-US" sz="1600" dirty="0" smtClean="0"/>
              <a:t>CIS CISCO Level 1</a:t>
            </a:r>
          </a:p>
          <a:p>
            <a:pPr lvl="2"/>
            <a:r>
              <a:rPr lang="en-US" sz="1600" dirty="0" smtClean="0"/>
              <a:t>Security Essentials </a:t>
            </a:r>
            <a:r>
              <a:rPr lang="en-US" sz="1600" dirty="0" err="1"/>
              <a:t>J</a:t>
            </a:r>
            <a:r>
              <a:rPr lang="en-US" sz="1600" dirty="0" err="1" smtClean="0"/>
              <a:t>unOS</a:t>
            </a:r>
            <a:endParaRPr lang="en-US" sz="1600" dirty="0" smtClean="0"/>
          </a:p>
          <a:p>
            <a:pPr lvl="2"/>
            <a:endParaRPr lang="en-US" sz="390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6128" y="2857351"/>
            <a:ext cx="8229362" cy="62881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4040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SCU 2017-1 </a:t>
            </a:r>
            <a:r>
              <a:rPr lang="en-US" dirty="0"/>
              <a:t>(Under Planning, Tentative </a:t>
            </a:r>
            <a:r>
              <a:rPr lang="en-US" dirty="0" smtClean="0"/>
              <a:t>– April 2017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42496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8F0F9-74A8-45E4-B405-052EDB68E8BD}" type="slidenum">
              <a:rPr lang="en-US" smtClean="0"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Symantec Corporation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2902" y="1086595"/>
            <a:ext cx="8229600" cy="1718376"/>
          </a:xfrm>
          <a:prstGeom prst="rect">
            <a:avLst/>
          </a:prstGeom>
        </p:spPr>
        <p:txBody>
          <a:bodyPr vert="horz" lIns="0" tIns="0" rIns="0" bIns="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4351" dirty="0"/>
              <a:t>Themes</a:t>
            </a:r>
          </a:p>
          <a:p>
            <a:pPr lvl="2"/>
            <a:r>
              <a:rPr lang="en-US" sz="3901" dirty="0"/>
              <a:t>Simplified User Experience (Usability, Guided Flow)</a:t>
            </a:r>
          </a:p>
          <a:p>
            <a:pPr lvl="2"/>
            <a:r>
              <a:rPr lang="en-US" sz="3901" dirty="0"/>
              <a:t>Enable Customer to migrate from ESM to CCS</a:t>
            </a:r>
          </a:p>
          <a:p>
            <a:pPr lvl="2"/>
            <a:r>
              <a:rPr lang="en-US" sz="3901" dirty="0" smtClean="0"/>
              <a:t>Service </a:t>
            </a:r>
            <a:r>
              <a:rPr lang="en-US" sz="3901" dirty="0"/>
              <a:t>Now Integration (Remediation Workflow, Closed Loop)</a:t>
            </a:r>
          </a:p>
          <a:p>
            <a:pPr lvl="2"/>
            <a:r>
              <a:rPr lang="en-US" sz="3901" dirty="0" smtClean="0"/>
              <a:t>Drive </a:t>
            </a:r>
            <a:r>
              <a:rPr lang="en-US" sz="3901" dirty="0"/>
              <a:t>better integration with other Symantec products (DLP, SEP, </a:t>
            </a:r>
            <a:r>
              <a:rPr lang="en-US" sz="3901" dirty="0" err="1"/>
              <a:t>Deepsight</a:t>
            </a:r>
            <a:r>
              <a:rPr lang="en-US" sz="3901" dirty="0"/>
              <a:t>)</a:t>
            </a:r>
          </a:p>
          <a:p>
            <a:pPr lvl="2"/>
            <a:r>
              <a:rPr lang="en-US" sz="3901" dirty="0" smtClean="0"/>
              <a:t>Enhancement </a:t>
            </a:r>
            <a:r>
              <a:rPr lang="en-US" sz="3901" dirty="0"/>
              <a:t>Requests (RFEs)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60101" y="152400"/>
            <a:ext cx="8229362" cy="62881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4040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1" dirty="0"/>
              <a:t>CCS 12.0 (Under Planning, Tentative – June/July 2017) </a:t>
            </a:r>
          </a:p>
        </p:txBody>
      </p:sp>
    </p:spTree>
    <p:extLst>
      <p:ext uri="{BB962C8B-B14F-4D97-AF65-F5344CB8AC3E}">
        <p14:creationId xmlns:p14="http://schemas.microsoft.com/office/powerpoint/2010/main" val="124210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Symantec Corporation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AA63-D034-42AE-91FA-B13B9518C7B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2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CCS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19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Symantec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8F0F9-74A8-45E4-B405-052EDB68E8BD}" type="slidenum">
              <a:rPr lang="en-US" smtClean="0"/>
              <a:t>2</a:t>
            </a:fld>
            <a:endParaRPr 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gray">
          <a:xfrm>
            <a:off x="739576" y="1382909"/>
            <a:ext cx="6894739" cy="588814"/>
          </a:xfrm>
          <a:prstGeom prst="roundRect">
            <a:avLst/>
          </a:prstGeom>
          <a:solidFill>
            <a:srgbClr val="808080"/>
          </a:solidFill>
          <a:ln w="9525" algn="ctr">
            <a:solidFill>
              <a:srgbClr val="80808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457200" anchor="ctr"/>
          <a:lstStyle/>
          <a:p>
            <a:pPr algn="l"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Update (PU) 11.5.1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gray">
          <a:xfrm>
            <a:off x="453824" y="1465188"/>
            <a:ext cx="457200" cy="456777"/>
          </a:xfrm>
          <a:prstGeom prst="ellipse">
            <a:avLst/>
          </a:prstGeom>
          <a:solidFill>
            <a:schemeClr val="bg1"/>
          </a:solidFill>
          <a:ln w="12700">
            <a:solidFill>
              <a:srgbClr val="80808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>
              <a:defRPr/>
            </a:pPr>
            <a:r>
              <a:rPr lang="en-US" sz="22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gray">
          <a:xfrm>
            <a:off x="718865" y="2064781"/>
            <a:ext cx="6894739" cy="588814"/>
          </a:xfrm>
          <a:prstGeom prst="roundRect">
            <a:avLst/>
          </a:prstGeom>
          <a:solidFill>
            <a:srgbClr val="808080"/>
          </a:solidFill>
          <a:ln w="9525" algn="ctr">
            <a:solidFill>
              <a:srgbClr val="80808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457200" anchor="ctr"/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Content Update (SCU) 2016-3 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gray">
          <a:xfrm>
            <a:off x="453824" y="2146785"/>
            <a:ext cx="457200" cy="456777"/>
          </a:xfrm>
          <a:prstGeom prst="ellipse">
            <a:avLst/>
          </a:prstGeom>
          <a:solidFill>
            <a:schemeClr val="bg1"/>
          </a:solidFill>
          <a:ln w="12700">
            <a:solidFill>
              <a:srgbClr val="80808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>
              <a:defRPr/>
            </a:pPr>
            <a:r>
              <a:rPr lang="en-US" sz="22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gray">
          <a:xfrm>
            <a:off x="718522" y="2785189"/>
            <a:ext cx="6894739" cy="523912"/>
          </a:xfrm>
          <a:prstGeom prst="roundRect">
            <a:avLst/>
          </a:prstGeom>
          <a:solidFill>
            <a:srgbClr val="808080"/>
          </a:solidFill>
          <a:ln w="9525" algn="ctr">
            <a:solidFill>
              <a:srgbClr val="80808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457200" anchor="ctr"/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gray">
          <a:xfrm>
            <a:off x="485440" y="2803481"/>
            <a:ext cx="457200" cy="456777"/>
          </a:xfrm>
          <a:prstGeom prst="ellipse">
            <a:avLst/>
          </a:prstGeom>
          <a:solidFill>
            <a:schemeClr val="bg1"/>
          </a:solidFill>
          <a:ln w="12700">
            <a:solidFill>
              <a:srgbClr val="80808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>
              <a:defRPr/>
            </a:pPr>
            <a:r>
              <a:rPr lang="en-US" sz="22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gray">
          <a:xfrm>
            <a:off x="732783" y="3413615"/>
            <a:ext cx="6894739" cy="588814"/>
          </a:xfrm>
          <a:prstGeom prst="roundRect">
            <a:avLst/>
          </a:prstGeom>
          <a:solidFill>
            <a:srgbClr val="808080"/>
          </a:solidFill>
          <a:ln w="9525" algn="ctr">
            <a:solidFill>
              <a:srgbClr val="80808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457200" anchor="ctr"/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Roadmap</a:t>
            </a:r>
            <a:endParaRPr lang="en-US" sz="2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gray">
          <a:xfrm>
            <a:off x="748017" y="4107556"/>
            <a:ext cx="6894739" cy="588814"/>
          </a:xfrm>
          <a:prstGeom prst="roundRect">
            <a:avLst/>
          </a:prstGeom>
          <a:solidFill>
            <a:srgbClr val="808080"/>
          </a:solidFill>
          <a:ln w="9525" algn="ctr">
            <a:solidFill>
              <a:srgbClr val="80808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457200" anchor="ctr"/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  <a:endParaRPr lang="en-US" sz="2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2" name="Oval 14"/>
          <p:cNvSpPr>
            <a:spLocks noChangeArrowheads="1"/>
          </p:cNvSpPr>
          <p:nvPr/>
        </p:nvSpPr>
        <p:spPr bwMode="gray">
          <a:xfrm>
            <a:off x="504183" y="4170611"/>
            <a:ext cx="457200" cy="456777"/>
          </a:xfrm>
          <a:prstGeom prst="ellipse">
            <a:avLst/>
          </a:prstGeom>
          <a:solidFill>
            <a:schemeClr val="bg1"/>
          </a:solidFill>
          <a:ln w="12700">
            <a:solidFill>
              <a:srgbClr val="80808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>
              <a:defRPr/>
            </a:pPr>
            <a:r>
              <a:rPr lang="en-US" sz="22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5</a:t>
            </a:r>
            <a:endParaRPr lang="en-US" sz="22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gray">
          <a:xfrm>
            <a:off x="466369" y="3436161"/>
            <a:ext cx="457200" cy="456777"/>
          </a:xfrm>
          <a:prstGeom prst="ellipse">
            <a:avLst/>
          </a:prstGeom>
          <a:solidFill>
            <a:schemeClr val="bg1"/>
          </a:solidFill>
          <a:ln w="12700">
            <a:solidFill>
              <a:srgbClr val="80808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>
              <a:defRPr/>
            </a:pPr>
            <a:r>
              <a:rPr lang="en-US" sz="22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3183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PU 11.5.1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Symantec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AA63-D034-42AE-91FA-B13B9518C7B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295400"/>
            <a:ext cx="8382000" cy="43434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–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en-US" dirty="0" smtClean="0"/>
              <a:t>Generic Devices Data Collector (SSH Collector)</a:t>
            </a:r>
          </a:p>
          <a:p>
            <a:pPr>
              <a:buClrTx/>
            </a:pPr>
            <a:r>
              <a:rPr lang="en-US" dirty="0" smtClean="0"/>
              <a:t>Script-based checks for Windows (QF Merge)</a:t>
            </a:r>
          </a:p>
          <a:p>
            <a:pPr>
              <a:buClrTx/>
            </a:pPr>
            <a:r>
              <a:rPr lang="en-US" dirty="0" smtClean="0"/>
              <a:t>Data </a:t>
            </a:r>
            <a:r>
              <a:rPr lang="en-US" dirty="0"/>
              <a:t>Collection Timeout </a:t>
            </a:r>
            <a:r>
              <a:rPr lang="en-US" dirty="0" smtClean="0"/>
              <a:t>Support (QF Merge)</a:t>
            </a:r>
          </a:p>
          <a:p>
            <a:pPr>
              <a:buClrTx/>
            </a:pPr>
            <a:r>
              <a:rPr lang="en-US" dirty="0" smtClean="0"/>
              <a:t>Enhanced </a:t>
            </a:r>
            <a:r>
              <a:rPr lang="en-US" dirty="0"/>
              <a:t>License Telemetry</a:t>
            </a:r>
            <a:endParaRPr lang="en-US" dirty="0" smtClean="0"/>
          </a:p>
          <a:p>
            <a:pPr>
              <a:buClrTx/>
            </a:pPr>
            <a:endParaRPr lang="en-US" dirty="0" smtClean="0"/>
          </a:p>
          <a:p>
            <a:pPr>
              <a:buClrTx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787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Devices/SSH Collector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5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Devices -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Current Support for Devices &amp; Other Platforms (Limited)</a:t>
            </a:r>
          </a:p>
          <a:p>
            <a:pPr lvl="1"/>
            <a:r>
              <a:rPr lang="en-US" dirty="0" smtClean="0"/>
              <a:t>Devices - CISCO Routers/Switches IOS 15.x, 12.3 onwards</a:t>
            </a:r>
          </a:p>
          <a:p>
            <a:pPr lvl="1"/>
            <a:r>
              <a:rPr lang="en-US" dirty="0" smtClean="0"/>
              <a:t>Middleware/Applications – Tomcat, Apache, IBM WAS</a:t>
            </a:r>
          </a:p>
          <a:p>
            <a:r>
              <a:rPr lang="en-US" dirty="0" smtClean="0"/>
              <a:t>Customer asks for supporting other Devices and Platforms</a:t>
            </a:r>
          </a:p>
          <a:p>
            <a:pPr lvl="1"/>
            <a:r>
              <a:rPr lang="en-US" dirty="0" smtClean="0"/>
              <a:t>[Primary] Devices including Juniper, CISCO, Arista, </a:t>
            </a:r>
            <a:r>
              <a:rPr lang="en-US" dirty="0" err="1" smtClean="0"/>
              <a:t>Ciena</a:t>
            </a:r>
            <a:r>
              <a:rPr lang="en-US" dirty="0" smtClean="0"/>
              <a:t> etc.</a:t>
            </a:r>
          </a:p>
          <a:p>
            <a:pPr lvl="1"/>
            <a:r>
              <a:rPr lang="en-US" dirty="0" smtClean="0"/>
              <a:t>[Secondary] Platforms including </a:t>
            </a:r>
            <a:r>
              <a:rPr lang="en-US" dirty="0" err="1" smtClean="0"/>
              <a:t>Jboss</a:t>
            </a:r>
            <a:r>
              <a:rPr lang="en-US" dirty="0" smtClean="0"/>
              <a:t>, </a:t>
            </a:r>
            <a:r>
              <a:rPr lang="en-US" dirty="0" err="1" smtClean="0"/>
              <a:t>Weblogic</a:t>
            </a:r>
            <a:r>
              <a:rPr lang="en-US" dirty="0" smtClean="0"/>
              <a:t>, PostgreSQL, MongoDB etc.</a:t>
            </a:r>
          </a:p>
          <a:p>
            <a:r>
              <a:rPr lang="en-US" dirty="0" smtClean="0"/>
              <a:t>Scripting opened up Windows/UNIX platforms for Customized Assessments but Agent-based Only</a:t>
            </a:r>
          </a:p>
          <a:p>
            <a:r>
              <a:rPr lang="en-US" dirty="0" smtClean="0"/>
              <a:t>Generic Device Support based on a new SSH Collector!!! (SCU 2016-3 + PU 11.5.1)</a:t>
            </a:r>
          </a:p>
          <a:p>
            <a:pPr lvl="1"/>
            <a:r>
              <a:rPr lang="en-US" dirty="0" smtClean="0"/>
              <a:t>A new platform for building checks for network devices and other middleware/applications.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89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Devices - Use-Cases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Customers want to use CCS for assessing configuration of their network appliances, storage devices etc.</a:t>
            </a:r>
          </a:p>
          <a:p>
            <a:pPr lvl="1"/>
            <a:r>
              <a:rPr lang="en-US" dirty="0" smtClean="0"/>
              <a:t>Routers/Switches/Firewalls/Storage</a:t>
            </a:r>
          </a:p>
          <a:p>
            <a:r>
              <a:rPr lang="en-US" dirty="0" smtClean="0"/>
              <a:t>Customers want to user CCS for assessing configuration of various middleware and 3</a:t>
            </a:r>
            <a:r>
              <a:rPr lang="en-US" baseline="30000" dirty="0" smtClean="0"/>
              <a:t>rd</a:t>
            </a:r>
            <a:r>
              <a:rPr lang="en-US" dirty="0" smtClean="0"/>
              <a:t> party applications (hosted on UNIX platforms)</a:t>
            </a:r>
          </a:p>
          <a:p>
            <a:pPr lvl="1"/>
            <a:r>
              <a:rPr lang="en-US" dirty="0" err="1" smtClean="0"/>
              <a:t>Jboss</a:t>
            </a:r>
            <a:r>
              <a:rPr lang="en-US" dirty="0" smtClean="0"/>
              <a:t>/WebLogic/MongoDB/</a:t>
            </a:r>
            <a:r>
              <a:rPr lang="en-US" dirty="0" err="1" smtClean="0"/>
              <a:t>PostGreSQL</a:t>
            </a:r>
            <a:r>
              <a:rPr lang="en-US" dirty="0" smtClean="0"/>
              <a:t>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7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Devices - E2E </a:t>
            </a:r>
            <a:r>
              <a:rPr lang="en-US" dirty="0" smtClean="0"/>
              <a:t>Flow Walkthrough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Workflow for </a:t>
            </a:r>
            <a:r>
              <a:rPr lang="en-US" dirty="0" smtClean="0"/>
              <a:t>scanning Generic Devices</a:t>
            </a:r>
          </a:p>
          <a:p>
            <a:pPr lvl="1"/>
            <a:r>
              <a:rPr lang="en-US" dirty="0"/>
              <a:t>Onboard your assets either using CSV/ODBC import or manually adding them. Assets show up as Generic Devices. We will pre-ship a template for All Generic Devices and you can see the asset get grouped under that. </a:t>
            </a:r>
          </a:p>
          <a:p>
            <a:pPr lvl="1"/>
            <a:r>
              <a:rPr lang="en-US" dirty="0"/>
              <a:t>Configure credentials directly within CCS or point to </a:t>
            </a:r>
            <a:r>
              <a:rPr lang="en-US" dirty="0" err="1"/>
              <a:t>CyberkArk</a:t>
            </a:r>
            <a:endParaRPr lang="en-US" dirty="0"/>
          </a:p>
          <a:p>
            <a:pPr lvl="1"/>
            <a:r>
              <a:rPr lang="en-US" dirty="0"/>
              <a:t>Ensure white-listing file is set properly (uncomment as necessary, add new etc.)</a:t>
            </a:r>
          </a:p>
          <a:p>
            <a:pPr lvl="1"/>
            <a:r>
              <a:rPr lang="en-US" dirty="0"/>
              <a:t>Create your command-based checks and standards</a:t>
            </a:r>
          </a:p>
          <a:p>
            <a:pPr lvl="1"/>
            <a:r>
              <a:rPr lang="en-US" dirty="0"/>
              <a:t>Create an run CER jobs scoped to Generic Device assets or the asset groups</a:t>
            </a:r>
          </a:p>
          <a:p>
            <a:pPr lvl="1"/>
            <a:r>
              <a:rPr lang="en-US" dirty="0"/>
              <a:t>View reports/dashboards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094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/>
              <a:t>C</a:t>
            </a:r>
            <a:r>
              <a:rPr lang="en-US" dirty="0" smtClean="0"/>
              <a:t>ollection </a:t>
            </a:r>
            <a:r>
              <a:rPr lang="en-US" dirty="0"/>
              <a:t>T</a:t>
            </a:r>
            <a:r>
              <a:rPr lang="en-US" dirty="0" smtClean="0"/>
              <a:t>imeout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105400"/>
          </a:xfrm>
        </p:spPr>
        <p:txBody>
          <a:bodyPr>
            <a:normAutofit fontScale="40000" lnSpcReduction="20000"/>
          </a:bodyPr>
          <a:lstStyle/>
          <a:p>
            <a:endParaRPr lang="en-US" sz="6200" dirty="0" smtClean="0"/>
          </a:p>
          <a:p>
            <a:r>
              <a:rPr lang="en-US" sz="6200" b="1" dirty="0" smtClean="0">
                <a:latin typeface="+mj-lt"/>
              </a:rPr>
              <a:t>Problem</a:t>
            </a:r>
            <a:r>
              <a:rPr lang="en-US" sz="6200" dirty="0" smtClean="0">
                <a:latin typeface="+mj-lt"/>
              </a:rPr>
              <a:t> –</a:t>
            </a:r>
          </a:p>
          <a:p>
            <a:pPr lvl="1"/>
            <a:r>
              <a:rPr lang="en-US" sz="6200" dirty="0" smtClean="0">
                <a:latin typeface="+mj-lt"/>
              </a:rPr>
              <a:t>DC or CER continues to execute endlessly if any asset scoped in job is in hung or unresponsive state</a:t>
            </a:r>
          </a:p>
          <a:p>
            <a:pPr lvl="1"/>
            <a:r>
              <a:rPr lang="en-US" sz="6200" dirty="0" smtClean="0">
                <a:latin typeface="+mj-lt"/>
              </a:rPr>
              <a:t>No way of scheduling time bound data collection activity</a:t>
            </a:r>
          </a:p>
          <a:p>
            <a:pPr lvl="1"/>
            <a:endParaRPr lang="en-US" sz="5800" dirty="0">
              <a:latin typeface="+mj-lt"/>
            </a:endParaRPr>
          </a:p>
          <a:p>
            <a:r>
              <a:rPr lang="en-US" sz="6200" b="1" dirty="0" smtClean="0">
                <a:latin typeface="+mj-lt"/>
              </a:rPr>
              <a:t>Solution</a:t>
            </a:r>
            <a:r>
              <a:rPr lang="en-US" sz="6200" dirty="0" smtClean="0">
                <a:latin typeface="+mj-lt"/>
              </a:rPr>
              <a:t> –</a:t>
            </a:r>
          </a:p>
          <a:p>
            <a:pPr lvl="1"/>
            <a:r>
              <a:rPr lang="en-US" sz="6200" dirty="0" smtClean="0">
                <a:latin typeface="+mj-lt"/>
              </a:rPr>
              <a:t>Provision to configure data collection timeout</a:t>
            </a:r>
          </a:p>
          <a:p>
            <a:pPr lvl="1"/>
            <a:r>
              <a:rPr lang="en-US" sz="6200" dirty="0" smtClean="0">
                <a:latin typeface="+mj-lt"/>
              </a:rPr>
              <a:t>Supports agentless and agent based data collection.</a:t>
            </a:r>
            <a:endParaRPr lang="en-US" sz="6200" dirty="0">
              <a:latin typeface="+mj-lt"/>
            </a:endParaRPr>
          </a:p>
          <a:p>
            <a:pPr lvl="1"/>
            <a:r>
              <a:rPr lang="en-US" sz="6200" dirty="0" smtClean="0"/>
              <a:t>Assets with successful</a:t>
            </a:r>
            <a:r>
              <a:rPr lang="en-US" sz="6200" dirty="0" smtClean="0">
                <a:latin typeface="+mj-lt"/>
              </a:rPr>
              <a:t> </a:t>
            </a:r>
            <a:r>
              <a:rPr lang="en-US" sz="6200" dirty="0">
                <a:latin typeface="+mj-lt"/>
              </a:rPr>
              <a:t>data </a:t>
            </a:r>
            <a:r>
              <a:rPr lang="en-US" sz="6200" dirty="0" smtClean="0">
                <a:latin typeface="+mj-lt"/>
              </a:rPr>
              <a:t>collection considered for </a:t>
            </a:r>
            <a:r>
              <a:rPr lang="en-US" sz="6200" dirty="0">
                <a:latin typeface="+mj-lt"/>
              </a:rPr>
              <a:t>evaluation and </a:t>
            </a:r>
            <a:r>
              <a:rPr lang="en-US" sz="6200" dirty="0" smtClean="0">
                <a:latin typeface="+mj-lt"/>
              </a:rPr>
              <a:t>reporting</a:t>
            </a:r>
          </a:p>
          <a:p>
            <a:pPr lvl="1"/>
            <a:r>
              <a:rPr lang="en-US" sz="6200" dirty="0" smtClean="0">
                <a:latin typeface="+mj-lt"/>
              </a:rPr>
              <a:t>Timed out asset(s) will be shown in “Messages” tab</a:t>
            </a:r>
          </a:p>
          <a:p>
            <a:pPr lvl="1"/>
            <a:r>
              <a:rPr lang="en-US" sz="6200" dirty="0"/>
              <a:t>ISS API and Power shell </a:t>
            </a:r>
            <a:r>
              <a:rPr lang="en-US" sz="6200" dirty="0" smtClean="0"/>
              <a:t>support</a:t>
            </a:r>
            <a:endParaRPr lang="en-US" sz="6200" dirty="0" smtClean="0">
              <a:latin typeface="+mj-lt"/>
            </a:endParaRPr>
          </a:p>
          <a:p>
            <a:pPr marL="0" indent="0">
              <a:buNone/>
            </a:pPr>
            <a:endParaRPr lang="en-US" sz="6000" dirty="0" smtClean="0"/>
          </a:p>
          <a:p>
            <a:pPr marL="284162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2016 Symantec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C9BED-6FD4-4BA4-B6B0-4A26058AC9E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02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License Telemetry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084" y="1097644"/>
            <a:ext cx="8382000" cy="4953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600" dirty="0" smtClean="0">
                <a:latin typeface="+mj-lt"/>
              </a:rPr>
              <a:t>Problem statement – </a:t>
            </a:r>
          </a:p>
          <a:p>
            <a:pPr lvl="1"/>
            <a:r>
              <a:rPr lang="en-US" sz="2200" dirty="0" smtClean="0">
                <a:latin typeface="+mj-lt"/>
              </a:rPr>
              <a:t>It was optional for Customers to enable telemetry for CCS which did not allow us to track the license over use.</a:t>
            </a:r>
            <a:endParaRPr lang="en-US" sz="2600" dirty="0">
              <a:latin typeface="+mj-lt"/>
            </a:endParaRPr>
          </a:p>
          <a:p>
            <a:r>
              <a:rPr lang="en-US" sz="2600" dirty="0" smtClean="0">
                <a:latin typeface="+mj-lt"/>
              </a:rPr>
              <a:t>Solution – </a:t>
            </a:r>
          </a:p>
          <a:p>
            <a:pPr lvl="1"/>
            <a:r>
              <a:rPr lang="en-US" sz="2200" dirty="0" smtClean="0">
                <a:latin typeface="+mj-lt"/>
              </a:rPr>
              <a:t>Symantec </a:t>
            </a:r>
            <a:r>
              <a:rPr lang="en-US" sz="2200" dirty="0">
                <a:latin typeface="+mj-lt"/>
              </a:rPr>
              <a:t>wide global EULA </a:t>
            </a:r>
            <a:r>
              <a:rPr lang="en-US" sz="2200" dirty="0" smtClean="0">
                <a:latin typeface="+mj-lt"/>
              </a:rPr>
              <a:t>changes allowed for license telemetry data without customer consent</a:t>
            </a:r>
            <a:endParaRPr lang="en-US" sz="2200" dirty="0">
              <a:latin typeface="+mj-lt"/>
            </a:endParaRPr>
          </a:p>
          <a:p>
            <a:pPr lvl="1"/>
            <a:r>
              <a:rPr lang="en-US" sz="2200" dirty="0" smtClean="0">
                <a:latin typeface="+mj-lt"/>
              </a:rPr>
              <a:t>Enabled CCS to send license telemetry data by default</a:t>
            </a:r>
            <a:endParaRPr lang="en-US" sz="2200" dirty="0">
              <a:latin typeface="+mj-lt"/>
            </a:endParaRPr>
          </a:p>
          <a:p>
            <a:pPr lvl="1"/>
            <a:r>
              <a:rPr lang="en-US" sz="2200" dirty="0" smtClean="0">
                <a:latin typeface="+mj-lt"/>
              </a:rPr>
              <a:t>Telemetry information </a:t>
            </a:r>
            <a:r>
              <a:rPr lang="en-US" sz="2200" dirty="0">
                <a:latin typeface="+mj-lt"/>
              </a:rPr>
              <a:t>will </a:t>
            </a:r>
            <a:r>
              <a:rPr lang="en-US" sz="2200" dirty="0" smtClean="0">
                <a:latin typeface="+mj-lt"/>
              </a:rPr>
              <a:t>also contain </a:t>
            </a:r>
            <a:r>
              <a:rPr lang="en-US" sz="2200" b="1" dirty="0" smtClean="0">
                <a:latin typeface="+mj-lt"/>
              </a:rPr>
              <a:t>serial number of each license</a:t>
            </a:r>
            <a:endParaRPr lang="en-US" sz="2200" dirty="0">
              <a:latin typeface="+mj-lt"/>
              <a:ea typeface="+mn-ea"/>
              <a:cs typeface="+mn-cs"/>
            </a:endParaRPr>
          </a:p>
          <a:p>
            <a:pPr lvl="1"/>
            <a:r>
              <a:rPr lang="en-US" sz="2200" dirty="0">
                <a:latin typeface="+mj-lt"/>
              </a:rPr>
              <a:t>CCS Health and Status job </a:t>
            </a:r>
            <a:r>
              <a:rPr lang="en-US" sz="2200" dirty="0" smtClean="0">
                <a:latin typeface="+mj-lt"/>
              </a:rPr>
              <a:t>will send telemetry </a:t>
            </a:r>
            <a:r>
              <a:rPr lang="en-US" sz="2200" dirty="0">
                <a:latin typeface="+mj-lt"/>
              </a:rPr>
              <a:t>information </a:t>
            </a:r>
            <a:r>
              <a:rPr lang="en-US" sz="2200" dirty="0" smtClean="0">
                <a:latin typeface="+mj-lt"/>
              </a:rPr>
              <a:t>once </a:t>
            </a:r>
            <a:r>
              <a:rPr lang="en-US" sz="2200" dirty="0">
                <a:latin typeface="+mj-lt"/>
              </a:rPr>
              <a:t>every 15 </a:t>
            </a:r>
            <a:r>
              <a:rPr lang="en-US" sz="2200" dirty="0" smtClean="0">
                <a:latin typeface="+mj-lt"/>
              </a:rPr>
              <a:t>days</a:t>
            </a:r>
            <a:endParaRPr lang="en-US" sz="22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2016 Symantec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C9BED-6FD4-4BA4-B6B0-4A26058AC9E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3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Symantec Light v2 4x3">
  <a:themeElements>
    <a:clrScheme name="Symantec">
      <a:dk1>
        <a:srgbClr val="404040"/>
      </a:dk1>
      <a:lt1>
        <a:srgbClr val="FFFFFF"/>
      </a:lt1>
      <a:dk2>
        <a:srgbClr val="000000"/>
      </a:dk2>
      <a:lt2>
        <a:srgbClr val="C4C4C4"/>
      </a:lt2>
      <a:accent1>
        <a:srgbClr val="D89102"/>
      </a:accent1>
      <a:accent2>
        <a:srgbClr val="B03716"/>
      </a:accent2>
      <a:accent3>
        <a:srgbClr val="7C8113"/>
      </a:accent3>
      <a:accent4>
        <a:srgbClr val="395773"/>
      </a:accent4>
      <a:accent5>
        <a:srgbClr val="B95A19"/>
      </a:accent5>
      <a:accent6>
        <a:srgbClr val="595959"/>
      </a:accent6>
      <a:hlink>
        <a:srgbClr val="D89102"/>
      </a:hlink>
      <a:folHlink>
        <a:srgbClr val="82828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 cap="flat" cmpd="sng" algn="ctr">
          <a:solidFill>
            <a:schemeClr val="accent1">
              <a:lumMod val="75000"/>
            </a:schemeClr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algn="ctr">
          <a:lnSpc>
            <a:spcPct val="90000"/>
          </a:lnSpc>
          <a:defRPr sz="1800" b="1">
            <a:solidFill>
              <a:schemeClr val="bg1"/>
            </a:solidFill>
            <a:latin typeface="+mn-lt"/>
          </a:defRPr>
        </a:defPPr>
      </a:lstStyle>
    </a:spDef>
    <a:lnDef>
      <a:spPr>
        <a:ln w="19050">
          <a:solidFill>
            <a:schemeClr val="accent6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R130 G130 B130">
      <a:srgbClr val="828282"/>
    </a:custClr>
    <a:custClr name="R49 G86 B93">
      <a:srgbClr val="31565D"/>
    </a:custClr>
    <a:custClr name="R152 G96 B28">
      <a:srgbClr val="98601C"/>
    </a:custClr>
    <a:custClr name="R140 G41 B14">
      <a:srgbClr val="8C290E"/>
    </a:custClr>
    <a:custClr name="R134 G124 B80">
      <a:srgbClr val="867C50"/>
    </a:custClr>
    <a:custClr name="R72 G116 B99">
      <a:srgbClr val="487463"/>
    </a:custClr>
  </a:custClrLst>
  <a:extLst>
    <a:ext uri="{05A4C25C-085E-4340-85A3-A5531E510DB2}">
      <thm15:themeFamily xmlns:thm15="http://schemas.microsoft.com/office/thememl/2012/main" name="Symantec_Light_v2_4x3.potx" id="{1972D2A6-EA46-43B0-82DE-99213C48B23A}" vid="{9744F2BD-1CD6-4418-A970-40D9836B83BD}"/>
    </a:ext>
  </a:extLst>
</a:theme>
</file>

<file path=ppt/theme/theme2.xml><?xml version="1.0" encoding="utf-8"?>
<a:theme xmlns:a="http://schemas.openxmlformats.org/drawingml/2006/main" name="Office Theme">
  <a:themeElements>
    <a:clrScheme name="Symantec">
      <a:dk1>
        <a:srgbClr val="404040"/>
      </a:dk1>
      <a:lt1>
        <a:srgbClr val="FFFFFF"/>
      </a:lt1>
      <a:dk2>
        <a:srgbClr val="000000"/>
      </a:dk2>
      <a:lt2>
        <a:srgbClr val="C4C4C4"/>
      </a:lt2>
      <a:accent1>
        <a:srgbClr val="D89102"/>
      </a:accent1>
      <a:accent2>
        <a:srgbClr val="B03716"/>
      </a:accent2>
      <a:accent3>
        <a:srgbClr val="7C8113"/>
      </a:accent3>
      <a:accent4>
        <a:srgbClr val="395773"/>
      </a:accent4>
      <a:accent5>
        <a:srgbClr val="B95A19"/>
      </a:accent5>
      <a:accent6>
        <a:srgbClr val="595959"/>
      </a:accent6>
      <a:hlink>
        <a:srgbClr val="D89102"/>
      </a:hlink>
      <a:folHlink>
        <a:srgbClr val="82828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 cap="flat" cmpd="sng" algn="ctr">
          <a:solidFill>
            <a:schemeClr val="accent1">
              <a:lumMod val="75000"/>
            </a:schemeClr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algn="ctr">
          <a:lnSpc>
            <a:spcPct val="90000"/>
          </a:lnSpc>
          <a:defRPr sz="1800" b="1">
            <a:solidFill>
              <a:schemeClr val="bg1"/>
            </a:solidFill>
            <a:latin typeface="+mn-lt"/>
          </a:defRPr>
        </a:defPPr>
      </a:lstStyle>
    </a:spDef>
    <a:lnDef>
      <a:spPr>
        <a:ln w="19050">
          <a:solidFill>
            <a:schemeClr val="accent6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R130 G130 B130">
      <a:srgbClr val="828282"/>
    </a:custClr>
    <a:custClr name="R49 G86 B93">
      <a:srgbClr val="31565D"/>
    </a:custClr>
    <a:custClr name="R152 G96 B28">
      <a:srgbClr val="98601C"/>
    </a:custClr>
    <a:custClr name="R140 G41 B14">
      <a:srgbClr val="8C290E"/>
    </a:custClr>
    <a:custClr name="R134 G124 B80">
      <a:srgbClr val="867C50"/>
    </a:custClr>
    <a:custClr name="R72 G116 B99">
      <a:srgbClr val="487463"/>
    </a:custClr>
  </a:custClrLst>
</a:theme>
</file>

<file path=ppt/theme/theme3.xml><?xml version="1.0" encoding="utf-8"?>
<a:theme xmlns:a="http://schemas.openxmlformats.org/drawingml/2006/main" name="Office Theme">
  <a:themeElements>
    <a:clrScheme name="Symantec">
      <a:dk1>
        <a:srgbClr val="404040"/>
      </a:dk1>
      <a:lt1>
        <a:srgbClr val="FFFFFF"/>
      </a:lt1>
      <a:dk2>
        <a:srgbClr val="000000"/>
      </a:dk2>
      <a:lt2>
        <a:srgbClr val="C4C4C4"/>
      </a:lt2>
      <a:accent1>
        <a:srgbClr val="D89102"/>
      </a:accent1>
      <a:accent2>
        <a:srgbClr val="B03716"/>
      </a:accent2>
      <a:accent3>
        <a:srgbClr val="7C8113"/>
      </a:accent3>
      <a:accent4>
        <a:srgbClr val="395773"/>
      </a:accent4>
      <a:accent5>
        <a:srgbClr val="B95A19"/>
      </a:accent5>
      <a:accent6>
        <a:srgbClr val="595959"/>
      </a:accent6>
      <a:hlink>
        <a:srgbClr val="D89102"/>
      </a:hlink>
      <a:folHlink>
        <a:srgbClr val="82828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 cap="flat" cmpd="sng" algn="ctr">
          <a:solidFill>
            <a:schemeClr val="accent1">
              <a:lumMod val="75000"/>
            </a:schemeClr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algn="ctr">
          <a:lnSpc>
            <a:spcPct val="90000"/>
          </a:lnSpc>
          <a:defRPr sz="1800" b="1">
            <a:solidFill>
              <a:schemeClr val="bg1"/>
            </a:solidFill>
            <a:latin typeface="+mn-lt"/>
          </a:defRPr>
        </a:defPPr>
      </a:lstStyle>
    </a:spDef>
    <a:lnDef>
      <a:spPr>
        <a:ln w="19050">
          <a:solidFill>
            <a:schemeClr val="accent6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R130 G130 B130">
      <a:srgbClr val="828282"/>
    </a:custClr>
    <a:custClr name="R49 G86 B93">
      <a:srgbClr val="31565D"/>
    </a:custClr>
    <a:custClr name="R152 G96 B28">
      <a:srgbClr val="98601C"/>
    </a:custClr>
    <a:custClr name="R140 G41 B14">
      <a:srgbClr val="8C290E"/>
    </a:custClr>
    <a:custClr name="R134 G124 B80">
      <a:srgbClr val="867C50"/>
    </a:custClr>
    <a:custClr name="R72 G116 B99">
      <a:srgbClr val="487463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Symantec_Light_v2_4x3</Template>
  <TotalTime>10438</TotalTime>
  <Words>1223</Words>
  <Application>Microsoft Office PowerPoint</Application>
  <PresentationFormat>On-screen Show (4:3)</PresentationFormat>
  <Paragraphs>197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Symantec Light v2 4x3</vt:lpstr>
      <vt:lpstr>CCS PU 11.5.1 and SCU 2016-3 Demo</vt:lpstr>
      <vt:lpstr>Agenda</vt:lpstr>
      <vt:lpstr>PU 11.5.1</vt:lpstr>
      <vt:lpstr>Generic Devices/SSH Collector</vt:lpstr>
      <vt:lpstr>Generic Devices - Motivation</vt:lpstr>
      <vt:lpstr>Generic Devices - Use-Cases</vt:lpstr>
      <vt:lpstr>Generic Devices - E2E Flow Walkthrough</vt:lpstr>
      <vt:lpstr>Data Collection Timeout Support</vt:lpstr>
      <vt:lpstr>Enhanced License Telemetry</vt:lpstr>
      <vt:lpstr>SCU 2016-3</vt:lpstr>
      <vt:lpstr>SCU 2016-3</vt:lpstr>
      <vt:lpstr>Other Enhancements </vt:lpstr>
      <vt:lpstr>Roadmap</vt:lpstr>
      <vt:lpstr>CCS-AM PU (April 2017)</vt:lpstr>
      <vt:lpstr>PowerPoint Presentation</vt:lpstr>
      <vt:lpstr>PowerPoint Presentation</vt:lpstr>
      <vt:lpstr>CCS Team</vt:lpstr>
    </vt:vector>
  </TitlesOfParts>
  <Company>Symantec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SSE feedback for Content cases</dc:title>
  <dc:creator>Arti Katkar</dc:creator>
  <cp:lastModifiedBy>Suresh Ramkumar</cp:lastModifiedBy>
  <cp:revision>313</cp:revision>
  <dcterms:created xsi:type="dcterms:W3CDTF">2016-10-15T11:17:14Z</dcterms:created>
  <dcterms:modified xsi:type="dcterms:W3CDTF">2017-01-25T15:34:03Z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619698</vt:lpwstr>
  </property>
  <property fmtid="{D5CDD505-2E9C-101B-9397-08002B2CF9AE}" pid="3" name="NXPowerLiteSettings">
    <vt:lpwstr>B74006B004C800</vt:lpwstr>
  </property>
  <property fmtid="{D5CDD505-2E9C-101B-9397-08002B2CF9AE}" pid="4" name="NXPowerLiteVersion">
    <vt:lpwstr>D6.0.7</vt:lpwstr>
  </property>
</Properties>
</file>