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Metadata/metadata.xml" ContentType="application/vnd.titus.tmi.meta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C99F-B022-476F-9307-BC37AC879350}" type="datetimeFigureOut">
              <a:rPr lang="en-US" smtClean="0"/>
              <a:t>10/04/2021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C020-5AFD-40A1-98D0-EAE8C42EE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3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C99F-B022-476F-9307-BC37AC879350}" type="datetimeFigureOut">
              <a:rPr lang="en-US" smtClean="0"/>
              <a:t>10/04/2021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C020-5AFD-40A1-98D0-EAE8C42EE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7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C99F-B022-476F-9307-BC37AC879350}" type="datetimeFigureOut">
              <a:rPr lang="en-US" smtClean="0"/>
              <a:t>10/04/2021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C020-5AFD-40A1-98D0-EAE8C42EE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2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C99F-B022-476F-9307-BC37AC879350}" type="datetimeFigureOut">
              <a:rPr lang="en-US" smtClean="0"/>
              <a:t>10/04/2021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C020-5AFD-40A1-98D0-EAE8C42EE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0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C99F-B022-476F-9307-BC37AC879350}" type="datetimeFigureOut">
              <a:rPr lang="en-US" smtClean="0"/>
              <a:t>10/04/2021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C020-5AFD-40A1-98D0-EAE8C42EE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4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C99F-B022-476F-9307-BC37AC879350}" type="datetimeFigureOut">
              <a:rPr lang="en-US" smtClean="0"/>
              <a:t>10/04/2021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C020-5AFD-40A1-98D0-EAE8C42EE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6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C99F-B022-476F-9307-BC37AC879350}" type="datetimeFigureOut">
              <a:rPr lang="en-US" smtClean="0"/>
              <a:t>10/04/2021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C020-5AFD-40A1-98D0-EAE8C42EE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7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C99F-B022-476F-9307-BC37AC879350}" type="datetimeFigureOut">
              <a:rPr lang="en-US" smtClean="0"/>
              <a:t>10/04/2021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C020-5AFD-40A1-98D0-EAE8C42EE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5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C99F-B022-476F-9307-BC37AC879350}" type="datetimeFigureOut">
              <a:rPr lang="en-US" smtClean="0"/>
              <a:t>10/04/2021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C020-5AFD-40A1-98D0-EAE8C42EE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9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C99F-B022-476F-9307-BC37AC879350}" type="datetimeFigureOut">
              <a:rPr lang="en-US" smtClean="0"/>
              <a:t>10/04/2021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C020-5AFD-40A1-98D0-EAE8C42EE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1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C99F-B022-476F-9307-BC37AC879350}" type="datetimeFigureOut">
              <a:rPr lang="en-US" smtClean="0"/>
              <a:t>10/04/2021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C020-5AFD-40A1-98D0-EAE8C42EE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8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EC99F-B022-476F-9307-BC37AC879350}" type="datetimeFigureOut">
              <a:rPr lang="en-US" smtClean="0"/>
              <a:t>10/04/2021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2C020-5AFD-40A1-98D0-EAE8C42EE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7926" y="1681018"/>
            <a:ext cx="158865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Consumer </a:t>
            </a:r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21181" y="1681018"/>
            <a:ext cx="125383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Layer 7</a:t>
            </a:r>
          </a:p>
          <a:p>
            <a:pPr algn="ctr"/>
            <a:r>
              <a:rPr lang="en-US" dirty="0" smtClean="0"/>
              <a:t>API Gateway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41999" y="1524001"/>
            <a:ext cx="1325417" cy="1327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Backend</a:t>
            </a:r>
          </a:p>
          <a:p>
            <a:pPr algn="ctr"/>
            <a:r>
              <a:rPr lang="en-US" dirty="0" smtClean="0"/>
              <a:t>Application</a:t>
            </a:r>
          </a:p>
          <a:p>
            <a:pPr algn="ctr"/>
            <a:r>
              <a:rPr lang="en-US" dirty="0" smtClean="0"/>
              <a:t>(Service Provider)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511315" y="1681018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Site </a:t>
            </a:r>
            <a:r>
              <a:rPr lang="en-US" dirty="0" smtClean="0"/>
              <a:t>Minder</a:t>
            </a:r>
          </a:p>
          <a:p>
            <a:pPr algn="ctr"/>
            <a:r>
              <a:rPr lang="en-US" dirty="0" smtClean="0"/>
              <a:t>( IDP)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167417" y="2138218"/>
            <a:ext cx="124460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96656" y="1524000"/>
            <a:ext cx="115454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</a:rPr>
              <a:t>Mutual TLS 1.2</a:t>
            </a:r>
          </a:p>
          <a:p>
            <a:endParaRPr lang="en-US" sz="1200" b="1" dirty="0" smtClean="0">
              <a:solidFill>
                <a:srgbClr val="00B050"/>
              </a:solidFill>
            </a:endParaRPr>
          </a:p>
          <a:p>
            <a:endParaRPr lang="en-US" sz="1200" b="1" dirty="0">
              <a:solidFill>
                <a:srgbClr val="00B050"/>
              </a:solidFill>
            </a:endParaRPr>
          </a:p>
          <a:p>
            <a:endParaRPr lang="en-US" sz="1200" b="1" dirty="0" smtClean="0">
              <a:solidFill>
                <a:srgbClr val="00B050"/>
              </a:solidFill>
            </a:endParaRPr>
          </a:p>
          <a:p>
            <a:r>
              <a:rPr lang="en-US" sz="1000" b="1" dirty="0" smtClean="0">
                <a:solidFill>
                  <a:srgbClr val="00B050"/>
                </a:solidFill>
              </a:rPr>
              <a:t>Gateway REST API</a:t>
            </a:r>
          </a:p>
          <a:p>
            <a:r>
              <a:rPr lang="en-US" sz="1000" b="1" dirty="0" smtClean="0">
                <a:solidFill>
                  <a:srgbClr val="00B050"/>
                </a:solidFill>
              </a:rPr>
              <a:t>https://endpoint</a:t>
            </a:r>
            <a:endParaRPr lang="en-US" sz="10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81943" y="991818"/>
            <a:ext cx="155864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    ?</a:t>
            </a:r>
          </a:p>
          <a:p>
            <a:r>
              <a:rPr lang="en-US" sz="1400" b="1" dirty="0" smtClean="0"/>
              <a:t>REST </a:t>
            </a:r>
            <a:r>
              <a:rPr lang="en-US" sz="1400" b="1" dirty="0" smtClean="0"/>
              <a:t>API </a:t>
            </a:r>
          </a:p>
          <a:p>
            <a:endParaRPr lang="en-US" sz="1400" b="1" dirty="0" smtClean="0"/>
          </a:p>
          <a:p>
            <a:endParaRPr lang="en-US" sz="1400" b="1" dirty="0"/>
          </a:p>
          <a:p>
            <a:r>
              <a:rPr lang="en-US" sz="1400" b="1" dirty="0" smtClean="0"/>
              <a:t>https</a:t>
            </a:r>
            <a:r>
              <a:rPr lang="en-US" sz="1400" b="1" dirty="0"/>
              <a:t>://endpoint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87491" y="1607127"/>
            <a:ext cx="1124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SSO Trust established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692727" y="3315855"/>
            <a:ext cx="108989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Question related to </a:t>
            </a:r>
            <a:r>
              <a:rPr lang="en-US" b="1" u="sng" dirty="0" smtClean="0">
                <a:solidFill>
                  <a:srgbClr val="FF0000"/>
                </a:solidFill>
              </a:rPr>
              <a:t>Step 2 ( When API Gateway invokes </a:t>
            </a:r>
            <a:r>
              <a:rPr lang="en-US" b="1" u="sng" dirty="0" smtClean="0">
                <a:solidFill>
                  <a:srgbClr val="FF0000"/>
                </a:solidFill>
              </a:rPr>
              <a:t>Backend </a:t>
            </a:r>
            <a:r>
              <a:rPr lang="en-US" b="1" u="sng" dirty="0" smtClean="0">
                <a:solidFill>
                  <a:srgbClr val="FF0000"/>
                </a:solidFill>
              </a:rPr>
              <a:t>REST API)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B050"/>
                </a:solidFill>
              </a:rPr>
              <a:t>Assumption</a:t>
            </a:r>
            <a:r>
              <a:rPr lang="en-US" dirty="0" smtClean="0"/>
              <a:t>:- Assuming that </a:t>
            </a:r>
            <a:r>
              <a:rPr lang="en-US" dirty="0" smtClean="0"/>
              <a:t>backend Application has </a:t>
            </a:r>
            <a:r>
              <a:rPr lang="en-US" dirty="0" smtClean="0"/>
              <a:t>SSO configured for API &amp; UI Users </a:t>
            </a:r>
            <a:r>
              <a:rPr lang="en-US" dirty="0" smtClean="0"/>
              <a:t>and have REST API exposed to be invoked by Layer7 API Gateway.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 smtClean="0"/>
          </a:p>
          <a:p>
            <a:r>
              <a:rPr lang="en-US" b="1" u="sng" dirty="0" smtClean="0"/>
              <a:t>Questions:-</a:t>
            </a:r>
            <a:endParaRPr lang="en-US" b="1" u="sng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Need detailed info about- “How the Security handshake will work between </a:t>
            </a:r>
            <a:r>
              <a:rPr lang="en-US" dirty="0" smtClean="0"/>
              <a:t>Layer7 API Gateway </a:t>
            </a:r>
            <a:r>
              <a:rPr lang="en-US" dirty="0" smtClean="0"/>
              <a:t>&amp; </a:t>
            </a:r>
            <a:r>
              <a:rPr lang="en-US" dirty="0" smtClean="0"/>
              <a:t>Backend Application” 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Detailed steps about setup/Policy Logic in Layer7 API Gateway .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588655" y="877455"/>
            <a:ext cx="178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Step-1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22089" y="819243"/>
            <a:ext cx="178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Step-2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</p:cNvCxnSpPr>
          <p:nvPr/>
        </p:nvCxnSpPr>
        <p:spPr>
          <a:xfrm>
            <a:off x="1976581" y="2138218"/>
            <a:ext cx="11545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608945" y="2077998"/>
            <a:ext cx="11268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87926" y="147783"/>
            <a:ext cx="11397674" cy="5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Use Case-</a:t>
            </a:r>
            <a:r>
              <a:rPr lang="en-US" sz="2000" dirty="0" smtClean="0"/>
              <a:t>        </a:t>
            </a:r>
            <a:r>
              <a:rPr lang="en-US" dirty="0" smtClean="0"/>
              <a:t>Backend Application as </a:t>
            </a:r>
            <a:r>
              <a:rPr lang="en-US" dirty="0" smtClean="0"/>
              <a:t>API Provider and  </a:t>
            </a:r>
            <a:r>
              <a:rPr lang="en-US" dirty="0" smtClean="0"/>
              <a:t>Consumer </a:t>
            </a:r>
            <a:r>
              <a:rPr lang="en-US" dirty="0" smtClean="0"/>
              <a:t>Application is </a:t>
            </a:r>
            <a:r>
              <a:rPr lang="en-US" dirty="0" smtClean="0"/>
              <a:t>invoking the API (via </a:t>
            </a:r>
            <a:r>
              <a:rPr lang="en-US" dirty="0" smtClean="0"/>
              <a:t>API Gateway)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54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Metadata/metadata.xml><?xml version="1.0" encoding="utf-8"?>
<metadata xmlns:m="http://BOTW_Classification" id="999a8418-cbb2-4077-8bd1-888b73eab8c9">
  <m:BOTWClass value="Public">
    <alt>BOTWClass=Public</alt>
  </m:BOTWClass>
</metadata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131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Bank of the West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Nagarkar, Harshal</dc:creator>
  <cp:keywords>BOTWClass: Internal</cp:keywords>
  <cp:lastModifiedBy>Nagarkar, Harshal</cp:lastModifiedBy>
  <cp:revision>41</cp:revision>
  <dcterms:created xsi:type="dcterms:W3CDTF">2021-09-29T15:31:51Z</dcterms:created>
  <dcterms:modified xsi:type="dcterms:W3CDTF">2021-10-04T18:08:55Z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b78704fb-3336-421e-92f5-3912f4a11f3d</vt:lpwstr>
  </property>
  <property fmtid="{D5CDD505-2E9C-101B-9397-08002B2CF9AE}" pid="3" name="Markings">
    <vt:lpwstr>0</vt:lpwstr>
  </property>
  <property fmtid="{D5CDD505-2E9C-101B-9397-08002B2CF9AE}" pid="4" name="BOTWClass">
    <vt:lpwstr>Public</vt:lpwstr>
  </property>
  <property fmtid="{D5CDD505-2E9C-101B-9397-08002B2CF9AE}" pid="5" name="ApplyVisualMarking">
    <vt:lpwstr>None</vt:lpwstr>
  </property>
</Properties>
</file>