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264" r:id="rId6"/>
    <p:sldId id="265" r:id="rId7"/>
    <p:sldId id="266" r:id="rId8"/>
  </p:sldIdLst>
  <p:sldSz cx="9144000" cy="6858000" type="screen4x3"/>
  <p:notesSz cx="6858000" cy="9144000"/>
  <p:embeddedFontLst>
    <p:embeddedFont>
      <p:font typeface="Consolas" panose="020B0609020204030204" pitchFamily="49" charset="0"/>
      <p:regular r:id="rId11"/>
      <p:bold r:id="rId12"/>
      <p:italic r:id="rId13"/>
      <p:boldItalic r:id="rId14"/>
    </p:embeddedFont>
    <p:embeddedFont>
      <p:font typeface="Helvetica" panose="020B0604020202020204" pitchFamily="34" charset="0"/>
      <p:regular r:id="rId15"/>
      <p:bold r:id="rId16"/>
      <p:italic r:id="rId17"/>
      <p:boldItalic r:id="rId18"/>
    </p:embeddedFont>
    <p:embeddedFont>
      <p:font typeface="SwissReSans" panose="020B0604020202020204" pitchFamily="34" charset="0"/>
      <p:regular r:id="rId19"/>
      <p:bold r:id="rId20"/>
      <p:italic r:id="rId21"/>
      <p:boldItalic r:id="rId22"/>
    </p:embeddedFont>
  </p:embeddedFontLst>
  <p:custDataLst>
    <p:tags r:id="rId23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436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 pos="3793">
          <p15:clr>
            <a:srgbClr val="A4A3A4"/>
          </p15:clr>
        </p15:guide>
        <p15:guide id="5" pos="431">
          <p15:clr>
            <a:srgbClr val="A4A3A4"/>
          </p15:clr>
        </p15:guide>
        <p15:guide id="6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99CFF"/>
    <a:srgbClr val="FFFFCC"/>
    <a:srgbClr val="FFAAA3"/>
    <a:srgbClr val="FF49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F870FC3-41F4-4639-9F92-194A608F593C}">
  <a:tblStyle styleId="{4F870FC3-41F4-4639-9F92-194A608F593C}" styleName="Swiss Re - Table 1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2H>
      <a:tcStyle>
        <a:tcBdr/>
        <a:fill>
          <a:solidFill>
            <a:schemeClr val="accent1">
              <a:tint val="36000"/>
            </a:schemeClr>
          </a:solidFill>
        </a:fill>
      </a:tcStyle>
    </a:band2H>
    <a:band1V>
      <a:tcStyle>
        <a:tcBdr/>
        <a:fill>
          <a:solidFill>
            <a:schemeClr val="accent1">
              <a:tint val="36000"/>
            </a:schemeClr>
          </a:solidFill>
        </a:fill>
      </a:tcStyle>
    </a:band1V>
    <a:firstRow>
      <a:tcTxStyle b="on">
        <a:fontRef idx="minor">
          <a:scrgbClr r="255" g="255" b="255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6E6707-7832-46BE-A3A0-E36881F78559}" styleName="Swiss Re - Table 2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2H>
      <a:tcStyle>
        <a:tcBdr/>
        <a:fill>
          <a:solidFill>
            <a:schemeClr val="accent5">
              <a:tint val="36000"/>
            </a:schemeClr>
          </a:solidFill>
        </a:fill>
      </a:tcStyle>
    </a:band2H>
    <a:band1V>
      <a:tcStyle>
        <a:tcBdr/>
        <a:fill>
          <a:solidFill>
            <a:schemeClr val="accent5">
              <a:tint val="36000"/>
            </a:schemeClr>
          </a:solidFill>
        </a:fill>
      </a:tcStyle>
    </a:band1V>
    <a:firstRow>
      <a:tcTxStyle b="on">
        <a:fontRef idx="minor">
          <a:scrgbClr r="255" g="255" b="255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BE75E58-984F-4F72-8EDD-5C9A88DD35F0}" styleName="Swiss Re - Table 3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2H>
      <a:tcStyle>
        <a:tcBdr/>
        <a:fill>
          <a:solidFill>
            <a:schemeClr val="accent3">
              <a:tint val="36000"/>
            </a:schemeClr>
          </a:solidFill>
        </a:fill>
      </a:tcStyle>
    </a:band2H>
    <a:band1V>
      <a:tcStyle>
        <a:tcBdr/>
        <a:fill>
          <a:solidFill>
            <a:schemeClr val="accent3">
              <a:tint val="36000"/>
            </a:schemeClr>
          </a:solidFill>
        </a:fill>
      </a:tcStyle>
    </a:band1V>
    <a:firstRow>
      <a:tcTxStyle b="on">
        <a:fontRef idx="minor">
          <a:scrgbClr r="255" g="255" b="255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0DF0198-80C8-49AA-8D90-CB580F7814A3}" styleName="Swiss Re - Table 4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879B2AA-A785-4C12-A31E-098CB692474E}" styleName="Swiss Re - Table 5">
    <a:wholeTbl>
      <a:tcTxStyle>
        <a:fontRef idx="minor">
          <a:scrgbClr r="40" g="62" b="54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72" autoAdjust="0"/>
    <p:restoredTop sz="93857" autoAdjust="0"/>
  </p:normalViewPr>
  <p:slideViewPr>
    <p:cSldViewPr showGuides="1">
      <p:cViewPr>
        <p:scale>
          <a:sx n="130" d="100"/>
          <a:sy n="130" d="100"/>
        </p:scale>
        <p:origin x="2310" y="174"/>
      </p:cViewPr>
      <p:guideLst>
        <p:guide orient="horz" pos="164"/>
        <p:guide orient="horz" pos="436"/>
        <p:guide orient="horz" pos="1026"/>
        <p:guide orient="horz" pos="3793"/>
        <p:guide pos="431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8" d="100"/>
          <a:sy n="98" d="100"/>
        </p:scale>
        <p:origin x="-277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11.fntdata"/><Relationship Id="rId7" Type="http://schemas.openxmlformats.org/officeDocument/2006/relationships/slide" Target="slides/slide2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font" Target="fonts/font1.fntdata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font" Target="fonts/font5.fntdata"/><Relationship Id="rId23" Type="http://schemas.openxmlformats.org/officeDocument/2006/relationships/tags" Target="tags/tag1.xml"/><Relationship Id="rId10" Type="http://schemas.openxmlformats.org/officeDocument/2006/relationships/handoutMaster" Target="handoutMasters/handoutMaster1.xml"/><Relationship Id="rId19" Type="http://schemas.openxmlformats.org/officeDocument/2006/relationships/font" Target="fonts/font9.fntdata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SwissReSan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7C786-A259-4FDD-A4C0-BD83D19C2427}" type="datetimeFigureOut">
              <a:rPr lang="en-GB" smtClean="0">
                <a:latin typeface="SwissReSans" pitchFamily="34" charset="0"/>
              </a:rPr>
              <a:pPr/>
              <a:t>11/12/2019</a:t>
            </a:fld>
            <a:endParaRPr lang="en-GB" dirty="0">
              <a:latin typeface="SwissReSan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SwissReSan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DD15C-2E90-415F-B376-5831ACCDAAD0}" type="slidenum">
              <a:rPr lang="en-GB" smtClean="0">
                <a:latin typeface="SwissReSans" pitchFamily="34" charset="0"/>
              </a:rPr>
              <a:pPr/>
              <a:t>‹#›</a:t>
            </a:fld>
            <a:endParaRPr lang="en-GB" dirty="0">
              <a:latin typeface="SwissRe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96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wissReSans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wissReSans" pitchFamily="34" charset="0"/>
              </a:defRPr>
            </a:lvl1pPr>
          </a:lstStyle>
          <a:p>
            <a:fld id="{3A1CEC75-F9BB-42F0-8E1C-193797F4D4D6}" type="datetimeFigureOut">
              <a:rPr lang="de-DE" smtClean="0"/>
              <a:pPr/>
              <a:t>11.12.2019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wissReSans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wissReSans" pitchFamily="34" charset="0"/>
              </a:defRPr>
            </a:lvl1pPr>
          </a:lstStyle>
          <a:p>
            <a:fld id="{CF8ED666-4372-485F-9851-ED435EF4ACC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760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1pPr>
    <a:lvl2pPr marL="34925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2pPr>
    <a:lvl3pPr marL="71755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3pPr>
    <a:lvl4pPr marL="106680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4pPr>
    <a:lvl5pPr marL="143510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</a:t>
            </a:r>
            <a:r>
              <a:rPr lang="en-US" baseline="0" dirty="0"/>
              <a:t> more details, see: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https://docs.automic.com/documentation/webhelp/english/ALL/components/DOCU/12.2/AWA%20Guides/help.htm#AWA/Admin/admin_server_processes.htm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ED666-4372-485F-9851-ED435EF4ACCF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667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</a:t>
            </a:r>
            <a:r>
              <a:rPr lang="en-US" baseline="0" dirty="0"/>
              <a:t> more details, see: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https://docs.automic.com/documentation/webhelp/english/ALL/components/DOCU/12.2/AWA%20Guides/help.htm#AWA/Admin/admin_server_processes.htm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ED666-4372-485F-9851-ED435EF4ACC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51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684213" y="1628775"/>
            <a:ext cx="7991475" cy="4392513"/>
          </a:xfrm>
        </p:spPr>
        <p:txBody>
          <a:bodyPr/>
          <a:lstStyle>
            <a:lvl1pPr>
              <a:defRPr>
                <a:latin typeface="SwissReSans" pitchFamily="34" charset="0"/>
              </a:defRPr>
            </a:lvl1pPr>
            <a:lvl2pPr>
              <a:defRPr>
                <a:latin typeface="SwissReSans" pitchFamily="34" charset="0"/>
              </a:defRPr>
            </a:lvl2pPr>
            <a:lvl3pPr>
              <a:defRPr>
                <a:latin typeface="SwissReSans" pitchFamily="34" charset="0"/>
              </a:defRPr>
            </a:lvl3pPr>
            <a:lvl4pPr>
              <a:defRPr>
                <a:latin typeface="SwissReSans" pitchFamily="34" charset="0"/>
              </a:defRPr>
            </a:lvl4pPr>
            <a:lvl5pPr>
              <a:defRPr>
                <a:latin typeface="SwissReSan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5E4D2043-7E31-4A53-BD33-72A88E68217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684214" y="692150"/>
            <a:ext cx="7991474" cy="6926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84213" y="1628775"/>
            <a:ext cx="7991475" cy="43925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lassification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black">
          <a:xfrm>
            <a:off x="2915989" y="260350"/>
            <a:ext cx="57596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de-CH" sz="900" dirty="0">
              <a:solidFill>
                <a:srgbClr val="283E36"/>
              </a:solidFill>
              <a:latin typeface="SwissReSans" pitchFamily="34" charset="0"/>
            </a:endParaRPr>
          </a:p>
        </p:txBody>
      </p:sp>
      <p:sp>
        <p:nvSpPr>
          <p:cNvPr id="9" name="Footer"/>
          <p:cNvSpPr txBox="1">
            <a:spLocks/>
          </p:cNvSpPr>
          <p:nvPr>
            <p:custDataLst>
              <p:tags r:id="rId4"/>
            </p:custDataLst>
          </p:nvPr>
        </p:nvSpPr>
        <p:spPr bwMode="black">
          <a:xfrm>
            <a:off x="2340496" y="6505850"/>
            <a:ext cx="5903912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endParaRPr lang="de-CH" sz="1000" kern="1200" dirty="0">
              <a:solidFill>
                <a:srgbClr val="283E36"/>
              </a:solidFill>
              <a:latin typeface="SwissReSans" pitchFamily="34" charset="0"/>
              <a:ea typeface="+mn-ea"/>
              <a:cs typeface="+mn-cs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 bwMode="black">
          <a:xfrm>
            <a:off x="7236296" y="6918846"/>
            <a:ext cx="1367954" cy="1825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 bwMode="black">
          <a:xfrm>
            <a:off x="755649" y="6918845"/>
            <a:ext cx="6048375" cy="1825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460432" y="6472512"/>
            <a:ext cx="215256" cy="182562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200">
                <a:solidFill>
                  <a:srgbClr val="283E36"/>
                </a:solidFill>
                <a:latin typeface="SwissReSans" panose="020B0604020202020204" pitchFamily="34" charset="0"/>
              </a:defRPr>
            </a:lvl1pPr>
          </a:lstStyle>
          <a:p>
            <a:fld id="{5E4D2043-7E31-4A53-BD33-72A88E68217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SwissReSans" pitchFamily="34" charset="0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100000"/>
        </a:lnSpc>
        <a:spcBef>
          <a:spcPts val="1200"/>
        </a:spcBef>
        <a:buClrTx/>
        <a:buSzPct val="100000"/>
        <a:buFont typeface="Arial" pitchFamily="34" charset="0"/>
        <a:buChar char="•"/>
        <a:defRPr sz="18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1pPr>
      <a:lvl2pPr marL="444500" indent="-261938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2pPr>
      <a:lvl3pPr marL="715963" indent="-271463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3pPr>
      <a:lvl4pPr marL="985838" indent="-269875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4pPr>
      <a:lvl5pPr marL="1255713" indent="-269875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4C4223B-13DD-4BC9-AF19-0B5256FAA345}"/>
              </a:ext>
            </a:extLst>
          </p:cNvPr>
          <p:cNvCxnSpPr>
            <a:cxnSpLocks/>
            <a:stCxn id="10" idx="2"/>
            <a:endCxn id="7" idx="0"/>
          </p:cNvCxnSpPr>
          <p:nvPr/>
        </p:nvCxnSpPr>
        <p:spPr>
          <a:xfrm>
            <a:off x="1202615" y="3497637"/>
            <a:ext cx="0" cy="319201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24CCE560-E960-45D1-91A1-7620A1B33E20}"/>
              </a:ext>
            </a:extLst>
          </p:cNvPr>
          <p:cNvCxnSpPr>
            <a:cxnSpLocks/>
            <a:stCxn id="8" idx="2"/>
            <a:endCxn id="60" idx="0"/>
          </p:cNvCxnSpPr>
          <p:nvPr/>
        </p:nvCxnSpPr>
        <p:spPr>
          <a:xfrm>
            <a:off x="2179875" y="3497637"/>
            <a:ext cx="0" cy="328895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3E749D42-70B4-4A80-B98C-E90D5B56F01F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>
            <a:off x="3154379" y="3497637"/>
            <a:ext cx="0" cy="323043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61179425-B4CC-4A90-9DA4-1B3E67AD66BA}"/>
              </a:ext>
            </a:extLst>
          </p:cNvPr>
          <p:cNvCxnSpPr>
            <a:cxnSpLocks/>
            <a:stCxn id="11" idx="2"/>
            <a:endCxn id="13" idx="0"/>
          </p:cNvCxnSpPr>
          <p:nvPr/>
        </p:nvCxnSpPr>
        <p:spPr>
          <a:xfrm>
            <a:off x="4133786" y="3496501"/>
            <a:ext cx="0" cy="320337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6BB3B6CC-49BF-40E6-A3A5-E1BABBB0B709}"/>
              </a:ext>
            </a:extLst>
          </p:cNvPr>
          <p:cNvCxnSpPr>
            <a:cxnSpLocks/>
            <a:stCxn id="10" idx="2"/>
            <a:endCxn id="60" idx="0"/>
          </p:cNvCxnSpPr>
          <p:nvPr/>
        </p:nvCxnSpPr>
        <p:spPr>
          <a:xfrm>
            <a:off x="1202615" y="3497637"/>
            <a:ext cx="977260" cy="328895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CD3AF693-1B2D-47E9-B203-100FD88053A5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>
          <a:xfrm>
            <a:off x="1202615" y="3497637"/>
            <a:ext cx="1951764" cy="323043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4CD411C5-9A83-4268-BF01-67F498D99147}"/>
              </a:ext>
            </a:extLst>
          </p:cNvPr>
          <p:cNvCxnSpPr>
            <a:cxnSpLocks/>
            <a:stCxn id="10" idx="2"/>
            <a:endCxn id="13" idx="0"/>
          </p:cNvCxnSpPr>
          <p:nvPr/>
        </p:nvCxnSpPr>
        <p:spPr>
          <a:xfrm>
            <a:off x="1202615" y="3497637"/>
            <a:ext cx="2931171" cy="319201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E7F80F93-34E3-4C5C-B512-C69261307523}"/>
              </a:ext>
            </a:extLst>
          </p:cNvPr>
          <p:cNvCxnSpPr>
            <a:cxnSpLocks/>
            <a:stCxn id="8" idx="2"/>
            <a:endCxn id="7" idx="0"/>
          </p:cNvCxnSpPr>
          <p:nvPr/>
        </p:nvCxnSpPr>
        <p:spPr>
          <a:xfrm flipH="1">
            <a:off x="1202615" y="3497637"/>
            <a:ext cx="977260" cy="319201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2BF20A9F-60A0-4388-A31C-F4894F17C400}"/>
              </a:ext>
            </a:extLst>
          </p:cNvPr>
          <p:cNvCxnSpPr>
            <a:cxnSpLocks/>
            <a:stCxn id="8" idx="2"/>
            <a:endCxn id="12" idx="0"/>
          </p:cNvCxnSpPr>
          <p:nvPr/>
        </p:nvCxnSpPr>
        <p:spPr>
          <a:xfrm>
            <a:off x="2179875" y="3497637"/>
            <a:ext cx="974504" cy="323043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1B1B4591-0343-46F4-B575-836EDD6C6ECD}"/>
              </a:ext>
            </a:extLst>
          </p:cNvPr>
          <p:cNvCxnSpPr>
            <a:cxnSpLocks/>
            <a:stCxn id="8" idx="2"/>
            <a:endCxn id="13" idx="0"/>
          </p:cNvCxnSpPr>
          <p:nvPr/>
        </p:nvCxnSpPr>
        <p:spPr>
          <a:xfrm>
            <a:off x="2179875" y="3497637"/>
            <a:ext cx="1953911" cy="319201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5502E03D-D914-40F7-84A4-F8A2D47B0DE8}"/>
              </a:ext>
            </a:extLst>
          </p:cNvPr>
          <p:cNvCxnSpPr>
            <a:cxnSpLocks/>
            <a:stCxn id="9" idx="2"/>
            <a:endCxn id="7" idx="0"/>
          </p:cNvCxnSpPr>
          <p:nvPr/>
        </p:nvCxnSpPr>
        <p:spPr>
          <a:xfrm flipH="1">
            <a:off x="1202615" y="3497637"/>
            <a:ext cx="1951764" cy="319201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41C543D1-533C-47F6-B4C4-747931897724}"/>
              </a:ext>
            </a:extLst>
          </p:cNvPr>
          <p:cNvCxnSpPr>
            <a:cxnSpLocks/>
            <a:stCxn id="9" idx="2"/>
            <a:endCxn id="60" idx="0"/>
          </p:cNvCxnSpPr>
          <p:nvPr/>
        </p:nvCxnSpPr>
        <p:spPr>
          <a:xfrm flipH="1">
            <a:off x="2179875" y="3497637"/>
            <a:ext cx="974504" cy="328895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108F8AE2-855D-4164-9B21-A0E392B7CBB5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>
            <a:off x="3154379" y="3497637"/>
            <a:ext cx="979407" cy="319201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498BF4CA-FA97-4584-91DA-205354906781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 flipH="1">
            <a:off x="3154379" y="3496501"/>
            <a:ext cx="979407" cy="324179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BF839E0C-67DF-4141-89DF-73B0D8E57468}"/>
              </a:ext>
            </a:extLst>
          </p:cNvPr>
          <p:cNvCxnSpPr>
            <a:cxnSpLocks/>
            <a:stCxn id="11" idx="2"/>
            <a:endCxn id="60" idx="0"/>
          </p:cNvCxnSpPr>
          <p:nvPr/>
        </p:nvCxnSpPr>
        <p:spPr>
          <a:xfrm flipH="1">
            <a:off x="2179875" y="3496501"/>
            <a:ext cx="1953911" cy="330031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3152FF6A-DD98-465B-87BC-EC01A8612C26}"/>
              </a:ext>
            </a:extLst>
          </p:cNvPr>
          <p:cNvCxnSpPr>
            <a:cxnSpLocks/>
            <a:stCxn id="11" idx="2"/>
            <a:endCxn id="7" idx="0"/>
          </p:cNvCxnSpPr>
          <p:nvPr/>
        </p:nvCxnSpPr>
        <p:spPr>
          <a:xfrm flipH="1">
            <a:off x="1202615" y="3496501"/>
            <a:ext cx="2931171" cy="320337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Magnetic Disk 72"/>
          <p:cNvSpPr/>
          <p:nvPr/>
        </p:nvSpPr>
        <p:spPr>
          <a:xfrm>
            <a:off x="3491865" y="4093192"/>
            <a:ext cx="398430" cy="176539"/>
          </a:xfrm>
          <a:prstGeom prst="flowChartMagneticDisk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SwissReSans" pitchFamily="34" charset="0"/>
              </a:rPr>
              <a:t>caches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2368302" y="5367909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alpha val="50000"/>
                </a:schemeClr>
              </a:gs>
              <a:gs pos="80000">
                <a:schemeClr val="bg1">
                  <a:lumMod val="95000"/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0"/>
            <a:tileRect/>
          </a:gradFill>
          <a:ln w="952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SwissReSans" pitchFamily="34" charset="0"/>
              </a:rPr>
              <a:t>JUI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92131" y="1404663"/>
            <a:ext cx="3418469" cy="4843737"/>
          </a:xfrm>
        </p:spPr>
        <p:txBody>
          <a:bodyPr/>
          <a:lstStyle/>
          <a:p>
            <a:r>
              <a:rPr lang="en-US" sz="1200" dirty="0"/>
              <a:t>All WPs &amp; CPs use the DB for message queues; these connections are not shown in the diagram. All other DB activity — i.e., reading or writing data for objects and tasks — is performed exclusively by </a:t>
            </a:r>
            <a:r>
              <a:rPr lang="en-US" sz="1200" i="1" dirty="0"/>
              <a:t>work processes</a:t>
            </a:r>
            <a:r>
              <a:rPr lang="en-US" sz="1200" dirty="0"/>
              <a:t>.</a:t>
            </a:r>
          </a:p>
          <a:p>
            <a:r>
              <a:rPr lang="en-US" sz="1200" dirty="0"/>
              <a:t>Among WPs, only the </a:t>
            </a:r>
            <a:r>
              <a:rPr lang="en-US" sz="1200" i="1" dirty="0"/>
              <a:t>primary work process</a:t>
            </a:r>
            <a:r>
              <a:rPr lang="en-US" sz="1200" dirty="0"/>
              <a:t> opens a listening port. The PWP maintains a </a:t>
            </a:r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connection</a:t>
            </a:r>
            <a:r>
              <a:rPr lang="en-US" sz="1200" dirty="0"/>
              <a:t> with every other WP. </a:t>
            </a:r>
          </a:p>
          <a:p>
            <a:r>
              <a:rPr lang="en-US" sz="1200" dirty="0"/>
              <a:t>Each work process establishes a </a:t>
            </a:r>
            <a:r>
              <a:rPr lang="en-US" sz="1200" dirty="0">
                <a:solidFill>
                  <a:srgbClr val="199CFF"/>
                </a:solidFill>
              </a:rPr>
              <a:t>connection</a:t>
            </a:r>
            <a:r>
              <a:rPr lang="en-US" sz="1200" dirty="0"/>
              <a:t> with every </a:t>
            </a:r>
            <a:r>
              <a:rPr lang="en-US" sz="1200" i="1" dirty="0"/>
              <a:t>communications process</a:t>
            </a:r>
            <a:r>
              <a:rPr lang="en-US" sz="1200" dirty="0"/>
              <a:t>.</a:t>
            </a:r>
          </a:p>
          <a:p>
            <a:r>
              <a:rPr lang="en-US" sz="1200" dirty="0"/>
              <a:t>CPs do not make outbound connections.</a:t>
            </a:r>
          </a:p>
          <a:p>
            <a:r>
              <a:rPr lang="en-US" sz="1200" dirty="0"/>
              <a:t>Each connection from the </a:t>
            </a:r>
            <a:r>
              <a:rPr lang="en-US" sz="1200" i="1" dirty="0"/>
              <a:t>AWI</a:t>
            </a:r>
            <a:r>
              <a:rPr lang="en-US" sz="1200" dirty="0"/>
              <a:t>, or </a:t>
            </a:r>
            <a:r>
              <a:rPr lang="en-US" sz="1200" i="1" dirty="0"/>
              <a:t>Java API-based app</a:t>
            </a:r>
            <a:r>
              <a:rPr lang="en-US" sz="1200" dirty="0"/>
              <a:t>, or </a:t>
            </a:r>
            <a:r>
              <a:rPr lang="en-US" sz="1200" i="1" dirty="0"/>
              <a:t>agent</a:t>
            </a:r>
            <a:r>
              <a:rPr lang="en-US" sz="1200" dirty="0"/>
              <a:t> is established with a single communications process.</a:t>
            </a:r>
          </a:p>
          <a:p>
            <a:r>
              <a:rPr lang="en-US" sz="1200" dirty="0"/>
              <a:t>The </a:t>
            </a:r>
            <a:r>
              <a:rPr lang="en-US" sz="1200" i="1" dirty="0"/>
              <a:t>java work process</a:t>
            </a:r>
            <a:r>
              <a:rPr lang="en-US" sz="1200" dirty="0"/>
              <a:t> handles specific functions such as communication with LDAP and Kerberos servers.</a:t>
            </a:r>
          </a:p>
          <a:p>
            <a:r>
              <a:rPr lang="en-US" sz="1200" dirty="0"/>
              <a:t>The </a:t>
            </a:r>
            <a:r>
              <a:rPr lang="en-US" sz="1200" i="1" dirty="0"/>
              <a:t>java communications process</a:t>
            </a:r>
            <a:r>
              <a:rPr lang="en-US" sz="1200" dirty="0"/>
              <a:t> handles REST API requests and a subset of AWI functions such as </a:t>
            </a:r>
            <a:r>
              <a:rPr lang="en-US" sz="1200" i="1" dirty="0"/>
              <a:t>advanced object search</a:t>
            </a:r>
            <a:r>
              <a:rPr lang="en-US" sz="1200" dirty="0"/>
              <a:t>.</a:t>
            </a:r>
          </a:p>
          <a:p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Inter-process communication in AWA v12.3</a:t>
            </a:r>
          </a:p>
        </p:txBody>
      </p:sp>
      <p:cxnSp>
        <p:nvCxnSpPr>
          <p:cNvPr id="17" name="Straight Arrow Connector 16"/>
          <p:cNvCxnSpPr>
            <a:stCxn id="6" idx="2"/>
            <a:endCxn id="8" idx="0"/>
          </p:cNvCxnSpPr>
          <p:nvPr/>
        </p:nvCxnSpPr>
        <p:spPr>
          <a:xfrm flipH="1">
            <a:off x="2179875" y="2811540"/>
            <a:ext cx="481269" cy="320337"/>
          </a:xfrm>
          <a:prstGeom prst="straightConnector1">
            <a:avLst/>
          </a:prstGeom>
          <a:ln>
            <a:solidFill>
              <a:srgbClr val="C00000">
                <a:alpha val="50000"/>
              </a:srgb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2"/>
            <a:endCxn id="9" idx="0"/>
          </p:cNvCxnSpPr>
          <p:nvPr/>
        </p:nvCxnSpPr>
        <p:spPr>
          <a:xfrm>
            <a:off x="2661144" y="2811540"/>
            <a:ext cx="493235" cy="320337"/>
          </a:xfrm>
          <a:prstGeom prst="straightConnector1">
            <a:avLst/>
          </a:prstGeom>
          <a:ln>
            <a:solidFill>
              <a:srgbClr val="C00000">
                <a:alpha val="50000"/>
              </a:srgb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11" idx="0"/>
          </p:cNvCxnSpPr>
          <p:nvPr/>
        </p:nvCxnSpPr>
        <p:spPr>
          <a:xfrm>
            <a:off x="2949847" y="2628660"/>
            <a:ext cx="1183939" cy="502081"/>
          </a:xfrm>
          <a:prstGeom prst="straightConnector1">
            <a:avLst/>
          </a:prstGeom>
          <a:ln>
            <a:solidFill>
              <a:srgbClr val="C00000">
                <a:alpha val="50000"/>
              </a:srgb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1"/>
            <a:endCxn id="10" idx="0"/>
          </p:cNvCxnSpPr>
          <p:nvPr/>
        </p:nvCxnSpPr>
        <p:spPr>
          <a:xfrm flipH="1">
            <a:off x="1202615" y="2628660"/>
            <a:ext cx="1169826" cy="503217"/>
          </a:xfrm>
          <a:prstGeom prst="straightConnector1">
            <a:avLst/>
          </a:prstGeom>
          <a:ln>
            <a:solidFill>
              <a:srgbClr val="C00000">
                <a:alpha val="50000"/>
              </a:srgb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2"/>
            <a:endCxn id="12" idx="0"/>
          </p:cNvCxnSpPr>
          <p:nvPr/>
        </p:nvCxnSpPr>
        <p:spPr>
          <a:xfrm>
            <a:off x="2661144" y="2811540"/>
            <a:ext cx="493235" cy="1009140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1"/>
            <a:endCxn id="7" idx="0"/>
          </p:cNvCxnSpPr>
          <p:nvPr/>
        </p:nvCxnSpPr>
        <p:spPr>
          <a:xfrm flipH="1">
            <a:off x="1202615" y="2628660"/>
            <a:ext cx="1169826" cy="1188178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cxnSpLocks/>
            <a:stCxn id="10" idx="0"/>
            <a:endCxn id="40" idx="3"/>
          </p:cNvCxnSpPr>
          <p:nvPr/>
        </p:nvCxnSpPr>
        <p:spPr>
          <a:xfrm flipV="1">
            <a:off x="1202615" y="2132715"/>
            <a:ext cx="1458530" cy="999162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cxnSpLocks/>
            <a:stCxn id="8" idx="0"/>
            <a:endCxn id="40" idx="3"/>
          </p:cNvCxnSpPr>
          <p:nvPr/>
        </p:nvCxnSpPr>
        <p:spPr>
          <a:xfrm flipV="1">
            <a:off x="2179875" y="2132715"/>
            <a:ext cx="481270" cy="999162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cxnSpLocks/>
            <a:stCxn id="9" idx="0"/>
            <a:endCxn id="40" idx="3"/>
          </p:cNvCxnSpPr>
          <p:nvPr/>
        </p:nvCxnSpPr>
        <p:spPr>
          <a:xfrm flipH="1" flipV="1">
            <a:off x="2661145" y="2132715"/>
            <a:ext cx="493234" cy="999162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cxnSpLocks/>
            <a:stCxn id="11" idx="0"/>
            <a:endCxn id="40" idx="3"/>
          </p:cNvCxnSpPr>
          <p:nvPr/>
        </p:nvCxnSpPr>
        <p:spPr>
          <a:xfrm flipH="1" flipV="1">
            <a:off x="2661145" y="2132715"/>
            <a:ext cx="1472641" cy="998026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cxnSpLocks/>
            <a:stCxn id="11" idx="0"/>
            <a:endCxn id="57" idx="3"/>
          </p:cNvCxnSpPr>
          <p:nvPr/>
        </p:nvCxnSpPr>
        <p:spPr>
          <a:xfrm flipV="1">
            <a:off x="4133786" y="2128992"/>
            <a:ext cx="1" cy="1001749"/>
          </a:xfrm>
          <a:prstGeom prst="straightConnector1">
            <a:avLst/>
          </a:prstGeom>
          <a:ln w="12700" cmpd="dbl">
            <a:prstDash val="sysDot"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149635" y="4896454"/>
            <a:ext cx="9489" cy="341061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" idx="2"/>
            <a:endCxn id="60" idx="0"/>
          </p:cNvCxnSpPr>
          <p:nvPr/>
        </p:nvCxnSpPr>
        <p:spPr>
          <a:xfrm flipH="1">
            <a:off x="2179875" y="2811540"/>
            <a:ext cx="481269" cy="101499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913912" y="3816838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CP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865676" y="3820680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CP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45083" y="3816838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JCP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1891172" y="3826532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CP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13912" y="3131877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DWP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845083" y="3130741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JWP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891172" y="3131877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WP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65676" y="3131877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WP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372441" y="2445780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PWP</a:t>
            </a:r>
          </a:p>
        </p:txBody>
      </p:sp>
      <p:sp>
        <p:nvSpPr>
          <p:cNvPr id="50" name="Flowchart: Magnetic Disk 49"/>
          <p:cNvSpPr/>
          <p:nvPr/>
        </p:nvSpPr>
        <p:spPr>
          <a:xfrm>
            <a:off x="3111853" y="1761921"/>
            <a:ext cx="573873" cy="367071"/>
          </a:xfrm>
          <a:prstGeom prst="flowChartMagneticDisk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35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 rtlCol="0" anchor="t" anchorCtr="0"/>
          <a:lstStyle/>
          <a:p>
            <a:pPr algn="ctr">
              <a:lnSpc>
                <a:spcPts val="600"/>
              </a:lnSpc>
            </a:pPr>
            <a:br>
              <a:rPr lang="en-GB" sz="1100" dirty="0">
                <a:latin typeface="SwissReSans" pitchFamily="34" charset="0"/>
              </a:rPr>
            </a:br>
            <a:r>
              <a:rPr lang="en-GB" sz="1100" dirty="0">
                <a:latin typeface="SwissReSans" pitchFamily="34" charset="0"/>
              </a:rPr>
              <a:t>LDAP</a:t>
            </a:r>
            <a:br>
              <a:rPr lang="en-GB" sz="800" dirty="0">
                <a:latin typeface="SwissReSans" pitchFamily="34" charset="0"/>
              </a:rPr>
            </a:br>
            <a:r>
              <a:rPr lang="en-GB" sz="700" dirty="0">
                <a:latin typeface="SwissReSans" pitchFamily="34" charset="0"/>
              </a:rPr>
              <a:t>(</a:t>
            </a:r>
            <a:r>
              <a:rPr lang="en-US" sz="700" dirty="0">
                <a:solidFill>
                  <a:schemeClr val="tx1"/>
                </a:solidFill>
                <a:latin typeface="SwissReSans" pitchFamily="34" charset="0"/>
              </a:rPr>
              <a:t>SSL)</a:t>
            </a:r>
          </a:p>
        </p:txBody>
      </p:sp>
      <p:sp>
        <p:nvSpPr>
          <p:cNvPr id="57" name="Flowchart: Magnetic Disk 56"/>
          <p:cNvSpPr/>
          <p:nvPr/>
        </p:nvSpPr>
        <p:spPr>
          <a:xfrm>
            <a:off x="3846850" y="1761921"/>
            <a:ext cx="573873" cy="367071"/>
          </a:xfrm>
          <a:prstGeom prst="flowChartMagneticDisk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35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ctr"/>
            <a:r>
              <a:rPr lang="en-GB" sz="1100">
                <a:latin typeface="SwissReSans" pitchFamily="34" charset="0"/>
              </a:rPr>
              <a:t>KDC</a:t>
            </a:r>
            <a:endParaRPr lang="en-GB" sz="1100" dirty="0">
              <a:latin typeface="SwissReSans" pitchFamily="34" charset="0"/>
            </a:endParaRPr>
          </a:p>
        </p:txBody>
      </p:sp>
      <p:sp>
        <p:nvSpPr>
          <p:cNvPr id="40" name="Flowchart: Magnetic Disk 39"/>
          <p:cNvSpPr/>
          <p:nvPr/>
        </p:nvSpPr>
        <p:spPr>
          <a:xfrm>
            <a:off x="2374208" y="1765644"/>
            <a:ext cx="573873" cy="367071"/>
          </a:xfrm>
          <a:prstGeom prst="flowChartMagneticDisk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35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ctr"/>
            <a:r>
              <a:rPr lang="en-GB" sz="1100" dirty="0">
                <a:latin typeface="SwissReSans" pitchFamily="34" charset="0"/>
              </a:rPr>
              <a:t>AE DB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865676" y="4521316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AWI</a:t>
            </a:r>
            <a:br>
              <a:rPr lang="en-US" sz="1100" dirty="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700" dirty="0">
                <a:solidFill>
                  <a:schemeClr val="tx1"/>
                </a:solidFill>
                <a:latin typeface="SwissReSans" pitchFamily="34" charset="0"/>
              </a:rPr>
              <a:t>(tomcat)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2865676" y="5237515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Web</a:t>
            </a:r>
            <a:br>
              <a:rPr lang="en-US" sz="1100" dirty="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client</a:t>
            </a:r>
            <a:endParaRPr lang="en-US" sz="700" dirty="0">
              <a:solidFill>
                <a:schemeClr val="tx1"/>
              </a:solidFill>
              <a:latin typeface="SwissReSans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64006" y="2299044"/>
            <a:ext cx="3810000" cy="2057399"/>
          </a:xfrm>
          <a:prstGeom prst="roundRect">
            <a:avLst>
              <a:gd name="adj" fmla="val 5407"/>
            </a:avLst>
          </a:prstGeom>
          <a:noFill/>
          <a:ln w="19050">
            <a:solidFill>
              <a:schemeClr val="bg1">
                <a:lumMod val="50000"/>
                <a:alpha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Automation</a:t>
            </a:r>
            <a:br>
              <a:rPr lang="en-US" sz="110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Engine</a:t>
            </a:r>
            <a:endParaRPr lang="en-US" sz="1100" dirty="0" err="1">
              <a:solidFill>
                <a:schemeClr val="tx1"/>
              </a:solidFill>
              <a:latin typeface="SwissReSans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913912" y="4510017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Agent</a:t>
            </a:r>
          </a:p>
        </p:txBody>
      </p:sp>
      <p:cxnSp>
        <p:nvCxnSpPr>
          <p:cNvPr id="81" name="Straight Arrow Connector 80"/>
          <p:cNvCxnSpPr>
            <a:stCxn id="12" idx="2"/>
            <a:endCxn id="80" idx="0"/>
          </p:cNvCxnSpPr>
          <p:nvPr/>
        </p:nvCxnSpPr>
        <p:spPr>
          <a:xfrm rot="5400000">
            <a:off x="2319647" y="4533176"/>
            <a:ext cx="1172091" cy="497374"/>
          </a:xfrm>
          <a:prstGeom prst="curvedConnector3">
            <a:avLst>
              <a:gd name="adj1" fmla="val 19932"/>
            </a:avLst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61705" y="5700999"/>
            <a:ext cx="990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SwissReSans" pitchFamily="34" charset="0"/>
              </a:rPr>
              <a:t>(unsupported)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01288" y="3746844"/>
            <a:ext cx="319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SwissReSans" pitchFamily="34" charset="0"/>
              </a:rPr>
              <a:t>…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501288" y="3066402"/>
            <a:ext cx="319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SwissReSans" pitchFamily="34" charset="0"/>
              </a:rPr>
              <a:t>… 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891172" y="4515536"/>
            <a:ext cx="577406" cy="550756"/>
            <a:chOff x="2275546" y="4350092"/>
            <a:chExt cx="577406" cy="550756"/>
          </a:xfrm>
        </p:grpSpPr>
        <p:sp>
          <p:nvSpPr>
            <p:cNvPr id="54" name="Rounded Rectangle 53"/>
            <p:cNvSpPr/>
            <p:nvPr/>
          </p:nvSpPr>
          <p:spPr>
            <a:xfrm>
              <a:off x="2275546" y="4350092"/>
              <a:ext cx="577406" cy="550756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8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0"/>
              <a:tileRect/>
            </a:gra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rtlCol="0" anchor="t" anchorCtr="0"/>
            <a:lstStyle/>
            <a:p>
              <a:pPr algn="ctr">
                <a:lnSpc>
                  <a:spcPts val="1000"/>
                </a:lnSpc>
              </a:pPr>
              <a:r>
                <a:rPr lang="en-US" sz="900" dirty="0">
                  <a:solidFill>
                    <a:schemeClr val="tx1"/>
                  </a:solidFill>
                  <a:latin typeface="SwissReSans" pitchFamily="34" charset="0"/>
                </a:rPr>
                <a:t>Java APIs</a:t>
              </a:r>
              <a:br>
                <a:rPr lang="en-US" sz="900" dirty="0">
                  <a:solidFill>
                    <a:schemeClr val="tx1"/>
                  </a:solidFill>
                  <a:latin typeface="SwissReSans" pitchFamily="34" charset="0"/>
                </a:rPr>
              </a:br>
              <a:r>
                <a:rPr lang="en-US" sz="900" dirty="0">
                  <a:solidFill>
                    <a:schemeClr val="tx1"/>
                  </a:solidFill>
                  <a:latin typeface="SwissReSans" pitchFamily="34" charset="0"/>
                </a:rPr>
                <a:t>(uc4.jar)</a:t>
              </a:r>
            </a:p>
            <a:p>
              <a:pPr algn="ctr">
                <a:lnSpc>
                  <a:spcPts val="1000"/>
                </a:lnSpc>
              </a:pPr>
              <a:br>
                <a:rPr lang="en-US" sz="900" dirty="0">
                  <a:solidFill>
                    <a:schemeClr val="tx1"/>
                  </a:solidFill>
                  <a:latin typeface="SwissReSans" pitchFamily="34" charset="0"/>
                </a:rPr>
              </a:br>
              <a:r>
                <a:rPr lang="en-US" sz="900" dirty="0">
                  <a:solidFill>
                    <a:schemeClr val="tx1"/>
                  </a:solidFill>
                  <a:latin typeface="SwissReSans" pitchFamily="34" charset="0"/>
                </a:rPr>
                <a:t>Biz app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275546" y="4688961"/>
              <a:ext cx="57740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3845083" y="4523519"/>
            <a:ext cx="577406" cy="550756"/>
            <a:chOff x="2275546" y="4350092"/>
            <a:chExt cx="577406" cy="550756"/>
          </a:xfrm>
        </p:grpSpPr>
        <p:sp>
          <p:nvSpPr>
            <p:cNvPr id="83" name="Rounded Rectangle 82"/>
            <p:cNvSpPr/>
            <p:nvPr/>
          </p:nvSpPr>
          <p:spPr>
            <a:xfrm>
              <a:off x="2275546" y="4350092"/>
              <a:ext cx="577406" cy="550756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8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0"/>
              <a:tileRect/>
            </a:gra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rtlCol="0" anchor="t" anchorCtr="0"/>
            <a:lstStyle/>
            <a:p>
              <a:pPr algn="ctr">
                <a:lnSpc>
                  <a:spcPts val="1000"/>
                </a:lnSpc>
              </a:pPr>
              <a:r>
                <a:rPr lang="en-US" sz="900" dirty="0">
                  <a:solidFill>
                    <a:schemeClr val="tx1"/>
                  </a:solidFill>
                  <a:latin typeface="SwissReSans" pitchFamily="34" charset="0"/>
                </a:rPr>
                <a:t>REST APIs</a:t>
              </a:r>
            </a:p>
            <a:p>
              <a:pPr algn="ctr">
                <a:lnSpc>
                  <a:spcPts val="1000"/>
                </a:lnSpc>
              </a:pPr>
              <a:br>
                <a:rPr lang="en-US" sz="900" dirty="0">
                  <a:solidFill>
                    <a:schemeClr val="tx1"/>
                  </a:solidFill>
                  <a:latin typeface="SwissReSans" pitchFamily="34" charset="0"/>
                </a:rPr>
              </a:br>
              <a:r>
                <a:rPr lang="en-US" sz="900" dirty="0">
                  <a:solidFill>
                    <a:schemeClr val="tx1"/>
                  </a:solidFill>
                  <a:latin typeface="SwissReSans" pitchFamily="34" charset="0"/>
                </a:rPr>
                <a:t>Biz app</a:t>
              </a:r>
            </a:p>
          </p:txBody>
        </p:sp>
        <p:cxnSp>
          <p:nvCxnSpPr>
            <p:cNvPr id="84" name="Straight Connector 83"/>
            <p:cNvCxnSpPr/>
            <p:nvPr/>
          </p:nvCxnSpPr>
          <p:spPr>
            <a:xfrm>
              <a:off x="2275546" y="4688961"/>
              <a:ext cx="57740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Straight Arrow Connector 80"/>
          <p:cNvCxnSpPr>
            <a:stCxn id="13" idx="1"/>
            <a:endCxn id="73" idx="1"/>
          </p:cNvCxnSpPr>
          <p:nvPr/>
        </p:nvCxnSpPr>
        <p:spPr>
          <a:xfrm rot="10800000" flipV="1">
            <a:off x="3691081" y="4004406"/>
            <a:ext cx="154003" cy="88785"/>
          </a:xfrm>
          <a:prstGeom prst="curvedConnector2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78">
            <a:extLst>
              <a:ext uri="{FF2B5EF4-FFF2-40B4-BE49-F238E27FC236}">
                <a16:creationId xmlns:a16="http://schemas.microsoft.com/office/drawing/2014/main" id="{1ACD1D93-1AC5-4704-B435-49E05E6EEA14}"/>
              </a:ext>
            </a:extLst>
          </p:cNvPr>
          <p:cNvSpPr/>
          <p:nvPr/>
        </p:nvSpPr>
        <p:spPr>
          <a:xfrm>
            <a:off x="4204201" y="4127844"/>
            <a:ext cx="780948" cy="152786"/>
          </a:xfrm>
          <a:prstGeom prst="roundRect">
            <a:avLst>
              <a:gd name="adj" fmla="val 5407"/>
            </a:avLst>
          </a:prstGeom>
          <a:solidFill>
            <a:srgbClr val="FFFFCC"/>
          </a:solidFill>
          <a:ln w="952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[REST] port</a:t>
            </a:r>
          </a:p>
        </p:txBody>
      </p:sp>
      <p:sp>
        <p:nvSpPr>
          <p:cNvPr id="89" name="Rounded Rectangle 78">
            <a:extLst>
              <a:ext uri="{FF2B5EF4-FFF2-40B4-BE49-F238E27FC236}">
                <a16:creationId xmlns:a16="http://schemas.microsoft.com/office/drawing/2014/main" id="{38EFC690-BFC5-4099-8DAE-2CFA2E6B18EE}"/>
              </a:ext>
            </a:extLst>
          </p:cNvPr>
          <p:cNvSpPr/>
          <p:nvPr/>
        </p:nvSpPr>
        <p:spPr>
          <a:xfrm>
            <a:off x="4204201" y="3746458"/>
            <a:ext cx="720883" cy="152786"/>
          </a:xfrm>
          <a:prstGeom prst="roundRect">
            <a:avLst>
              <a:gd name="adj" fmla="val 5407"/>
            </a:avLst>
          </a:prstGeom>
          <a:solidFill>
            <a:srgbClr val="FFFFCC"/>
          </a:solidFill>
          <a:ln w="952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JCP.PORTS</a:t>
            </a:r>
          </a:p>
        </p:txBody>
      </p:sp>
      <p:sp>
        <p:nvSpPr>
          <p:cNvPr id="90" name="Rounded Rectangle 78">
            <a:extLst>
              <a:ext uri="{FF2B5EF4-FFF2-40B4-BE49-F238E27FC236}">
                <a16:creationId xmlns:a16="http://schemas.microsoft.com/office/drawing/2014/main" id="{0BBC9C8E-75C1-478E-908B-451D40CAD36F}"/>
              </a:ext>
            </a:extLst>
          </p:cNvPr>
          <p:cNvSpPr/>
          <p:nvPr/>
        </p:nvSpPr>
        <p:spPr>
          <a:xfrm>
            <a:off x="4204201" y="3052166"/>
            <a:ext cx="979405" cy="152786"/>
          </a:xfrm>
          <a:prstGeom prst="roundRect">
            <a:avLst>
              <a:gd name="adj" fmla="val 5407"/>
            </a:avLst>
          </a:prstGeom>
          <a:solidFill>
            <a:srgbClr val="FFFFCC"/>
          </a:solidFill>
          <a:ln w="952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JWP.SYNC.PORTS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A5357593-C24B-4ECF-802C-7CCFB6752ECF}"/>
              </a:ext>
            </a:extLst>
          </p:cNvPr>
          <p:cNvCxnSpPr>
            <a:cxnSpLocks/>
            <a:stCxn id="11" idx="0"/>
            <a:endCxn id="50" idx="3"/>
          </p:cNvCxnSpPr>
          <p:nvPr/>
        </p:nvCxnSpPr>
        <p:spPr>
          <a:xfrm flipH="1" flipV="1">
            <a:off x="3398790" y="2128992"/>
            <a:ext cx="734996" cy="1001749"/>
          </a:xfrm>
          <a:prstGeom prst="straightConnector1">
            <a:avLst/>
          </a:prstGeom>
          <a:ln w="12700" cmpd="dbl">
            <a:prstDash val="sysDot"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CA2853A0-60AA-4A24-BE01-C10A124F8B51}"/>
              </a:ext>
            </a:extLst>
          </p:cNvPr>
          <p:cNvCxnSpPr>
            <a:cxnSpLocks/>
            <a:stCxn id="6" idx="0"/>
            <a:endCxn id="40" idx="3"/>
          </p:cNvCxnSpPr>
          <p:nvPr/>
        </p:nvCxnSpPr>
        <p:spPr>
          <a:xfrm flipV="1">
            <a:off x="2661144" y="2132715"/>
            <a:ext cx="1" cy="313065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40A544ED-25D8-49B1-9721-1E52980EF9FD}"/>
              </a:ext>
            </a:extLst>
          </p:cNvPr>
          <p:cNvCxnSpPr>
            <a:cxnSpLocks/>
            <a:stCxn id="77" idx="0"/>
            <a:endCxn id="7" idx="2"/>
          </p:cNvCxnSpPr>
          <p:nvPr/>
        </p:nvCxnSpPr>
        <p:spPr>
          <a:xfrm flipV="1">
            <a:off x="1202615" y="4191976"/>
            <a:ext cx="0" cy="318041"/>
          </a:xfrm>
          <a:prstGeom prst="straightConnector1">
            <a:avLst/>
          </a:prstGeom>
          <a:ln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4A5E66AE-6A9B-4129-9E5C-EF4FB4998FA6}"/>
              </a:ext>
            </a:extLst>
          </p:cNvPr>
          <p:cNvCxnSpPr>
            <a:cxnSpLocks/>
            <a:stCxn id="54" idx="0"/>
            <a:endCxn id="60" idx="2"/>
          </p:cNvCxnSpPr>
          <p:nvPr/>
        </p:nvCxnSpPr>
        <p:spPr>
          <a:xfrm flipV="1">
            <a:off x="2179875" y="4201670"/>
            <a:ext cx="0" cy="313866"/>
          </a:xfrm>
          <a:prstGeom prst="straightConnector1">
            <a:avLst/>
          </a:prstGeom>
          <a:ln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041B1987-B660-4AC0-B911-A62FDC597BBB}"/>
              </a:ext>
            </a:extLst>
          </p:cNvPr>
          <p:cNvCxnSpPr>
            <a:cxnSpLocks/>
            <a:stCxn id="62" idx="0"/>
            <a:endCxn id="12" idx="2"/>
          </p:cNvCxnSpPr>
          <p:nvPr/>
        </p:nvCxnSpPr>
        <p:spPr>
          <a:xfrm flipV="1">
            <a:off x="3154379" y="4195818"/>
            <a:ext cx="0" cy="325498"/>
          </a:xfrm>
          <a:prstGeom prst="straightConnector1">
            <a:avLst/>
          </a:prstGeom>
          <a:ln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E686948D-3123-4796-9214-1015DBC9C430}"/>
              </a:ext>
            </a:extLst>
          </p:cNvPr>
          <p:cNvCxnSpPr>
            <a:cxnSpLocks/>
            <a:stCxn id="62" idx="0"/>
            <a:endCxn id="13" idx="2"/>
          </p:cNvCxnSpPr>
          <p:nvPr/>
        </p:nvCxnSpPr>
        <p:spPr>
          <a:xfrm flipV="1">
            <a:off x="3154379" y="4191976"/>
            <a:ext cx="979407" cy="329340"/>
          </a:xfrm>
          <a:prstGeom prst="straightConnector1">
            <a:avLst/>
          </a:prstGeom>
          <a:ln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4B5A1F4C-8F2C-4B47-9F32-802604C11DFB}"/>
              </a:ext>
            </a:extLst>
          </p:cNvPr>
          <p:cNvCxnSpPr>
            <a:cxnSpLocks/>
            <a:stCxn id="83" idx="0"/>
            <a:endCxn id="13" idx="2"/>
          </p:cNvCxnSpPr>
          <p:nvPr/>
        </p:nvCxnSpPr>
        <p:spPr>
          <a:xfrm flipV="1">
            <a:off x="4133786" y="4191976"/>
            <a:ext cx="0" cy="331543"/>
          </a:xfrm>
          <a:prstGeom prst="straightConnector1">
            <a:avLst/>
          </a:prstGeom>
          <a:ln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222DB4A0-3D2C-4B7C-B883-BA53BAAA3897}"/>
              </a:ext>
            </a:extLst>
          </p:cNvPr>
          <p:cNvCxnSpPr>
            <a:cxnSpLocks/>
            <a:stCxn id="6" idx="3"/>
            <a:endCxn id="13" idx="0"/>
          </p:cNvCxnSpPr>
          <p:nvPr/>
        </p:nvCxnSpPr>
        <p:spPr>
          <a:xfrm>
            <a:off x="2949847" y="2628660"/>
            <a:ext cx="1183939" cy="1188178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ounded Rectangle 78">
            <a:extLst>
              <a:ext uri="{FF2B5EF4-FFF2-40B4-BE49-F238E27FC236}">
                <a16:creationId xmlns:a16="http://schemas.microsoft.com/office/drawing/2014/main" id="{90C4D5C0-0B0F-4ED8-9C4E-55D174741EAE}"/>
              </a:ext>
            </a:extLst>
          </p:cNvPr>
          <p:cNvSpPr/>
          <p:nvPr/>
        </p:nvSpPr>
        <p:spPr>
          <a:xfrm>
            <a:off x="2778684" y="2702494"/>
            <a:ext cx="535551" cy="152786"/>
          </a:xfrm>
          <a:prstGeom prst="roundRect">
            <a:avLst>
              <a:gd name="adj" fmla="val 5407"/>
            </a:avLst>
          </a:prstGeom>
          <a:solidFill>
            <a:srgbClr val="FFFFCC"/>
          </a:solidFill>
          <a:ln w="952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pwpPort</a:t>
            </a:r>
          </a:p>
        </p:txBody>
      </p:sp>
      <p:sp>
        <p:nvSpPr>
          <p:cNvPr id="87" name="Rounded Rectangle 78">
            <a:extLst>
              <a:ext uri="{FF2B5EF4-FFF2-40B4-BE49-F238E27FC236}">
                <a16:creationId xmlns:a16="http://schemas.microsoft.com/office/drawing/2014/main" id="{A85F44D6-2185-46D0-BC3B-8B5412DD7561}"/>
              </a:ext>
            </a:extLst>
          </p:cNvPr>
          <p:cNvSpPr/>
          <p:nvPr/>
        </p:nvSpPr>
        <p:spPr>
          <a:xfrm>
            <a:off x="390347" y="3924461"/>
            <a:ext cx="640136" cy="152786"/>
          </a:xfrm>
          <a:prstGeom prst="roundRect">
            <a:avLst>
              <a:gd name="adj" fmla="val 5407"/>
            </a:avLst>
          </a:prstGeom>
          <a:solidFill>
            <a:srgbClr val="FFFFCC"/>
          </a:solidFill>
          <a:ln w="952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CP.PORTS</a:t>
            </a:r>
          </a:p>
        </p:txBody>
      </p:sp>
    </p:spTree>
    <p:extLst>
      <p:ext uri="{BB962C8B-B14F-4D97-AF65-F5344CB8AC3E}">
        <p14:creationId xmlns:p14="http://schemas.microsoft.com/office/powerpoint/2010/main" val="387034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ounded Rectangle 106"/>
          <p:cNvSpPr/>
          <p:nvPr/>
        </p:nvSpPr>
        <p:spPr>
          <a:xfrm>
            <a:off x="6879721" y="4051952"/>
            <a:ext cx="897744" cy="1967848"/>
          </a:xfrm>
          <a:prstGeom prst="roundRect">
            <a:avLst>
              <a:gd name="adj" fmla="val 5407"/>
            </a:avLst>
          </a:prstGeom>
          <a:solidFill>
            <a:srgbClr val="FFC000">
              <a:alpha val="10000"/>
            </a:srgbClr>
          </a:solidFill>
          <a:ln w="9525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Net Area 4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6956117" y="5413531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alpha val="50000"/>
                </a:schemeClr>
              </a:gs>
              <a:gs pos="80000">
                <a:schemeClr val="bg1">
                  <a:lumMod val="95000"/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0"/>
            <a:tileRect/>
          </a:gradFill>
          <a:ln w="952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>
                  <a:lumMod val="50000"/>
                </a:schemeClr>
              </a:solidFill>
              <a:latin typeface="SwissReSans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6983447" y="5387261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alpha val="50000"/>
                </a:schemeClr>
              </a:gs>
              <a:gs pos="80000">
                <a:schemeClr val="bg1">
                  <a:lumMod val="95000"/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0"/>
            <a:tileRect/>
          </a:gradFill>
          <a:ln w="952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>
                  <a:lumMod val="50000"/>
                </a:schemeClr>
              </a:solidFill>
              <a:latin typeface="SwissReSans" pitchFamily="34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2368496" y="4051952"/>
            <a:ext cx="1739843" cy="1967848"/>
          </a:xfrm>
          <a:prstGeom prst="roundRect">
            <a:avLst>
              <a:gd name="adj" fmla="val 5407"/>
            </a:avLst>
          </a:prstGeom>
          <a:solidFill>
            <a:srgbClr val="00B050">
              <a:alpha val="10000"/>
            </a:srgbClr>
          </a:solidFill>
          <a:ln w="952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Net Area 2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3322961" y="490600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alpha val="50000"/>
                </a:schemeClr>
              </a:gs>
              <a:gs pos="80000">
                <a:schemeClr val="bg1">
                  <a:lumMod val="95000"/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0"/>
            <a:tileRect/>
          </a:gradFill>
          <a:ln w="952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>
                  <a:lumMod val="50000"/>
                </a:schemeClr>
              </a:solidFill>
              <a:latin typeface="SwissReSans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3352673" y="4877352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alpha val="50000"/>
                </a:schemeClr>
              </a:gs>
              <a:gs pos="80000">
                <a:schemeClr val="bg1">
                  <a:lumMod val="95000"/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0"/>
            <a:tileRect/>
          </a:gradFill>
          <a:ln w="952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>
                  <a:lumMod val="50000"/>
                </a:schemeClr>
              </a:solidFill>
              <a:latin typeface="SwissReSans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2417329" y="490600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alpha val="50000"/>
                </a:schemeClr>
              </a:gs>
              <a:gs pos="80000">
                <a:schemeClr val="bg1">
                  <a:lumMod val="95000"/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0"/>
            <a:tileRect/>
          </a:gradFill>
          <a:ln w="952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>
                  <a:lumMod val="50000"/>
                </a:schemeClr>
              </a:solidFill>
              <a:latin typeface="SwissReSans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2447041" y="4877352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alpha val="50000"/>
                </a:schemeClr>
              </a:gs>
              <a:gs pos="80000">
                <a:schemeClr val="bg1">
                  <a:lumMod val="95000"/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0"/>
            <a:tileRect/>
          </a:gradFill>
          <a:ln w="952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>
                  <a:lumMod val="50000"/>
                </a:schemeClr>
              </a:solidFill>
              <a:latin typeface="SwissReSans" pitchFamily="34" charset="0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5055634" y="4057706"/>
            <a:ext cx="1739843" cy="1962094"/>
          </a:xfrm>
          <a:prstGeom prst="roundRect">
            <a:avLst>
              <a:gd name="adj" fmla="val 5407"/>
            </a:avLst>
          </a:prstGeom>
          <a:solidFill>
            <a:srgbClr val="7030A0">
              <a:alpha val="10000"/>
            </a:srgbClr>
          </a:solidFill>
          <a:ln w="9525"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Net Area 3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1366528" y="4051952"/>
            <a:ext cx="897744" cy="1967848"/>
          </a:xfrm>
          <a:prstGeom prst="roundRect">
            <a:avLst>
              <a:gd name="adj" fmla="val 5407"/>
            </a:avLst>
          </a:prstGeom>
          <a:solidFill>
            <a:srgbClr val="0070C0">
              <a:alpha val="10000"/>
            </a:srgbClr>
          </a:solidFill>
          <a:ln w="952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Net Area 1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1496669" y="490600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alpha val="50000"/>
                </a:schemeClr>
              </a:gs>
              <a:gs pos="80000">
                <a:schemeClr val="bg1">
                  <a:lumMod val="95000"/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0"/>
            <a:tileRect/>
          </a:gradFill>
          <a:ln w="952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>
                  <a:lumMod val="50000"/>
                </a:schemeClr>
              </a:solidFill>
              <a:latin typeface="SwissReSans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1526381" y="4877352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alpha val="50000"/>
                </a:schemeClr>
              </a:gs>
              <a:gs pos="80000">
                <a:schemeClr val="bg1">
                  <a:lumMod val="95000"/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6200000" scaled="0"/>
            <a:tileRect/>
          </a:gradFill>
          <a:ln w="952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>
                  <a:lumMod val="50000"/>
                </a:schemeClr>
              </a:solidFill>
              <a:latin typeface="SwissReSans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3378545" y="4848307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JUI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6263" y="692150"/>
            <a:ext cx="7991474" cy="692647"/>
          </a:xfrm>
        </p:spPr>
        <p:txBody>
          <a:bodyPr/>
          <a:lstStyle/>
          <a:p>
            <a:pPr algn="ctr"/>
            <a:r>
              <a:rPr lang="en-US" dirty="0"/>
              <a:t>AWA inter-process communication with net areas</a:t>
            </a:r>
          </a:p>
        </p:txBody>
      </p:sp>
      <p:cxnSp>
        <p:nvCxnSpPr>
          <p:cNvPr id="18" name="Straight Arrow Connector 17"/>
          <p:cNvCxnSpPr>
            <a:stCxn id="6" idx="1"/>
            <a:endCxn id="9" idx="0"/>
          </p:cNvCxnSpPr>
          <p:nvPr/>
        </p:nvCxnSpPr>
        <p:spPr>
          <a:xfrm flipH="1">
            <a:off x="3665785" y="3073693"/>
            <a:ext cx="617512" cy="249359"/>
          </a:xfrm>
          <a:prstGeom prst="straightConnector1">
            <a:avLst/>
          </a:prstGeom>
          <a:ln>
            <a:solidFill>
              <a:srgbClr val="C00000">
                <a:alpha val="50000"/>
              </a:srgb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11" idx="0"/>
          </p:cNvCxnSpPr>
          <p:nvPr/>
        </p:nvCxnSpPr>
        <p:spPr>
          <a:xfrm>
            <a:off x="4860703" y="3073693"/>
            <a:ext cx="1539830" cy="249359"/>
          </a:xfrm>
          <a:prstGeom prst="straightConnector1">
            <a:avLst/>
          </a:prstGeom>
          <a:ln>
            <a:solidFill>
              <a:srgbClr val="C00000">
                <a:alpha val="50000"/>
              </a:srgb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1"/>
            <a:endCxn id="10" idx="0"/>
          </p:cNvCxnSpPr>
          <p:nvPr/>
        </p:nvCxnSpPr>
        <p:spPr>
          <a:xfrm flipH="1">
            <a:off x="1842745" y="3073693"/>
            <a:ext cx="2440552" cy="249359"/>
          </a:xfrm>
          <a:prstGeom prst="straightConnector1">
            <a:avLst/>
          </a:prstGeom>
          <a:ln>
            <a:solidFill>
              <a:srgbClr val="C00000">
                <a:alpha val="50000"/>
              </a:srgb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2"/>
            <a:endCxn id="12" idx="0"/>
          </p:cNvCxnSpPr>
          <p:nvPr/>
        </p:nvCxnSpPr>
        <p:spPr>
          <a:xfrm flipH="1">
            <a:off x="3665785" y="3256573"/>
            <a:ext cx="906215" cy="920361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3" idx="0"/>
          </p:cNvCxnSpPr>
          <p:nvPr/>
        </p:nvCxnSpPr>
        <p:spPr>
          <a:xfrm>
            <a:off x="4572000" y="3142793"/>
            <a:ext cx="0" cy="103414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2"/>
            <a:endCxn id="7" idx="0"/>
          </p:cNvCxnSpPr>
          <p:nvPr/>
        </p:nvCxnSpPr>
        <p:spPr>
          <a:xfrm flipH="1">
            <a:off x="1842745" y="3256573"/>
            <a:ext cx="2729255" cy="920361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2"/>
            <a:endCxn id="7" idx="0"/>
          </p:cNvCxnSpPr>
          <p:nvPr/>
        </p:nvCxnSpPr>
        <p:spPr>
          <a:xfrm flipH="1">
            <a:off x="1842745" y="3688812"/>
            <a:ext cx="916826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9" idx="2"/>
            <a:endCxn id="7" idx="0"/>
          </p:cNvCxnSpPr>
          <p:nvPr/>
        </p:nvCxnSpPr>
        <p:spPr>
          <a:xfrm flipH="1">
            <a:off x="1842745" y="3688812"/>
            <a:ext cx="1823040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1" idx="2"/>
            <a:endCxn id="7" idx="0"/>
          </p:cNvCxnSpPr>
          <p:nvPr/>
        </p:nvCxnSpPr>
        <p:spPr>
          <a:xfrm flipH="1">
            <a:off x="1842745" y="3688812"/>
            <a:ext cx="4557788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2" idx="0"/>
          </p:cNvCxnSpPr>
          <p:nvPr/>
        </p:nvCxnSpPr>
        <p:spPr>
          <a:xfrm>
            <a:off x="1842745" y="3688812"/>
            <a:ext cx="1823040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8" idx="2"/>
            <a:endCxn id="12" idx="0"/>
          </p:cNvCxnSpPr>
          <p:nvPr/>
        </p:nvCxnSpPr>
        <p:spPr>
          <a:xfrm>
            <a:off x="2759571" y="3688812"/>
            <a:ext cx="906214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9" idx="2"/>
            <a:endCxn id="12" idx="0"/>
          </p:cNvCxnSpPr>
          <p:nvPr/>
        </p:nvCxnSpPr>
        <p:spPr>
          <a:xfrm>
            <a:off x="3665785" y="3688812"/>
            <a:ext cx="0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1" idx="2"/>
            <a:endCxn id="12" idx="0"/>
          </p:cNvCxnSpPr>
          <p:nvPr/>
        </p:nvCxnSpPr>
        <p:spPr>
          <a:xfrm flipH="1">
            <a:off x="3665785" y="3688812"/>
            <a:ext cx="2734748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1" idx="2"/>
            <a:endCxn id="13" idx="0"/>
          </p:cNvCxnSpPr>
          <p:nvPr/>
        </p:nvCxnSpPr>
        <p:spPr>
          <a:xfrm flipH="1">
            <a:off x="4572000" y="3688812"/>
            <a:ext cx="1828533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0" idx="2"/>
            <a:endCxn id="13" idx="0"/>
          </p:cNvCxnSpPr>
          <p:nvPr/>
        </p:nvCxnSpPr>
        <p:spPr>
          <a:xfrm>
            <a:off x="1842745" y="3688812"/>
            <a:ext cx="2729255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8" idx="2"/>
            <a:endCxn id="13" idx="0"/>
          </p:cNvCxnSpPr>
          <p:nvPr/>
        </p:nvCxnSpPr>
        <p:spPr>
          <a:xfrm>
            <a:off x="2759571" y="3688812"/>
            <a:ext cx="1812429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9" idx="2"/>
            <a:endCxn id="13" idx="0"/>
          </p:cNvCxnSpPr>
          <p:nvPr/>
        </p:nvCxnSpPr>
        <p:spPr>
          <a:xfrm>
            <a:off x="3665785" y="3688812"/>
            <a:ext cx="906215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0" idx="2"/>
            <a:endCxn id="7" idx="0"/>
          </p:cNvCxnSpPr>
          <p:nvPr/>
        </p:nvCxnSpPr>
        <p:spPr>
          <a:xfrm>
            <a:off x="1842745" y="3688812"/>
            <a:ext cx="0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86" idx="2"/>
            <a:endCxn id="62" idx="0"/>
          </p:cNvCxnSpPr>
          <p:nvPr/>
        </p:nvCxnSpPr>
        <p:spPr>
          <a:xfrm flipH="1">
            <a:off x="7300596" y="4552072"/>
            <a:ext cx="5143" cy="29623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3" idx="2"/>
            <a:endCxn id="83" idx="0"/>
          </p:cNvCxnSpPr>
          <p:nvPr/>
        </p:nvCxnSpPr>
        <p:spPr>
          <a:xfrm>
            <a:off x="4572000" y="4552072"/>
            <a:ext cx="0" cy="29623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7" idx="2"/>
            <a:endCxn id="77" idx="0"/>
          </p:cNvCxnSpPr>
          <p:nvPr/>
        </p:nvCxnSpPr>
        <p:spPr>
          <a:xfrm>
            <a:off x="1842745" y="4552072"/>
            <a:ext cx="0" cy="29623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0" idx="3"/>
            <a:endCxn id="10" idx="0"/>
          </p:cNvCxnSpPr>
          <p:nvPr/>
        </p:nvCxnSpPr>
        <p:spPr>
          <a:xfrm flipH="1">
            <a:off x="1842745" y="2514600"/>
            <a:ext cx="2729256" cy="808452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0" idx="3"/>
            <a:endCxn id="8" idx="0"/>
          </p:cNvCxnSpPr>
          <p:nvPr/>
        </p:nvCxnSpPr>
        <p:spPr>
          <a:xfrm flipH="1">
            <a:off x="2759571" y="2514600"/>
            <a:ext cx="1812430" cy="808452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0" idx="3"/>
            <a:endCxn id="6" idx="0"/>
          </p:cNvCxnSpPr>
          <p:nvPr/>
        </p:nvCxnSpPr>
        <p:spPr>
          <a:xfrm flipH="1">
            <a:off x="4572000" y="2514600"/>
            <a:ext cx="1" cy="376213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0" idx="3"/>
            <a:endCxn id="9" idx="0"/>
          </p:cNvCxnSpPr>
          <p:nvPr/>
        </p:nvCxnSpPr>
        <p:spPr>
          <a:xfrm flipH="1">
            <a:off x="3665785" y="2514600"/>
            <a:ext cx="906216" cy="808452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0" idx="3"/>
            <a:endCxn id="11" idx="0"/>
          </p:cNvCxnSpPr>
          <p:nvPr/>
        </p:nvCxnSpPr>
        <p:spPr>
          <a:xfrm>
            <a:off x="4572001" y="2514600"/>
            <a:ext cx="1828532" cy="808452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0" idx="3"/>
            <a:endCxn id="11" idx="0"/>
          </p:cNvCxnSpPr>
          <p:nvPr/>
        </p:nvCxnSpPr>
        <p:spPr>
          <a:xfrm>
            <a:off x="3891093" y="2514600"/>
            <a:ext cx="2509440" cy="808452"/>
          </a:xfrm>
          <a:prstGeom prst="straightConnector1">
            <a:avLst/>
          </a:prstGeom>
          <a:ln w="12700" cmpd="dbl">
            <a:prstDash val="sysDot"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7" idx="3"/>
            <a:endCxn id="11" idx="0"/>
          </p:cNvCxnSpPr>
          <p:nvPr/>
        </p:nvCxnSpPr>
        <p:spPr>
          <a:xfrm>
            <a:off x="5252909" y="2509362"/>
            <a:ext cx="1147624" cy="813690"/>
          </a:xfrm>
          <a:prstGeom prst="straightConnector1">
            <a:avLst/>
          </a:prstGeom>
          <a:ln w="12700" cmpd="dbl">
            <a:prstDash val="sysDot"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0" idx="2"/>
            <a:endCxn id="126" idx="0"/>
          </p:cNvCxnSpPr>
          <p:nvPr/>
        </p:nvCxnSpPr>
        <p:spPr>
          <a:xfrm>
            <a:off x="2759571" y="4552072"/>
            <a:ext cx="2427" cy="29623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2" idx="2"/>
            <a:endCxn id="65" idx="0"/>
          </p:cNvCxnSpPr>
          <p:nvPr/>
        </p:nvCxnSpPr>
        <p:spPr>
          <a:xfrm>
            <a:off x="7300596" y="5223445"/>
            <a:ext cx="0" cy="13782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" idx="2"/>
            <a:endCxn id="60" idx="0"/>
          </p:cNvCxnSpPr>
          <p:nvPr/>
        </p:nvCxnSpPr>
        <p:spPr>
          <a:xfrm flipH="1">
            <a:off x="2759571" y="3256573"/>
            <a:ext cx="1812429" cy="920361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8" idx="2"/>
            <a:endCxn id="60" idx="0"/>
          </p:cNvCxnSpPr>
          <p:nvPr/>
        </p:nvCxnSpPr>
        <p:spPr>
          <a:xfrm>
            <a:off x="2759571" y="3688812"/>
            <a:ext cx="0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0" idx="2"/>
            <a:endCxn id="60" idx="0"/>
          </p:cNvCxnSpPr>
          <p:nvPr/>
        </p:nvCxnSpPr>
        <p:spPr>
          <a:xfrm>
            <a:off x="1842745" y="3688812"/>
            <a:ext cx="916826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9" idx="2"/>
            <a:endCxn id="60" idx="0"/>
          </p:cNvCxnSpPr>
          <p:nvPr/>
        </p:nvCxnSpPr>
        <p:spPr>
          <a:xfrm flipH="1">
            <a:off x="2759571" y="3688812"/>
            <a:ext cx="906214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1" idx="2"/>
            <a:endCxn id="60" idx="0"/>
          </p:cNvCxnSpPr>
          <p:nvPr/>
        </p:nvCxnSpPr>
        <p:spPr>
          <a:xfrm flipH="1">
            <a:off x="2759571" y="3688812"/>
            <a:ext cx="3640962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7011893" y="4848307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AWI</a:t>
            </a:r>
            <a:br>
              <a:rPr lang="en-US" sz="1100" dirty="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700" dirty="0">
                <a:solidFill>
                  <a:schemeClr val="tx1"/>
                </a:solidFill>
                <a:latin typeface="SwissReSans" pitchFamily="34" charset="0"/>
              </a:rPr>
              <a:t>(tomcat)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7011893" y="5361270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Web</a:t>
            </a:r>
            <a:br>
              <a:rPr lang="en-US" sz="1100" dirty="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client</a:t>
            </a:r>
            <a:endParaRPr lang="en-US" sz="700" dirty="0">
              <a:solidFill>
                <a:schemeClr val="tx1"/>
              </a:solidFill>
              <a:latin typeface="SwissReSans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1295400" y="2729271"/>
            <a:ext cx="6553200" cy="1904022"/>
          </a:xfrm>
          <a:prstGeom prst="roundRect">
            <a:avLst>
              <a:gd name="adj" fmla="val 540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Automation</a:t>
            </a:r>
            <a:br>
              <a:rPr lang="en-US" sz="110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Engine</a:t>
            </a:r>
            <a:endParaRPr lang="en-US" sz="1100" dirty="0" err="1">
              <a:solidFill>
                <a:schemeClr val="tx1"/>
              </a:solidFill>
              <a:latin typeface="SwissReSans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1554042" y="4848307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Agent</a:t>
            </a:r>
          </a:p>
        </p:txBody>
      </p:sp>
      <p:cxnSp>
        <p:nvCxnSpPr>
          <p:cNvPr id="81" name="Straight Arrow Connector 80"/>
          <p:cNvCxnSpPr>
            <a:stCxn id="12" idx="2"/>
            <a:endCxn id="80" idx="0"/>
          </p:cNvCxnSpPr>
          <p:nvPr/>
        </p:nvCxnSpPr>
        <p:spPr>
          <a:xfrm rot="16200000" flipH="1">
            <a:off x="3518399" y="4699457"/>
            <a:ext cx="296235" cy="1463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ounded Rectangle 82"/>
          <p:cNvSpPr/>
          <p:nvPr/>
        </p:nvSpPr>
        <p:spPr>
          <a:xfrm>
            <a:off x="4283297" y="4848307"/>
            <a:ext cx="577406" cy="5507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/>
          <a:p>
            <a:pPr algn="ctr">
              <a:lnSpc>
                <a:spcPts val="1000"/>
              </a:lnSpc>
            </a:pPr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REST APIs</a:t>
            </a:r>
          </a:p>
          <a:p>
            <a:pPr algn="ctr">
              <a:lnSpc>
                <a:spcPts val="1000"/>
              </a:lnSpc>
            </a:pPr>
            <a:br>
              <a:rPr lang="en-US" sz="900" dirty="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Biz app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4283297" y="5187176"/>
            <a:ext cx="57740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1" idx="2"/>
            <a:endCxn id="85" idx="0"/>
          </p:cNvCxnSpPr>
          <p:nvPr/>
        </p:nvCxnSpPr>
        <p:spPr>
          <a:xfrm flipH="1">
            <a:off x="5487086" y="3688812"/>
            <a:ext cx="913447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1" idx="2"/>
            <a:endCxn id="87" idx="0"/>
          </p:cNvCxnSpPr>
          <p:nvPr/>
        </p:nvCxnSpPr>
        <p:spPr>
          <a:xfrm>
            <a:off x="6400533" y="3688812"/>
            <a:ext cx="2953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1" idx="2"/>
            <a:endCxn id="86" idx="0"/>
          </p:cNvCxnSpPr>
          <p:nvPr/>
        </p:nvCxnSpPr>
        <p:spPr>
          <a:xfrm>
            <a:off x="6400533" y="3688812"/>
            <a:ext cx="905206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9" idx="2"/>
            <a:endCxn id="86" idx="0"/>
          </p:cNvCxnSpPr>
          <p:nvPr/>
        </p:nvCxnSpPr>
        <p:spPr>
          <a:xfrm>
            <a:off x="3665785" y="3688812"/>
            <a:ext cx="3639954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" idx="2"/>
            <a:endCxn id="86" idx="0"/>
          </p:cNvCxnSpPr>
          <p:nvPr/>
        </p:nvCxnSpPr>
        <p:spPr>
          <a:xfrm>
            <a:off x="2759571" y="3688812"/>
            <a:ext cx="4546168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10" idx="2"/>
            <a:endCxn id="86" idx="0"/>
          </p:cNvCxnSpPr>
          <p:nvPr/>
        </p:nvCxnSpPr>
        <p:spPr>
          <a:xfrm>
            <a:off x="1842745" y="3688812"/>
            <a:ext cx="5462994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" idx="2"/>
            <a:endCxn id="87" idx="0"/>
          </p:cNvCxnSpPr>
          <p:nvPr/>
        </p:nvCxnSpPr>
        <p:spPr>
          <a:xfrm>
            <a:off x="3665785" y="3688812"/>
            <a:ext cx="2737701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" idx="2"/>
            <a:endCxn id="87" idx="0"/>
          </p:cNvCxnSpPr>
          <p:nvPr/>
        </p:nvCxnSpPr>
        <p:spPr>
          <a:xfrm>
            <a:off x="2759571" y="3688812"/>
            <a:ext cx="3643915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10" idx="2"/>
            <a:endCxn id="87" idx="0"/>
          </p:cNvCxnSpPr>
          <p:nvPr/>
        </p:nvCxnSpPr>
        <p:spPr>
          <a:xfrm>
            <a:off x="1842745" y="3688812"/>
            <a:ext cx="4560741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10" idx="2"/>
            <a:endCxn id="85" idx="0"/>
          </p:cNvCxnSpPr>
          <p:nvPr/>
        </p:nvCxnSpPr>
        <p:spPr>
          <a:xfrm>
            <a:off x="1842745" y="3688812"/>
            <a:ext cx="3644341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8" idx="2"/>
            <a:endCxn id="85" idx="0"/>
          </p:cNvCxnSpPr>
          <p:nvPr/>
        </p:nvCxnSpPr>
        <p:spPr>
          <a:xfrm>
            <a:off x="2759571" y="3688812"/>
            <a:ext cx="2727515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" idx="2"/>
            <a:endCxn id="85" idx="0"/>
          </p:cNvCxnSpPr>
          <p:nvPr/>
        </p:nvCxnSpPr>
        <p:spPr>
          <a:xfrm>
            <a:off x="3665785" y="3688812"/>
            <a:ext cx="1821301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6" idx="3"/>
            <a:endCxn id="113" idx="0"/>
          </p:cNvCxnSpPr>
          <p:nvPr/>
        </p:nvCxnSpPr>
        <p:spPr>
          <a:xfrm>
            <a:off x="4860703" y="3073693"/>
            <a:ext cx="2444640" cy="249359"/>
          </a:xfrm>
          <a:prstGeom prst="straightConnector1">
            <a:avLst/>
          </a:prstGeom>
          <a:ln>
            <a:solidFill>
              <a:srgbClr val="C00000">
                <a:alpha val="50000"/>
              </a:srgb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6" idx="3"/>
            <a:endCxn id="112" idx="0"/>
          </p:cNvCxnSpPr>
          <p:nvPr/>
        </p:nvCxnSpPr>
        <p:spPr>
          <a:xfrm>
            <a:off x="4860703" y="3073693"/>
            <a:ext cx="621282" cy="249359"/>
          </a:xfrm>
          <a:prstGeom prst="straightConnector1">
            <a:avLst/>
          </a:prstGeom>
          <a:ln>
            <a:solidFill>
              <a:srgbClr val="C00000">
                <a:alpha val="50000"/>
              </a:srgb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6" idx="2"/>
            <a:endCxn id="85" idx="0"/>
          </p:cNvCxnSpPr>
          <p:nvPr/>
        </p:nvCxnSpPr>
        <p:spPr>
          <a:xfrm>
            <a:off x="4572000" y="3256573"/>
            <a:ext cx="915086" cy="920361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6" idx="2"/>
            <a:endCxn id="87" idx="0"/>
          </p:cNvCxnSpPr>
          <p:nvPr/>
        </p:nvCxnSpPr>
        <p:spPr>
          <a:xfrm>
            <a:off x="4572000" y="3256573"/>
            <a:ext cx="1831486" cy="920361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6" idx="2"/>
            <a:endCxn id="86" idx="0"/>
          </p:cNvCxnSpPr>
          <p:nvPr/>
        </p:nvCxnSpPr>
        <p:spPr>
          <a:xfrm>
            <a:off x="4572000" y="3256573"/>
            <a:ext cx="2733739" cy="920361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13" idx="2"/>
            <a:endCxn id="86" idx="0"/>
          </p:cNvCxnSpPr>
          <p:nvPr/>
        </p:nvCxnSpPr>
        <p:spPr>
          <a:xfrm>
            <a:off x="7305343" y="3688812"/>
            <a:ext cx="396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12" idx="2"/>
            <a:endCxn id="87" idx="0"/>
          </p:cNvCxnSpPr>
          <p:nvPr/>
        </p:nvCxnSpPr>
        <p:spPr>
          <a:xfrm>
            <a:off x="5481985" y="3688812"/>
            <a:ext cx="921501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13" idx="2"/>
            <a:endCxn id="87" idx="0"/>
          </p:cNvCxnSpPr>
          <p:nvPr/>
        </p:nvCxnSpPr>
        <p:spPr>
          <a:xfrm flipH="1">
            <a:off x="6403486" y="3688812"/>
            <a:ext cx="901857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112" idx="2"/>
            <a:endCxn id="85" idx="0"/>
          </p:cNvCxnSpPr>
          <p:nvPr/>
        </p:nvCxnSpPr>
        <p:spPr>
          <a:xfrm>
            <a:off x="5481985" y="3688812"/>
            <a:ext cx="5101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13" idx="2"/>
            <a:endCxn id="85" idx="0"/>
          </p:cNvCxnSpPr>
          <p:nvPr/>
        </p:nvCxnSpPr>
        <p:spPr>
          <a:xfrm flipH="1">
            <a:off x="5487086" y="3688812"/>
            <a:ext cx="1818257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112" idx="2"/>
            <a:endCxn id="7" idx="0"/>
          </p:cNvCxnSpPr>
          <p:nvPr/>
        </p:nvCxnSpPr>
        <p:spPr>
          <a:xfrm flipH="1">
            <a:off x="1842745" y="3688812"/>
            <a:ext cx="3639240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12" idx="2"/>
            <a:endCxn id="60" idx="0"/>
          </p:cNvCxnSpPr>
          <p:nvPr/>
        </p:nvCxnSpPr>
        <p:spPr>
          <a:xfrm flipH="1">
            <a:off x="2759571" y="3688812"/>
            <a:ext cx="2722414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112" idx="2"/>
            <a:endCxn id="12" idx="0"/>
          </p:cNvCxnSpPr>
          <p:nvPr/>
        </p:nvCxnSpPr>
        <p:spPr>
          <a:xfrm flipH="1">
            <a:off x="3665785" y="3688812"/>
            <a:ext cx="1816200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13" idx="2"/>
            <a:endCxn id="13" idx="0"/>
          </p:cNvCxnSpPr>
          <p:nvPr/>
        </p:nvCxnSpPr>
        <p:spPr>
          <a:xfrm flipH="1">
            <a:off x="4572000" y="3688812"/>
            <a:ext cx="2733343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13" idx="2"/>
            <a:endCxn id="12" idx="0"/>
          </p:cNvCxnSpPr>
          <p:nvPr/>
        </p:nvCxnSpPr>
        <p:spPr>
          <a:xfrm flipH="1">
            <a:off x="3665785" y="3688812"/>
            <a:ext cx="3639558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113" idx="2"/>
            <a:endCxn id="60" idx="0"/>
          </p:cNvCxnSpPr>
          <p:nvPr/>
        </p:nvCxnSpPr>
        <p:spPr>
          <a:xfrm flipH="1">
            <a:off x="2759571" y="3688812"/>
            <a:ext cx="4545772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13" idx="2"/>
            <a:endCxn id="7" idx="0"/>
          </p:cNvCxnSpPr>
          <p:nvPr/>
        </p:nvCxnSpPr>
        <p:spPr>
          <a:xfrm flipH="1">
            <a:off x="1842745" y="3688812"/>
            <a:ext cx="5462598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112" idx="2"/>
            <a:endCxn id="86" idx="0"/>
          </p:cNvCxnSpPr>
          <p:nvPr/>
        </p:nvCxnSpPr>
        <p:spPr>
          <a:xfrm>
            <a:off x="5481985" y="3688812"/>
            <a:ext cx="1823754" cy="488122"/>
          </a:xfrm>
          <a:prstGeom prst="straightConnector1">
            <a:avLst/>
          </a:prstGeom>
          <a:ln>
            <a:solidFill>
              <a:srgbClr val="0070C0">
                <a:alpha val="50000"/>
              </a:srgb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6" idx="1"/>
            <a:endCxn id="8" idx="0"/>
          </p:cNvCxnSpPr>
          <p:nvPr/>
        </p:nvCxnSpPr>
        <p:spPr>
          <a:xfrm flipH="1">
            <a:off x="2759571" y="3073693"/>
            <a:ext cx="1523726" cy="249359"/>
          </a:xfrm>
          <a:prstGeom prst="straightConnector1">
            <a:avLst/>
          </a:prstGeom>
          <a:ln>
            <a:solidFill>
              <a:srgbClr val="C00000">
                <a:alpha val="50000"/>
              </a:srgb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57" idx="3"/>
            <a:endCxn id="8" idx="0"/>
          </p:cNvCxnSpPr>
          <p:nvPr/>
        </p:nvCxnSpPr>
        <p:spPr>
          <a:xfrm flipH="1">
            <a:off x="2759571" y="2509362"/>
            <a:ext cx="2493338" cy="813690"/>
          </a:xfrm>
          <a:prstGeom prst="straightConnector1">
            <a:avLst/>
          </a:prstGeom>
          <a:ln w="12700" cmpd="dbl">
            <a:prstDash val="sysDot"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>
            <a:stCxn id="50" idx="3"/>
            <a:endCxn id="8" idx="0"/>
          </p:cNvCxnSpPr>
          <p:nvPr/>
        </p:nvCxnSpPr>
        <p:spPr>
          <a:xfrm flipH="1">
            <a:off x="2759571" y="2514600"/>
            <a:ext cx="1131522" cy="808452"/>
          </a:xfrm>
          <a:prstGeom prst="straightConnector1">
            <a:avLst/>
          </a:prstGeom>
          <a:ln w="12700" cmpd="dbl">
            <a:prstDash val="sysDot"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40" idx="3"/>
            <a:endCxn id="113" idx="0"/>
          </p:cNvCxnSpPr>
          <p:nvPr/>
        </p:nvCxnSpPr>
        <p:spPr>
          <a:xfrm>
            <a:off x="4572001" y="2514600"/>
            <a:ext cx="2733342" cy="808452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40" idx="3"/>
            <a:endCxn id="112" idx="0"/>
          </p:cNvCxnSpPr>
          <p:nvPr/>
        </p:nvCxnSpPr>
        <p:spPr>
          <a:xfrm>
            <a:off x="4572001" y="2514600"/>
            <a:ext cx="909984" cy="808452"/>
          </a:xfrm>
          <a:prstGeom prst="straightConnector1">
            <a:avLst/>
          </a:prstGeom>
          <a:ln>
            <a:solidFill>
              <a:schemeClr val="accent5">
                <a:alpha val="50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1554042" y="417693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CP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377082" y="417693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CP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283297" y="417693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JCP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2470868" y="417693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CP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283297" y="2890813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PWP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5198383" y="417693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CP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7017036" y="417693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CP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6114783" y="4176934"/>
            <a:ext cx="577406" cy="375138"/>
          </a:xfrm>
          <a:prstGeom prst="roundRect">
            <a:avLst/>
          </a:prstGeom>
          <a:gradFill flip="none" rotWithShape="1">
            <a:gsLst>
              <a:gs pos="0">
                <a:srgbClr val="5E9EFF">
                  <a:lumMod val="50000"/>
                  <a:lumOff val="50000"/>
                </a:srgbClr>
              </a:gs>
              <a:gs pos="39999">
                <a:srgbClr val="85C2FF">
                  <a:alpha val="80000"/>
                  <a:lumMod val="50000"/>
                  <a:lumOff val="50000"/>
                </a:srgbClr>
              </a:gs>
              <a:gs pos="70000">
                <a:srgbClr val="C4D6EB">
                  <a:alpha val="80000"/>
                  <a:lumMod val="50000"/>
                  <a:lumOff val="5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CP</a:t>
            </a:r>
          </a:p>
        </p:txBody>
      </p:sp>
      <p:sp>
        <p:nvSpPr>
          <p:cNvPr id="50" name="Flowchart: Magnetic Disk 49"/>
          <p:cNvSpPr/>
          <p:nvPr/>
        </p:nvSpPr>
        <p:spPr>
          <a:xfrm>
            <a:off x="3604156" y="2147529"/>
            <a:ext cx="573873" cy="367071"/>
          </a:xfrm>
          <a:prstGeom prst="flowChartMagneticDisk">
            <a:avLst/>
          </a:prstGeom>
          <a:gradFill>
            <a:gsLst>
              <a:gs pos="0">
                <a:schemeClr val="accent5">
                  <a:lumMod val="75000"/>
                  <a:alpha val="50000"/>
                </a:schemeClr>
              </a:gs>
              <a:gs pos="35000">
                <a:schemeClr val="accent5">
                  <a:lumMod val="60000"/>
                  <a:lumOff val="40000"/>
                  <a:alpha val="50000"/>
                </a:schemeClr>
              </a:gs>
              <a:gs pos="100000">
                <a:schemeClr val="accent6">
                  <a:lumMod val="20000"/>
                  <a:lumOff val="80000"/>
                  <a:alpha val="5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 rtlCol="0" anchor="t" anchorCtr="0"/>
          <a:lstStyle/>
          <a:p>
            <a:pPr algn="ctr">
              <a:lnSpc>
                <a:spcPts val="600"/>
              </a:lnSpc>
            </a:pPr>
            <a:br>
              <a:rPr lang="en-GB" sz="1100" dirty="0">
                <a:latin typeface="SwissReSans" pitchFamily="34" charset="0"/>
              </a:rPr>
            </a:br>
            <a:r>
              <a:rPr lang="en-GB" sz="1100" dirty="0">
                <a:latin typeface="SwissReSans" pitchFamily="34" charset="0"/>
              </a:rPr>
              <a:t>LDAP</a:t>
            </a:r>
            <a:br>
              <a:rPr lang="en-GB" sz="800" dirty="0">
                <a:latin typeface="SwissReSans" pitchFamily="34" charset="0"/>
              </a:rPr>
            </a:br>
            <a:r>
              <a:rPr lang="en-GB" sz="700" dirty="0">
                <a:latin typeface="SwissReSans" pitchFamily="34" charset="0"/>
              </a:rPr>
              <a:t>(</a:t>
            </a:r>
            <a:r>
              <a:rPr lang="en-US" sz="700" dirty="0">
                <a:solidFill>
                  <a:schemeClr val="tx1"/>
                </a:solidFill>
                <a:latin typeface="SwissReSans" pitchFamily="34" charset="0"/>
              </a:rPr>
              <a:t>SSL)</a:t>
            </a:r>
          </a:p>
        </p:txBody>
      </p:sp>
      <p:sp>
        <p:nvSpPr>
          <p:cNvPr id="57" name="Flowchart: Magnetic Disk 56"/>
          <p:cNvSpPr/>
          <p:nvPr/>
        </p:nvSpPr>
        <p:spPr>
          <a:xfrm>
            <a:off x="4965972" y="2142291"/>
            <a:ext cx="573873" cy="367071"/>
          </a:xfrm>
          <a:prstGeom prst="flowChartMagneticDisk">
            <a:avLst/>
          </a:prstGeom>
          <a:gradFill>
            <a:gsLst>
              <a:gs pos="0">
                <a:schemeClr val="accent5">
                  <a:lumMod val="75000"/>
                  <a:alpha val="50000"/>
                </a:schemeClr>
              </a:gs>
              <a:gs pos="35000">
                <a:schemeClr val="accent5">
                  <a:lumMod val="60000"/>
                  <a:lumOff val="40000"/>
                  <a:alpha val="50000"/>
                </a:schemeClr>
              </a:gs>
              <a:gs pos="100000">
                <a:schemeClr val="accent6">
                  <a:lumMod val="20000"/>
                  <a:lumOff val="80000"/>
                  <a:alpha val="5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>
              <a:lnSpc>
                <a:spcPts val="600"/>
              </a:lnSpc>
            </a:pPr>
            <a:r>
              <a:rPr lang="en-GB" sz="1100" dirty="0">
                <a:latin typeface="SwissReSans" pitchFamily="34" charset="0"/>
              </a:rPr>
              <a:t>KDC</a:t>
            </a:r>
          </a:p>
        </p:txBody>
      </p:sp>
      <p:sp>
        <p:nvSpPr>
          <p:cNvPr id="40" name="Flowchart: Magnetic Disk 39"/>
          <p:cNvSpPr/>
          <p:nvPr/>
        </p:nvSpPr>
        <p:spPr>
          <a:xfrm>
            <a:off x="4285064" y="2147529"/>
            <a:ext cx="573873" cy="367071"/>
          </a:xfrm>
          <a:prstGeom prst="flowChartMagneticDisk">
            <a:avLst/>
          </a:prstGeom>
          <a:gradFill>
            <a:gsLst>
              <a:gs pos="0">
                <a:schemeClr val="accent5">
                  <a:lumMod val="75000"/>
                  <a:alpha val="50000"/>
                </a:schemeClr>
              </a:gs>
              <a:gs pos="35000">
                <a:schemeClr val="accent5">
                  <a:lumMod val="60000"/>
                  <a:lumOff val="40000"/>
                  <a:alpha val="50000"/>
                </a:schemeClr>
              </a:gs>
              <a:gs pos="100000">
                <a:schemeClr val="accent6">
                  <a:lumMod val="20000"/>
                  <a:lumOff val="80000"/>
                  <a:alpha val="5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>
              <a:lnSpc>
                <a:spcPts val="600"/>
              </a:lnSpc>
            </a:pPr>
            <a:r>
              <a:rPr lang="en-GB" sz="1100" dirty="0">
                <a:latin typeface="SwissReSans" pitchFamily="34" charset="0"/>
              </a:rPr>
              <a:t>AE DB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554042" y="3323052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DWP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111830" y="3323052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JWP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70868" y="3323052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JWP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377082" y="3323052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WP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7016640" y="3323052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SwissReSans" pitchFamily="34" charset="0"/>
              </a:rPr>
              <a:t>DWP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5193282" y="3323052"/>
            <a:ext cx="577406" cy="365760"/>
          </a:xfrm>
          <a:prstGeom prst="roundRect">
            <a:avLst/>
          </a:prstGeom>
          <a:gradFill flip="none" rotWithShape="1">
            <a:gsLst>
              <a:gs pos="0">
                <a:srgbClr val="FFB5AF"/>
              </a:gs>
              <a:gs pos="39999">
                <a:srgbClr val="FFC7C3">
                  <a:alpha val="80000"/>
                </a:srgbClr>
              </a:gs>
              <a:gs pos="70000">
                <a:srgbClr val="F5E3E3">
                  <a:alpha val="80000"/>
                </a:srgb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WP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5196861" y="4848307"/>
            <a:ext cx="577406" cy="5507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/>
          <a:p>
            <a:pPr algn="ctr">
              <a:lnSpc>
                <a:spcPts val="1000"/>
              </a:lnSpc>
            </a:pPr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Java APIs</a:t>
            </a:r>
            <a:br>
              <a:rPr lang="en-US" sz="900" dirty="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(uc4.jar)</a:t>
            </a:r>
          </a:p>
          <a:p>
            <a:pPr algn="ctr">
              <a:lnSpc>
                <a:spcPts val="1000"/>
              </a:lnSpc>
            </a:pPr>
            <a:br>
              <a:rPr lang="en-US" sz="900" dirty="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Biz app</a:t>
            </a:r>
          </a:p>
        </p:txBody>
      </p:sp>
      <p:cxnSp>
        <p:nvCxnSpPr>
          <p:cNvPr id="117" name="Straight Connector 116"/>
          <p:cNvCxnSpPr/>
          <p:nvPr/>
        </p:nvCxnSpPr>
        <p:spPr>
          <a:xfrm>
            <a:off x="5196861" y="5187176"/>
            <a:ext cx="57740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ounded Rectangle 119"/>
          <p:cNvSpPr/>
          <p:nvPr/>
        </p:nvSpPr>
        <p:spPr>
          <a:xfrm>
            <a:off x="6111830" y="4848307"/>
            <a:ext cx="577406" cy="5507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/>
          <a:p>
            <a:pPr algn="ctr">
              <a:lnSpc>
                <a:spcPts val="1000"/>
              </a:lnSpc>
            </a:pPr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Java APIs</a:t>
            </a:r>
            <a:br>
              <a:rPr lang="en-US" sz="900" dirty="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(uc4.jar)</a:t>
            </a:r>
          </a:p>
          <a:p>
            <a:pPr algn="ctr">
              <a:lnSpc>
                <a:spcPts val="1000"/>
              </a:lnSpc>
            </a:pPr>
            <a:br>
              <a:rPr lang="en-US" sz="900" dirty="0">
                <a:solidFill>
                  <a:schemeClr val="tx1"/>
                </a:solidFill>
                <a:latin typeface="SwissReSans" pitchFamily="34" charset="0"/>
              </a:rPr>
            </a:br>
            <a:r>
              <a:rPr lang="en-US" sz="900" dirty="0">
                <a:solidFill>
                  <a:schemeClr val="tx1"/>
                </a:solidFill>
                <a:latin typeface="SwissReSans" pitchFamily="34" charset="0"/>
              </a:rPr>
              <a:t>Biz app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05159" y="5192222"/>
            <a:ext cx="57740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85" idx="2"/>
            <a:endCxn id="115" idx="0"/>
          </p:cNvCxnSpPr>
          <p:nvPr/>
        </p:nvCxnSpPr>
        <p:spPr>
          <a:xfrm flipH="1">
            <a:off x="5485564" y="4552072"/>
            <a:ext cx="1522" cy="29623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87" idx="2"/>
            <a:endCxn id="120" idx="0"/>
          </p:cNvCxnSpPr>
          <p:nvPr/>
        </p:nvCxnSpPr>
        <p:spPr>
          <a:xfrm flipH="1">
            <a:off x="6400533" y="4552072"/>
            <a:ext cx="2953" cy="29623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ounded Rectangle 125"/>
          <p:cNvSpPr/>
          <p:nvPr/>
        </p:nvSpPr>
        <p:spPr>
          <a:xfrm>
            <a:off x="2473295" y="4848307"/>
            <a:ext cx="577406" cy="37513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SwissReSans" pitchFamily="34" charset="0"/>
              </a:rPr>
              <a:t>JUI</a:t>
            </a:r>
          </a:p>
        </p:txBody>
      </p:sp>
      <p:cxnSp>
        <p:nvCxnSpPr>
          <p:cNvPr id="118" name="Straight Arrow Connector 80"/>
          <p:cNvCxnSpPr>
            <a:stCxn id="13" idx="2"/>
            <a:endCxn id="62" idx="0"/>
          </p:cNvCxnSpPr>
          <p:nvPr/>
        </p:nvCxnSpPr>
        <p:spPr>
          <a:xfrm rot="16200000" flipH="1">
            <a:off x="5788181" y="3335891"/>
            <a:ext cx="296235" cy="2728596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75000"/>
              </a:schemeClr>
            </a:solidFill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05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AB39F8-0599-4A3F-B59E-AF08D6944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4"/>
          <a:lstStyle/>
          <a:p>
            <a:pPr marL="0" indent="0">
              <a:buNone/>
            </a:pPr>
            <a:r>
              <a:rPr lang="en-GB" b="1" dirty="0">
                <a:latin typeface="Helvetica" panose="020B0604020202020204" pitchFamily="34" charset="0"/>
                <a:cs typeface="Helvetica" panose="020B0604020202020204" pitchFamily="34" charset="0"/>
              </a:rPr>
              <a:t>From PWP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PWP → CP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PWP → JCP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PWP → JWP</a:t>
            </a:r>
          </a:p>
          <a:p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GB" b="1" dirty="0">
                <a:latin typeface="Helvetica" panose="020B0604020202020204" pitchFamily="34" charset="0"/>
                <a:cs typeface="Helvetica" panose="020B0604020202020204" pitchFamily="34" charset="0"/>
              </a:rPr>
              <a:t>To PWP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WP   → PWP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JWP → PWP</a:t>
            </a:r>
          </a:p>
          <a:p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GB" b="1" dirty="0">
                <a:latin typeface="Helvetica" panose="020B0604020202020204" pitchFamily="34" charset="0"/>
                <a:cs typeface="Helvetica" panose="020B0604020202020204" pitchFamily="34" charset="0"/>
              </a:rPr>
              <a:t>From WP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WP   → PWP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WP   → JWP</a:t>
            </a:r>
            <a:endParaRPr lang="en-GB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WP   → CP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WP   → JCP</a:t>
            </a:r>
          </a:p>
          <a:p>
            <a:pPr marL="0" indent="0">
              <a:buNone/>
            </a:pPr>
            <a:r>
              <a:rPr lang="en-GB" b="1" dirty="0">
                <a:latin typeface="Helvetica" panose="020B0604020202020204" pitchFamily="34" charset="0"/>
                <a:cs typeface="Helvetica" panose="020B0604020202020204" pitchFamily="34" charset="0"/>
              </a:rPr>
              <a:t>To CP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PWP → CP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WP   → CP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JWP → CP</a:t>
            </a:r>
            <a:endParaRPr lang="en-GB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GB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GB" b="1" dirty="0">
                <a:latin typeface="Helvetica" panose="020B0604020202020204" pitchFamily="34" charset="0"/>
                <a:cs typeface="Helvetica" panose="020B0604020202020204" pitchFamily="34" charset="0"/>
              </a:rPr>
              <a:t>From JWP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JWP → PWP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JWP → CP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JWP → JCP</a:t>
            </a:r>
          </a:p>
          <a:p>
            <a:pPr marL="0" indent="0">
              <a:buNone/>
            </a:pPr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GB" b="1" dirty="0">
                <a:latin typeface="Helvetica" panose="020B0604020202020204" pitchFamily="34" charset="0"/>
                <a:cs typeface="Helvetica" panose="020B0604020202020204" pitchFamily="34" charset="0"/>
              </a:rPr>
              <a:t>To JWP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PWP → JWP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WP   → JWP</a:t>
            </a:r>
          </a:p>
          <a:p>
            <a:endParaRPr lang="en-GB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GB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GB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GB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GB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GB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GB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GB" b="1" dirty="0">
                <a:latin typeface="Helvetica" panose="020B0604020202020204" pitchFamily="34" charset="0"/>
                <a:cs typeface="Helvetica" panose="020B0604020202020204" pitchFamily="34" charset="0"/>
              </a:rPr>
              <a:t>To JCP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PWP → JCP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JWP → JCP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WP   → JCP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02C6E38-B0BA-4480-9E85-E1404EDC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Observed AE connections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3244A-BCDE-4D50-A8BB-640EBFDDD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073574-2AB9-46E2-AEC5-368A57AF47A4}"/>
              </a:ext>
            </a:extLst>
          </p:cNvPr>
          <p:cNvSpPr txBox="1"/>
          <p:nvPr/>
        </p:nvSpPr>
        <p:spPr>
          <a:xfrm>
            <a:off x="6821487" y="1905000"/>
            <a:ext cx="16383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i="1" dirty="0">
                <a:latin typeface="SwissReSans" pitchFamily="34" charset="0"/>
              </a:rPr>
              <a:t>Not </a:t>
            </a:r>
            <a:r>
              <a:rPr lang="en-GB" b="1" dirty="0">
                <a:latin typeface="SwissReSans" pitchFamily="34" charset="0"/>
              </a:rPr>
              <a:t>observed:</a:t>
            </a:r>
            <a:endParaRPr lang="en-GB" b="1" i="1" dirty="0">
              <a:latin typeface="SwissReSans" pitchFamily="34" charset="0"/>
            </a:endParaRPr>
          </a:p>
          <a:p>
            <a:r>
              <a:rPr lang="en-GB" dirty="0">
                <a:latin typeface="SwissReSans" pitchFamily="34" charset="0"/>
              </a:rPr>
              <a:t> *     </a:t>
            </a:r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→</a:t>
            </a:r>
            <a:r>
              <a:rPr lang="en-GB" dirty="0">
                <a:latin typeface="SwissReSans" pitchFamily="34" charset="0"/>
              </a:rPr>
              <a:t> WP</a:t>
            </a:r>
          </a:p>
          <a:p>
            <a:r>
              <a:rPr lang="en-GB" dirty="0">
                <a:latin typeface="SwissReSans" pitchFamily="34" charset="0"/>
              </a:rPr>
              <a:t>CP   </a:t>
            </a:r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→ *</a:t>
            </a:r>
          </a:p>
          <a:p>
            <a:r>
              <a:rPr lang="en-GB" dirty="0">
                <a:latin typeface="SwissReSans" pitchFamily="34" charset="0"/>
              </a:rPr>
              <a:t>JCP </a:t>
            </a:r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→ *</a:t>
            </a:r>
            <a:endParaRPr lang="en-GB" b="1" i="1" dirty="0">
              <a:latin typeface="SwissRe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0589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NFO" val="SR1102"/>
  <p:tag name="CLASSIFICATION" val="0"/>
  <p:tag name="AIPLABEL" val="Interna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heme/theme1.xml><?xml version="1.0" encoding="utf-8"?>
<a:theme xmlns:a="http://schemas.openxmlformats.org/drawingml/2006/main" name="SwissRe">
  <a:themeElements>
    <a:clrScheme name="SR - SunsetChilli">
      <a:dk1>
        <a:srgbClr val="283E36"/>
      </a:dk1>
      <a:lt1>
        <a:sysClr val="window" lastClr="FFFFFF"/>
      </a:lt1>
      <a:dk2>
        <a:srgbClr val="E00034"/>
      </a:dk2>
      <a:lt2>
        <a:srgbClr val="F87A30"/>
      </a:lt2>
      <a:accent1>
        <a:srgbClr val="627D77"/>
      </a:accent1>
      <a:accent2>
        <a:srgbClr val="A1B1AD"/>
      </a:accent2>
      <a:accent3>
        <a:srgbClr val="E00034"/>
      </a:accent3>
      <a:accent4>
        <a:srgbClr val="EC6685"/>
      </a:accent4>
      <a:accent5>
        <a:srgbClr val="FFA02F"/>
      </a:accent5>
      <a:accent6>
        <a:srgbClr val="FFC682"/>
      </a:accent6>
      <a:hlink>
        <a:srgbClr val="0000FF"/>
      </a:hlink>
      <a:folHlink>
        <a:srgbClr val="800080"/>
      </a:folHlink>
    </a:clrScheme>
    <a:fontScheme name="Swiss Re">
      <a:majorFont>
        <a:latin typeface="SwissReSans Light"/>
        <a:ea typeface=""/>
        <a:cs typeface=""/>
      </a:majorFont>
      <a:minorFont>
        <a:latin typeface="SwissRe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</a:spPr>
      <a:bodyPr rtlCol="0" anchor="ctr"/>
      <a:lstStyle>
        <a:defPPr algn="ctr">
          <a:defRPr dirty="0" err="1" smtClean="0">
            <a:latin typeface="SwissReSans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>
            <a:latin typeface="SwissReSans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6b3294d-d0ac-402f-8738-58b01d6ec124">CCC@f8a577d9-fc20-4d83-869d-a4dc3b5de34e</_dlc_DocId>
    <_dlc_DocIdUrl xmlns="d6b3294d-d0ac-402f-8738-58b01d6ec124">
      <Url>https://shp.swissre.com/teams/ebm/_layouts/15/DocIdRedir.aspx?ID=CCC%40f8a577d9-fc20-4d83-869d-a4dc3b5de34e</Url>
      <Description>CCC@f8a577d9-fc20-4d83-869d-a4dc3b5de34e</Description>
    </_dlc_DocIdUrl>
    <EmailTo xmlns="http://schemas.microsoft.com/sharepoint/v3" xsi:nil="true"/>
    <EmailHeaders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C53C38A942314580D5879803B6F029" ma:contentTypeVersion="7" ma:contentTypeDescription="Create a new document." ma:contentTypeScope="" ma:versionID="fb4f0f13234cdc8be880478402a58a9c">
  <xsd:schema xmlns:xsd="http://www.w3.org/2001/XMLSchema" xmlns:xs="http://www.w3.org/2001/XMLSchema" xmlns:p="http://schemas.microsoft.com/office/2006/metadata/properties" xmlns:ns1="http://schemas.microsoft.com/sharepoint/v3" xmlns:ns2="d6b3294d-d0ac-402f-8738-58b01d6ec124" xmlns:ns3="http://schemas.microsoft.com/sharepoint/v4" xmlns:ns4="ad5623d0-93fa-46df-8b25-b831c1e4a75e" targetNamespace="http://schemas.microsoft.com/office/2006/metadata/properties" ma:root="true" ma:fieldsID="4eb271cc93c4c7cc82e3c563da197054" ns1:_="" ns2:_="" ns3:_="" ns4:_="">
    <xsd:import namespace="http://schemas.microsoft.com/sharepoint/v3"/>
    <xsd:import namespace="d6b3294d-d0ac-402f-8738-58b01d6ec124"/>
    <xsd:import namespace="http://schemas.microsoft.com/sharepoint/v4"/>
    <xsd:import namespace="ad5623d0-93fa-46df-8b25-b831c1e4a75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3:EmailHeaders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11" nillable="true" ma:displayName="E-Mail Sender" ma:hidden="true" ma:internalName="EmailSender">
      <xsd:simpleType>
        <xsd:restriction base="dms:Note">
          <xsd:maxLength value="255"/>
        </xsd:restriction>
      </xsd:simpleType>
    </xsd:element>
    <xsd:element name="EmailTo" ma:index="12" nillable="true" ma:displayName="E-Mail To" ma:hidden="true" ma:internalName="EmailTo">
      <xsd:simpleType>
        <xsd:restriction base="dms:Note">
          <xsd:maxLength value="255"/>
        </xsd:restriction>
      </xsd:simpleType>
    </xsd:element>
    <xsd:element name="EmailCc" ma:index="13" nillable="true" ma:displayName="E-Mail Cc" ma:hidden="true" ma:internalName="EmailCc">
      <xsd:simpleType>
        <xsd:restriction base="dms:Note">
          <xsd:maxLength value="255"/>
        </xsd:restriction>
      </xsd:simpleType>
    </xsd:element>
    <xsd:element name="EmailFrom" ma:index="14" nillable="true" ma:displayName="E-Mail From" ma:hidden="true" ma:internalName="EmailFrom">
      <xsd:simpleType>
        <xsd:restriction base="dms:Text"/>
      </xsd:simpleType>
    </xsd:element>
    <xsd:element name="EmailSubject" ma:index="15" nillable="true" ma:displayName="E-Mail Subject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b3294d-d0ac-402f-8738-58b01d6ec12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6" nillable="true" ma:displayName="E-Mail Headers" ma:hidden="true" ma:internalName="EmailHeaders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5623d0-93fa-46df-8b25-b831c1e4a75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6394CB7-61D5-4D53-9900-36DEC33E63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A0FAA9-A797-482C-A7ED-5ADDC9A5DB30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ad5623d0-93fa-46df-8b25-b831c1e4a75e"/>
    <ds:schemaRef ds:uri="http://schemas.microsoft.com/sharepoint/v4"/>
    <ds:schemaRef ds:uri="http://purl.org/dc/dcmitype/"/>
    <ds:schemaRef ds:uri="http://purl.org/dc/terms/"/>
    <ds:schemaRef ds:uri="http://purl.org/dc/elements/1.1/"/>
    <ds:schemaRef ds:uri="d6b3294d-d0ac-402f-8738-58b01d6ec124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6F92119-1C67-4A74-9722-028E0CD18A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6b3294d-d0ac-402f-8738-58b01d6ec124"/>
    <ds:schemaRef ds:uri="http://schemas.microsoft.com/sharepoint/v4"/>
    <ds:schemaRef ds:uri="ad5623d0-93fa-46df-8b25-b831c1e4a7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04B4189-19AC-45A0-A0D9-03E648598B6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SwissRe_43</Template>
  <TotalTime>980</TotalTime>
  <Words>425</Words>
  <Application>Microsoft Office PowerPoint</Application>
  <PresentationFormat>On-screen Show (4:3)</PresentationFormat>
  <Paragraphs>123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Helvetica</vt:lpstr>
      <vt:lpstr>SwissReSans</vt:lpstr>
      <vt:lpstr>Consolas</vt:lpstr>
      <vt:lpstr>SwissRe</vt:lpstr>
      <vt:lpstr>Inter-process communication in AWA v12.3</vt:lpstr>
      <vt:lpstr>AWA inter-process communication with net areas</vt:lpstr>
      <vt:lpstr>Observed AE connections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inter-process communication in Automic Workload Automation v12.2</dc:title>
  <dc:creator>Michael A. Lowry</dc:creator>
  <cp:lastModifiedBy>Michael Lowry</cp:lastModifiedBy>
  <cp:revision>50</cp:revision>
  <dcterms:created xsi:type="dcterms:W3CDTF">2016-02-26T14:57:08Z</dcterms:created>
  <dcterms:modified xsi:type="dcterms:W3CDTF">2019-12-11T10:45:48Z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f8a577d9-fc20-4d83-869d-a4dc3b5de34e</vt:lpwstr>
  </property>
  <property fmtid="{D5CDD505-2E9C-101B-9397-08002B2CF9AE}" pid="3" name="ContentTypeId">
    <vt:lpwstr>0x010100F0C53C38A942314580D5879803B6F029</vt:lpwstr>
  </property>
  <property fmtid="{D5CDD505-2E9C-101B-9397-08002B2CF9AE}" pid="4" name="MSIP_Label_90c2fedb-0da6-4717-8531-d16a1b9930f4_Enabled">
    <vt:lpwstr>True</vt:lpwstr>
  </property>
  <property fmtid="{D5CDD505-2E9C-101B-9397-08002B2CF9AE}" pid="5" name="MSIP_Label_90c2fedb-0da6-4717-8531-d16a1b9930f4_SiteId">
    <vt:lpwstr>45597f60-6e37-4be7-acfb-4c9e23b261ea</vt:lpwstr>
  </property>
  <property fmtid="{D5CDD505-2E9C-101B-9397-08002B2CF9AE}" pid="6" name="MSIP_Label_90c2fedb-0da6-4717-8531-d16a1b9930f4_Owner">
    <vt:lpwstr>Michael_Lowry@swissre.com</vt:lpwstr>
  </property>
  <property fmtid="{D5CDD505-2E9C-101B-9397-08002B2CF9AE}" pid="7" name="MSIP_Label_90c2fedb-0da6-4717-8531-d16a1b9930f4_SetDate">
    <vt:lpwstr>2019-12-11T09:40:37.9989836Z</vt:lpwstr>
  </property>
  <property fmtid="{D5CDD505-2E9C-101B-9397-08002B2CF9AE}" pid="8" name="MSIP_Label_90c2fedb-0da6-4717-8531-d16a1b9930f4_Name">
    <vt:lpwstr>Internal</vt:lpwstr>
  </property>
  <property fmtid="{D5CDD505-2E9C-101B-9397-08002B2CF9AE}" pid="9" name="MSIP_Label_90c2fedb-0da6-4717-8531-d16a1b9930f4_Application">
    <vt:lpwstr>Microsoft Azure Information Protection</vt:lpwstr>
  </property>
  <property fmtid="{D5CDD505-2E9C-101B-9397-08002B2CF9AE}" pid="10" name="MSIP_Label_90c2fedb-0da6-4717-8531-d16a1b9930f4_Extended_MSFT_Method">
    <vt:lpwstr>Automatic</vt:lpwstr>
  </property>
  <property fmtid="{D5CDD505-2E9C-101B-9397-08002B2CF9AE}" pid="11" name="Sensitivity">
    <vt:lpwstr>Internal</vt:lpwstr>
  </property>
</Properties>
</file>