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9" r:id="rId1"/>
  </p:sldMasterIdLst>
  <p:notesMasterIdLst>
    <p:notesMasterId r:id="rId3"/>
  </p:notesMasterIdLst>
  <p:handoutMasterIdLst>
    <p:handoutMasterId r:id="rId4"/>
  </p:handoutMasterIdLst>
  <p:sldIdLst>
    <p:sldId id="284" r:id="rId2"/>
  </p:sldIdLst>
  <p:sldSz cx="12192000" cy="6858000"/>
  <p:notesSz cx="7086600" cy="9359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DE6"/>
    <a:srgbClr val="F9DBDF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B8A746-B920-412C-AE1B-312E8C66682B}">
  <a:tblStyle styleId="{B3A90745-2FDB-45B8-975E-7F37B3672547}" styleName="Broadcom Blue">
    <a:tblBg>
      <a:fill>
        <a:solidFill>
          <a:srgbClr val="FFFFFF"/>
        </a:solidFill>
      </a:fill>
    </a:tblBg>
    <a:wholeTbl>
      <a:tcTxStyle>
        <a:fontRef idx="minor"/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Style>
        <a:tcBdr/>
        <a:fill>
          <a:solidFill>
            <a:srgbClr val="E2E3E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E3E4"/>
          </a:solidFill>
        </a:fill>
      </a:tcStyle>
    </a:band1V>
    <a:band2V>
      <a:tcStyle>
        <a:tcBdr/>
      </a:tcStyle>
    </a:band2V>
    <a:lastCol>
      <a:tcTxStyle b="on">
        <a:schemeClr val="dk1"/>
      </a:tcTxStyle>
      <a:tcStyle>
        <a:tcBdr/>
        <a:fill>
          <a:solidFill>
            <a:schemeClr val="lt2">
              <a:alpha val="50000"/>
            </a:schemeClr>
          </a:solidFill>
        </a:fill>
      </a:tcStyle>
    </a:lastCol>
    <a:firstCol>
      <a:tcTxStyle b="on">
        <a:schemeClr val="dk1"/>
      </a:tcTxStyle>
      <a:tcStyle>
        <a:tcBdr/>
        <a:fill>
          <a:solidFill>
            <a:srgbClr val="BBBCBC">
              <a:alpha val="80000"/>
            </a:srgbClr>
          </a:solidFill>
        </a:fill>
      </a:tcStyle>
    </a:firstCol>
    <a:lastRow>
      <a:tcTxStyle b="on">
        <a:schemeClr val="lt1"/>
      </a:tcTxStyle>
      <a:tcStyle>
        <a:tcBdr/>
        <a:fill>
          <a:solidFill>
            <a:schemeClr val="lt2"/>
          </a:solidFill>
        </a:fill>
      </a:tcStyle>
    </a:lastRow>
    <a:firstRow>
      <a:tcTxStyle b="on"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B8A746-B920-412C-AE1B-312E8C66682B}" styleName="Broadcom Red">
    <a:tblBg>
      <a:fill>
        <a:solidFill>
          <a:srgbClr val="FFFFFF"/>
        </a:solidFill>
      </a:fill>
    </a:tblBg>
    <a:wholeTbl>
      <a:tcTxStyle>
        <a:fontRef idx="minor"/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Style>
        <a:tcBdr/>
        <a:fill>
          <a:solidFill>
            <a:srgbClr val="E2E3E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E3E4"/>
          </a:solidFill>
        </a:fill>
      </a:tcStyle>
    </a:band1V>
    <a:band2V>
      <a:tcStyle>
        <a:tcBdr/>
      </a:tcStyle>
    </a:band2V>
    <a:lastCol>
      <a:tcTxStyle b="on">
        <a:schemeClr val="dk1"/>
      </a:tcTxStyle>
      <a:tcStyle>
        <a:tcBdr/>
        <a:fill>
          <a:solidFill>
            <a:schemeClr val="lt2">
              <a:alpha val="50000"/>
            </a:schemeClr>
          </a:solidFill>
        </a:fill>
      </a:tcStyle>
    </a:lastCol>
    <a:firstCol>
      <a:tcTxStyle b="on">
        <a:schemeClr val="dk1"/>
      </a:tcTxStyle>
      <a:tcStyle>
        <a:tcBdr/>
        <a:fill>
          <a:solidFill>
            <a:srgbClr val="BBBCBC">
              <a:alpha val="80000"/>
            </a:srgbClr>
          </a:solidFill>
        </a:fill>
      </a:tcStyle>
    </a:firstCol>
    <a:lastRow>
      <a:tcTxStyle b="on">
        <a:schemeClr val="lt1"/>
      </a:tcTxStyle>
      <a:tcStyle>
        <a:tcBdr/>
        <a:fill>
          <a:solidFill>
            <a:schemeClr val="lt2"/>
          </a:solidFill>
        </a:fill>
      </a:tcStyle>
    </a:lastRow>
    <a:firstRow>
      <a:tcTxStyle b="on">
        <a:schemeClr val="lt1"/>
      </a:tcTxStyle>
      <a:tcStyle>
        <a:tcBdr/>
        <a:fill>
          <a:solidFill>
            <a:srgbClr val="CC092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1184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949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1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>
              <a:defRPr sz="1300"/>
            </a:lvl1pPr>
          </a:lstStyle>
          <a:p>
            <a:fld id="{C50E5DEF-305C-4654-A2C3-CA60F55E85EF}" type="datetimeFigureOut">
              <a:rPr lang="en-US" smtClean="0">
                <a:latin typeface="Arial" panose="020B0604020202020204" pitchFamily="34" charset="0"/>
              </a:rPr>
              <a:t>1/6/20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0282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890282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300"/>
            </a:lvl1pPr>
          </a:lstStyle>
          <a:p>
            <a:fld id="{23747F37-FF1C-480A-AD32-7E5696CA968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6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1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20BAC53A-F092-42C8-9364-10E62332E740}" type="datetimeFigureOut">
              <a:rPr lang="en-US" smtClean="0"/>
              <a:pPr/>
              <a:t>1/6/20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8" tIns="47534" rIns="95068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445953"/>
            <a:ext cx="5669280" cy="4211955"/>
          </a:xfrm>
          <a:prstGeom prst="rect">
            <a:avLst/>
          </a:prstGeom>
        </p:spPr>
        <p:txBody>
          <a:bodyPr vert="horz" lIns="95068" tIns="47534" rIns="95068" bIns="4753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0282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890282"/>
            <a:ext cx="3070860" cy="46799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4FF0A437-926C-4CA3-A06C-CCC97DC4B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R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d Bkgd">
            <a:extLst>
              <a:ext uri="{FF2B5EF4-FFF2-40B4-BE49-F238E27FC236}">
                <a16:creationId xmlns:a16="http://schemas.microsoft.com/office/drawing/2014/main" id="{071781FD-B185-494D-9211-320AF0710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-1"/>
          <a:stretch/>
        </p:blipFill>
        <p:spPr>
          <a:xfrm>
            <a:off x="0" y="0"/>
            <a:ext cx="12192000" cy="4992656"/>
          </a:xfrm>
          <a:prstGeom prst="rect">
            <a:avLst/>
          </a:prstGeom>
        </p:spPr>
      </p:pic>
      <p:sp>
        <p:nvSpPr>
          <p:cNvPr id="2" name="White block"/>
          <p:cNvSpPr/>
          <p:nvPr/>
        </p:nvSpPr>
        <p:spPr bwMode="white">
          <a:xfrm>
            <a:off x="0" y="501015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11480" y="4143296"/>
            <a:ext cx="7452360" cy="523220"/>
          </a:xfrm>
          <a:effectLst/>
        </p:spPr>
        <p:txBody>
          <a:bodyPr vert="horz" wrap="square" lIns="0" tIns="0" rIns="0" bIns="0" rtlCol="0" anchor="b">
            <a:spAutoFit/>
          </a:bodyPr>
          <a:lstStyle>
            <a:lvl1pPr marL="0" indent="0">
              <a:lnSpc>
                <a:spcPct val="85000"/>
              </a:lnSpc>
              <a:buNone/>
              <a:defRPr lang="en-US" sz="4000" b="1" cap="none" baseline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1480" y="5628417"/>
            <a:ext cx="745236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5199599"/>
            <a:ext cx="7452360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7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2020 Broadcom.  All Rights Reserved. The term “Broadcom” refers to Broadcom Inc. and/or its subsidiaries.</a:t>
            </a:r>
          </a:p>
        </p:txBody>
      </p:sp>
      <p:pic>
        <p:nvPicPr>
          <p:cNvPr id="21" name="BRCM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1" y="5557209"/>
            <a:ext cx="2676524" cy="362717"/>
          </a:xfrm>
          <a:prstGeom prst="rect">
            <a:avLst/>
          </a:prstGeom>
        </p:spPr>
      </p:pic>
      <p:grpSp>
        <p:nvGrpSpPr>
          <p:cNvPr id="22" name="Two-tone Gray"/>
          <p:cNvGrpSpPr/>
          <p:nvPr/>
        </p:nvGrpSpPr>
        <p:grpSpPr bwMode="ltGray">
          <a:xfrm>
            <a:off x="0" y="5010150"/>
            <a:ext cx="12192000" cy="0"/>
            <a:chOff x="0" y="5010150"/>
            <a:chExt cx="12192000" cy="0"/>
          </a:xfrm>
        </p:grpSpPr>
        <p:cxnSp>
          <p:nvCxnSpPr>
            <p:cNvPr id="23" name="Straight Connector 22"/>
            <p:cNvCxnSpPr/>
            <p:nvPr/>
          </p:nvCxnSpPr>
          <p:spPr bwMode="ltGray">
            <a:xfrm>
              <a:off x="0" y="5010150"/>
              <a:ext cx="1218895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ltGray">
            <a:xfrm>
              <a:off x="9622631" y="5010150"/>
              <a:ext cx="2569369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7549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325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886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 block"/>
          <p:cNvSpPr/>
          <p:nvPr/>
        </p:nvSpPr>
        <p:spPr bwMode="white">
          <a:xfrm>
            <a:off x="0" y="501015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1480" y="5628417"/>
            <a:ext cx="745236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5199599"/>
            <a:ext cx="7452360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7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2020 Broadcom.  All Rights Reserved. The term “Broadcom” refers to Broadcom Inc. and/or its subsidiaries.</a:t>
            </a:r>
          </a:p>
        </p:txBody>
      </p:sp>
      <p:pic>
        <p:nvPicPr>
          <p:cNvPr id="21" name="BRCM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1" y="5557209"/>
            <a:ext cx="2676524" cy="362717"/>
          </a:xfrm>
          <a:prstGeom prst="rect">
            <a:avLst/>
          </a:prstGeom>
        </p:spPr>
      </p:pic>
      <p:grpSp>
        <p:nvGrpSpPr>
          <p:cNvPr id="13" name="Two-tone Gray">
            <a:extLst>
              <a:ext uri="{FF2B5EF4-FFF2-40B4-BE49-F238E27FC236}">
                <a16:creationId xmlns:a16="http://schemas.microsoft.com/office/drawing/2014/main" id="{251FF67C-ABFE-4CA8-8822-F4373148E6BA}"/>
              </a:ext>
            </a:extLst>
          </p:cNvPr>
          <p:cNvGrpSpPr/>
          <p:nvPr userDrawn="1"/>
        </p:nvGrpSpPr>
        <p:grpSpPr bwMode="ltGray">
          <a:xfrm>
            <a:off x="0" y="5010150"/>
            <a:ext cx="12192000" cy="0"/>
            <a:chOff x="0" y="5010150"/>
            <a:chExt cx="12192000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124FB-DE44-44F1-AC49-D687577C3225}"/>
                </a:ext>
              </a:extLst>
            </p:cNvPr>
            <p:cNvCxnSpPr/>
            <p:nvPr/>
          </p:nvCxnSpPr>
          <p:spPr bwMode="ltGray">
            <a:xfrm>
              <a:off x="0" y="5010150"/>
              <a:ext cx="12188952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07A22E-B7B5-4276-9EA1-4344827C0D25}"/>
                </a:ext>
              </a:extLst>
            </p:cNvPr>
            <p:cNvCxnSpPr/>
            <p:nvPr/>
          </p:nvCxnSpPr>
          <p:spPr bwMode="ltGray">
            <a:xfrm>
              <a:off x="9622631" y="5010150"/>
              <a:ext cx="2569369" cy="0"/>
            </a:xfrm>
            <a:prstGeom prst="line">
              <a:avLst/>
            </a:prstGeom>
            <a:ln w="76200">
              <a:solidFill>
                <a:srgbClr val="A619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11710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d Gradient Block" descr="G:\_55906_Brand_Integration\_PPT_Template\R5_20151208\Images\Title_Red_Gradient_Rever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992688"/>
            <a:ext cx="12192000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4143296"/>
            <a:ext cx="7452360" cy="523220"/>
          </a:xfrm>
          <a:effectLst/>
        </p:spPr>
        <p:txBody>
          <a:bodyPr vert="horz" wrap="square" lIns="0" tIns="0" rIns="0" bIns="0" rtlCol="0" anchor="b">
            <a:spAutoFit/>
          </a:bodyPr>
          <a:lstStyle>
            <a:lvl1pPr marL="0" indent="0">
              <a:lnSpc>
                <a:spcPct val="85000"/>
              </a:lnSpc>
              <a:buNone/>
              <a:defRPr lang="en-US" sz="4000" b="1" cap="none" baseline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411480" y="5628417"/>
            <a:ext cx="745236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11480" y="5199599"/>
            <a:ext cx="7452360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7" name="Copyright"/>
          <p:cNvSpPr txBox="1">
            <a:spLocks/>
          </p:cNvSpPr>
          <p:nvPr/>
        </p:nvSpPr>
        <p:spPr bwMode="white"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Broadcom Proprietary and Confidential.  Copyright © 2020 Broadcom.  All Rights Reserved. The term “Broadcom” refers to Broadcom Inc. and/or its subsidiaries.</a:t>
            </a:r>
          </a:p>
        </p:txBody>
      </p:sp>
      <p:sp>
        <p:nvSpPr>
          <p:cNvPr id="4" name="White Mask"/>
          <p:cNvSpPr/>
          <p:nvPr/>
        </p:nvSpPr>
        <p:spPr bwMode="white">
          <a:xfrm>
            <a:off x="1" y="0"/>
            <a:ext cx="12191999" cy="53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pic>
        <p:nvPicPr>
          <p:cNvPr id="1027" name="BRCM Logo" descr="G:\_55906_Brand_Integration\55998_Logo_Update-Refinement\_Final\01_Red-Black\PNG\Broadcom_Ltd_Logo_Red-Black_no-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"/>
            <a:ext cx="3200400" cy="4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wo-tone Gray"/>
          <p:cNvGrpSpPr/>
          <p:nvPr/>
        </p:nvGrpSpPr>
        <p:grpSpPr bwMode="ltGray">
          <a:xfrm>
            <a:off x="0" y="5010150"/>
            <a:ext cx="12192000" cy="0"/>
            <a:chOff x="0" y="5010150"/>
            <a:chExt cx="12192000" cy="0"/>
          </a:xfrm>
        </p:grpSpPr>
        <p:cxnSp>
          <p:nvCxnSpPr>
            <p:cNvPr id="18" name="Straight Connector 17"/>
            <p:cNvCxnSpPr/>
            <p:nvPr/>
          </p:nvCxnSpPr>
          <p:spPr bwMode="ltGray">
            <a:xfrm>
              <a:off x="0" y="5010150"/>
              <a:ext cx="1218895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ltGray">
            <a:xfrm>
              <a:off x="9083040" y="5010150"/>
              <a:ext cx="3108960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7145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y bkg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12188949" cy="49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2020 Broadcom.  All Rights Reserved. The term “Broadcom” refers to Broadcom Inc. and/or its subsidiaries.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1479" y="5420897"/>
            <a:ext cx="7132320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" y="4992079"/>
            <a:ext cx="7132320" cy="332399"/>
          </a:xfrm>
        </p:spPr>
        <p:txBody>
          <a:bodyPr lIns="0" tIns="0" rIns="0" bIns="0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2578608"/>
            <a:ext cx="7132320" cy="1816100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1" cap="none" baseline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  <p:pic>
        <p:nvPicPr>
          <p:cNvPr id="13" name="BRCM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23" y="4378200"/>
            <a:ext cx="3417878" cy="463184"/>
          </a:xfrm>
          <a:prstGeom prst="rect">
            <a:avLst/>
          </a:prstGeom>
        </p:spPr>
      </p:pic>
      <p:grpSp>
        <p:nvGrpSpPr>
          <p:cNvPr id="14" name="Two-tone Red Rounded"/>
          <p:cNvGrpSpPr/>
          <p:nvPr/>
        </p:nvGrpSpPr>
        <p:grpSpPr bwMode="gray">
          <a:xfrm>
            <a:off x="0" y="4662176"/>
            <a:ext cx="7653791" cy="0"/>
            <a:chOff x="317625" y="4690751"/>
            <a:chExt cx="7653791" cy="0"/>
          </a:xfrm>
        </p:grpSpPr>
        <p:cxnSp>
          <p:nvCxnSpPr>
            <p:cNvPr id="15" name="Straight Connector 14"/>
            <p:cNvCxnSpPr/>
            <p:nvPr/>
          </p:nvCxnSpPr>
          <p:spPr bwMode="gray">
            <a:xfrm>
              <a:off x="317625" y="4690751"/>
              <a:ext cx="7653791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gray">
            <a:xfrm>
              <a:off x="5667375" y="4690751"/>
              <a:ext cx="2304041" cy="0"/>
            </a:xfrm>
            <a:prstGeom prst="line">
              <a:avLst/>
            </a:prstGeom>
            <a:ln w="76200" cap="rnd">
              <a:solidFill>
                <a:srgbClr val="AB19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4126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d Gradient Block" descr="G:\_55906_Brand_Integration\_PPT_Template\R5_20151208\Images\Title_Red_Gradient_Rever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5424175"/>
            <a:ext cx="12192000" cy="14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hite Mask"/>
          <p:cNvSpPr/>
          <p:nvPr/>
        </p:nvSpPr>
        <p:spPr bwMode="white">
          <a:xfrm flipV="1">
            <a:off x="0" y="0"/>
            <a:ext cx="12192000" cy="21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4701279"/>
            <a:ext cx="8595360" cy="523220"/>
          </a:xfrm>
          <a:effectLst/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40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/>
            <a:r>
              <a:rPr lang="en-US" dirty="0"/>
              <a:t>Section Title</a:t>
            </a:r>
          </a:p>
        </p:txBody>
      </p:sp>
      <p:sp>
        <p:nvSpPr>
          <p:cNvPr id="11" name="Copyright"/>
          <p:cNvSpPr txBox="1">
            <a:spLocks/>
          </p:cNvSpPr>
          <p:nvPr/>
        </p:nvSpPr>
        <p:spPr bwMode="white"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Broadcom Proprietary and Confidential.  Copyright © 2020 Broadcom.  All Rights Reserved. The term “Broadcom” refers to Broadcom Inc. and/or its subsidiaries.</a:t>
            </a:r>
          </a:p>
        </p:txBody>
      </p:sp>
      <p:grpSp>
        <p:nvGrpSpPr>
          <p:cNvPr id="22" name="Gray Bar"/>
          <p:cNvGrpSpPr/>
          <p:nvPr/>
        </p:nvGrpSpPr>
        <p:grpSpPr bwMode="ltGray">
          <a:xfrm>
            <a:off x="-1" y="5424175"/>
            <a:ext cx="12192001" cy="0"/>
            <a:chOff x="-1" y="5905500"/>
            <a:chExt cx="12192001" cy="0"/>
          </a:xfrm>
        </p:grpSpPr>
        <p:cxnSp>
          <p:nvCxnSpPr>
            <p:cNvPr id="15" name="Straight Connector 14"/>
            <p:cNvCxnSpPr/>
            <p:nvPr/>
          </p:nvCxnSpPr>
          <p:spPr bwMode="ltGray">
            <a:xfrm>
              <a:off x="-1" y="5905500"/>
              <a:ext cx="12192001" cy="0"/>
            </a:xfrm>
            <a:prstGeom prst="line">
              <a:avLst/>
            </a:prstGeom>
            <a:ln w="825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ltGray">
            <a:xfrm>
              <a:off x="9083040" y="5905500"/>
              <a:ext cx="3108960" cy="0"/>
            </a:xfrm>
            <a:prstGeom prst="line">
              <a:avLst/>
            </a:prstGeom>
            <a:ln w="82550" cap="flat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Broadcom Logo" descr="G:\_55906_Brand_Integration\_55998_Broadcom_Limited_Logo\_Final\04_White\PNG\Broadcom_Ltd_Logo_White_no-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923396"/>
            <a:ext cx="3200400" cy="4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4178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Circui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y bkgd">
            <a:extLst>
              <a:ext uri="{FF2B5EF4-FFF2-40B4-BE49-F238E27FC236}">
                <a16:creationId xmlns:a16="http://schemas.microsoft.com/office/drawing/2014/main" id="{7A82D792-6138-4518-BB6C-18AF9EB547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" y="0"/>
            <a:ext cx="12188949" cy="49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2020 Broadcom.  All Rights Reserved. The term “Broadcom” refers to Broadcom Inc. and/or its subsidiaries.</a:t>
            </a:r>
          </a:p>
        </p:txBody>
      </p:sp>
      <p:grpSp>
        <p:nvGrpSpPr>
          <p:cNvPr id="17" name="Two-tone Red Rouded"/>
          <p:cNvGrpSpPr/>
          <p:nvPr/>
        </p:nvGrpSpPr>
        <p:grpSpPr bwMode="gray">
          <a:xfrm>
            <a:off x="0" y="5424175"/>
            <a:ext cx="9344025" cy="338449"/>
            <a:chOff x="0" y="4690751"/>
            <a:chExt cx="7971416" cy="0"/>
          </a:xfrm>
        </p:grpSpPr>
        <p:cxnSp>
          <p:nvCxnSpPr>
            <p:cNvPr id="18" name="Straight Connector 17"/>
            <p:cNvCxnSpPr/>
            <p:nvPr/>
          </p:nvCxnSpPr>
          <p:spPr bwMode="gray">
            <a:xfrm>
              <a:off x="0" y="4690751"/>
              <a:ext cx="7971416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gray">
            <a:xfrm>
              <a:off x="5667375" y="4690751"/>
              <a:ext cx="2304041" cy="0"/>
            </a:xfrm>
            <a:prstGeom prst="line">
              <a:avLst/>
            </a:prstGeom>
            <a:ln w="76200" cap="rnd">
              <a:solidFill>
                <a:srgbClr val="AB19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BRCM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269924"/>
            <a:ext cx="1990725" cy="269778"/>
          </a:xfrm>
          <a:prstGeom prst="rect">
            <a:avLst/>
          </a:prstGeom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3408399"/>
            <a:ext cx="8686800" cy="1816100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1" cap="none" baseline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512200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3004" y="1371600"/>
            <a:ext cx="11365992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816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3004" y="1600200"/>
            <a:ext cx="11365992" cy="150707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/>
          </p:nvPr>
        </p:nvSpPr>
        <p:spPr>
          <a:xfrm>
            <a:off x="413004" y="1005840"/>
            <a:ext cx="11365992" cy="332399"/>
          </a:xfrm>
        </p:spPr>
        <p:txBody>
          <a:bodyPr lIns="0" tIns="0" rIns="0" bIns="0"/>
          <a:lstStyle>
            <a:lvl1pPr marL="0" marR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6307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1480" y="1371600"/>
            <a:ext cx="5577840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480" y="551311"/>
            <a:ext cx="11365992" cy="3662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9632" y="1371600"/>
            <a:ext cx="5577840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005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3004" y="551311"/>
            <a:ext cx="11365992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004" y="1371600"/>
            <a:ext cx="11365992" cy="1507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age Number"/>
          <p:cNvSpPr txBox="1">
            <a:spLocks/>
          </p:cNvSpPr>
          <p:nvPr/>
        </p:nvSpPr>
        <p:spPr>
          <a:xfrm>
            <a:off x="411480" y="662940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/>
            <a:fld id="{33A2A773-C618-4A5E-A908-2C5FB33DF7E5}" type="slidenum">
              <a:rPr lang="en-US" sz="800" smtClean="0">
                <a:solidFill>
                  <a:srgbClr val="4D4D4F"/>
                </a:solidFill>
                <a:cs typeface="Arial" pitchFamily="34" charset="0"/>
              </a:rPr>
              <a:pPr algn="l"/>
              <a:t>‹#›</a:t>
            </a:fld>
            <a:endParaRPr lang="en-US" sz="8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4" name="Copyright"/>
          <p:cNvSpPr txBox="1">
            <a:spLocks/>
          </p:cNvSpPr>
          <p:nvPr/>
        </p:nvSpPr>
        <p:spPr>
          <a:xfrm>
            <a:off x="832766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2020 Broadcom.  All Rights Reserved. The term “Broadcom” refers to Broadcom Inc. and/or its subsidiaries.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671014" y="6629400"/>
            <a:ext cx="27252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/>
            <a:r>
              <a:rPr lang="en-US" sz="800" dirty="0">
                <a:solidFill>
                  <a:srgbClr val="4D4D4F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9" name="BRCM Logo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6511510"/>
            <a:ext cx="1511300" cy="204806"/>
          </a:xfrm>
          <a:prstGeom prst="rect">
            <a:avLst/>
          </a:prstGeom>
        </p:spPr>
      </p:pic>
      <p:grpSp>
        <p:nvGrpSpPr>
          <p:cNvPr id="4" name="Two-tone Red"/>
          <p:cNvGrpSpPr/>
          <p:nvPr/>
        </p:nvGrpSpPr>
        <p:grpSpPr bwMode="ltGray">
          <a:xfrm>
            <a:off x="0" y="0"/>
            <a:ext cx="12192000" cy="137160"/>
            <a:chOff x="0" y="0"/>
            <a:chExt cx="12192000" cy="137160"/>
          </a:xfrm>
        </p:grpSpPr>
        <p:sp>
          <p:nvSpPr>
            <p:cNvPr id="7" name="Rectangle 6"/>
            <p:cNvSpPr/>
            <p:nvPr/>
          </p:nvSpPr>
          <p:spPr bwMode="ltGray">
            <a:xfrm>
              <a:off x="0" y="0"/>
              <a:ext cx="12192000" cy="137160"/>
            </a:xfrm>
            <a:prstGeom prst="rect">
              <a:avLst/>
            </a:prstGeom>
            <a:solidFill>
              <a:srgbClr val="CC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10665070" y="0"/>
              <a:ext cx="1526930" cy="137160"/>
            </a:xfrm>
            <a:prstGeom prst="rect">
              <a:avLst/>
            </a:prstGeom>
            <a:solidFill>
              <a:srgbClr val="AB1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23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102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9" r:id="rId10"/>
    <p:sldLayoutId id="2147484100" r:id="rId11"/>
  </p:sldLayoutIdLst>
  <p:transition spd="med">
    <p:fade/>
  </p:transition>
  <p:hf sldNum="0" hdr="0" ftr="0" dt="0"/>
  <p:txStyles>
    <p:titleStyle>
      <a:lvl1pPr marL="0" marR="0" indent="0" algn="l" defTabSz="914400" rtl="0" eaLnBrk="1" latinLnBrk="0" hangingPunct="1">
        <a:lnSpc>
          <a:spcPct val="85000"/>
        </a:lnSpc>
        <a:spcBef>
          <a:spcPct val="0"/>
        </a:spcBef>
        <a:spcAft>
          <a:spcPts val="0"/>
        </a:spcAft>
        <a:buNone/>
        <a:defRPr sz="2800" b="1" kern="1200" cap="none" baseline="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14350" marR="0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72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287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259FE6-8247-9741-9D6D-F6065FE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03" y="551311"/>
            <a:ext cx="8337101" cy="366254"/>
          </a:xfrm>
        </p:spPr>
        <p:txBody>
          <a:bodyPr/>
          <a:lstStyle/>
          <a:p>
            <a:r>
              <a:rPr lang="en-US" dirty="0"/>
              <a:t>Join Us at SHARE      Fort Worth this February!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B08984-7E41-D94F-937A-5FC2CAB75FCE}"/>
              </a:ext>
            </a:extLst>
          </p:cNvPr>
          <p:cNvSpPr txBox="1">
            <a:spLocks/>
          </p:cNvSpPr>
          <p:nvPr/>
        </p:nvSpPr>
        <p:spPr>
          <a:xfrm>
            <a:off x="870858" y="1383049"/>
            <a:ext cx="5675410" cy="5117188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14350" marR="0" indent="-22701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57250" marR="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143000" marR="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28750" marR="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SHARE Fort Worth is the leading education and networking event for enterprise IT professionals who support the mainframe and applications that run on it.</a:t>
            </a:r>
          </a:p>
          <a:p>
            <a:pPr marL="0" indent="0">
              <a:buNone/>
            </a:pPr>
            <a:r>
              <a:rPr lang="en-US" sz="1600" dirty="0"/>
              <a:t>SHARE features over </a:t>
            </a:r>
            <a:r>
              <a:rPr lang="en-US" sz="1600" b="1" dirty="0"/>
              <a:t>300</a:t>
            </a:r>
            <a:r>
              <a:rPr lang="en-US" sz="1600" dirty="0"/>
              <a:t> industry speakers, </a:t>
            </a:r>
            <a:r>
              <a:rPr lang="en-US" sz="1600" b="1" dirty="0"/>
              <a:t>500</a:t>
            </a:r>
            <a:r>
              <a:rPr lang="en-US" sz="1600" dirty="0"/>
              <a:t> sessions and </a:t>
            </a:r>
            <a:r>
              <a:rPr lang="en-US" sz="1600" b="1" dirty="0"/>
              <a:t>1,400</a:t>
            </a:r>
            <a:r>
              <a:rPr lang="en-US" sz="1600" dirty="0"/>
              <a:t> attendees. This event enables attendees to expand their knowledge, increase efficiencies in their organization and enhance their skills. </a:t>
            </a:r>
          </a:p>
          <a:p>
            <a:pPr marL="0" indent="0">
              <a:buNone/>
            </a:pPr>
            <a:r>
              <a:rPr lang="en-US" sz="1600" dirty="0"/>
              <a:t>Attendees will be able to meet with specialists on products they use, learn about the latest technology solutions and meet face-to-face with product reps.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20C30-DE5D-004E-9C60-59E24617B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9" y="1800364"/>
            <a:ext cx="4643980" cy="2430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CBA957-FA3A-E744-A728-0475754A7C11}"/>
              </a:ext>
            </a:extLst>
          </p:cNvPr>
          <p:cNvSpPr/>
          <p:nvPr/>
        </p:nvSpPr>
        <p:spPr>
          <a:xfrm>
            <a:off x="6928339" y="1434109"/>
            <a:ext cx="4643980" cy="3662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Register today at </a:t>
            </a:r>
            <a:r>
              <a:rPr lang="en-US" sz="1600" i="1" dirty="0" err="1">
                <a:solidFill>
                  <a:schemeClr val="bg1"/>
                </a:solidFill>
              </a:rPr>
              <a:t>event.share.org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C8F2D8-9855-9444-A70E-5B45CACF7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56"/>
          <a:stretch/>
        </p:blipFill>
        <p:spPr>
          <a:xfrm>
            <a:off x="195930" y="1339505"/>
            <a:ext cx="770441" cy="621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2B4A6-46D1-2843-A63C-F63B6C460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76" b="33189"/>
          <a:stretch/>
        </p:blipFill>
        <p:spPr>
          <a:xfrm>
            <a:off x="195930" y="2201543"/>
            <a:ext cx="770441" cy="577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4C4C5E-E9D4-0D49-ACDF-8F691848E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56"/>
          <a:stretch/>
        </p:blipFill>
        <p:spPr>
          <a:xfrm>
            <a:off x="195930" y="3209189"/>
            <a:ext cx="770441" cy="621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189182-263B-8B4E-8021-B45BBC0BD4C2}"/>
              </a:ext>
            </a:extLst>
          </p:cNvPr>
          <p:cNvSpPr txBox="1"/>
          <p:nvPr/>
        </p:nvSpPr>
        <p:spPr>
          <a:xfrm>
            <a:off x="966371" y="4090698"/>
            <a:ext cx="5503043" cy="24006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/>
              <a:t>SHARE Fort Worth will provide education on </a:t>
            </a:r>
            <a:r>
              <a:rPr lang="en-US" sz="1600" dirty="0">
                <a:solidFill>
                  <a:schemeClr val="accent1"/>
                </a:solidFill>
              </a:rPr>
              <a:t>key topics</a:t>
            </a:r>
            <a:r>
              <a:rPr lang="en-US" sz="1600" dirty="0"/>
              <a:t>:</a:t>
            </a:r>
          </a:p>
          <a:p>
            <a:endParaRPr lang="en-US" sz="400" dirty="0"/>
          </a:p>
          <a:p>
            <a:pPr marL="342900" lvl="1" indent="-168275">
              <a:spcBef>
                <a:spcPts val="3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dirty="0"/>
              <a:t>IBM z15</a:t>
            </a:r>
          </a:p>
          <a:p>
            <a:pPr marL="342900" lvl="1" indent="-168275">
              <a:spcBef>
                <a:spcPts val="3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dirty="0"/>
              <a:t>API Economy</a:t>
            </a:r>
          </a:p>
          <a:p>
            <a:pPr marL="342900" lvl="1" indent="-168275">
              <a:spcBef>
                <a:spcPts val="3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dirty="0"/>
              <a:t>Data Privacy </a:t>
            </a:r>
          </a:p>
          <a:p>
            <a:pPr marL="342900" lvl="1" indent="-168275">
              <a:spcBef>
                <a:spcPts val="3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dirty="0"/>
              <a:t>Analytics, Machine Learning and Cognitive Computing </a:t>
            </a:r>
          </a:p>
          <a:p>
            <a:pPr marL="342900" lvl="1" indent="-168275">
              <a:spcBef>
                <a:spcPts val="3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dirty="0"/>
              <a:t>Cloud Technology in the Enterprise</a:t>
            </a:r>
          </a:p>
          <a:p>
            <a:pPr marL="342900" lvl="1" indent="-168275">
              <a:spcBef>
                <a:spcPts val="3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dirty="0"/>
              <a:t>DevOps</a:t>
            </a:r>
          </a:p>
          <a:p>
            <a:pPr marL="342900" lvl="1" indent="-168275">
              <a:spcBef>
                <a:spcPts val="3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dirty="0"/>
              <a:t>Security </a:t>
            </a:r>
          </a:p>
          <a:p>
            <a:pPr marL="342900" lvl="1" indent="-168275">
              <a:spcBef>
                <a:spcPts val="3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en-US" sz="1400" dirty="0" err="1"/>
              <a:t>Zowe</a:t>
            </a:r>
            <a:r>
              <a:rPr lang="en-US" sz="1400" dirty="0"/>
              <a:t> &amp; Open Source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4B7AB9-94BE-9247-BBE1-A202AAB7B82C}"/>
              </a:ext>
            </a:extLst>
          </p:cNvPr>
          <p:cNvSpPr/>
          <p:nvPr/>
        </p:nvSpPr>
        <p:spPr>
          <a:xfrm>
            <a:off x="2206619" y="502015"/>
            <a:ext cx="1349828" cy="464846"/>
          </a:xfrm>
          <a:prstGeom prst="rect">
            <a:avLst/>
          </a:prstGeom>
          <a:solidFill>
            <a:schemeClr val="bg1"/>
          </a:solidFill>
          <a:ln w="12700" cap="rnd">
            <a:noFill/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CBC73-FB98-B44A-ADBB-AE03F6D9D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93" b="39345"/>
          <a:stretch/>
        </p:blipFill>
        <p:spPr>
          <a:xfrm>
            <a:off x="2185517" y="540349"/>
            <a:ext cx="1800508" cy="3258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AE00BE-E4A8-E84A-90FC-9701EBD2A9A9}"/>
              </a:ext>
            </a:extLst>
          </p:cNvPr>
          <p:cNvSpPr/>
          <p:nvPr/>
        </p:nvSpPr>
        <p:spPr>
          <a:xfrm>
            <a:off x="7987550" y="5111787"/>
            <a:ext cx="3820656" cy="62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For information on </a:t>
            </a:r>
            <a:r>
              <a:rPr lang="en-US" sz="1400" dirty="0">
                <a:solidFill>
                  <a:schemeClr val="tx2"/>
                </a:solidFill>
              </a:rPr>
              <a:t>Broadcom </a:t>
            </a:r>
            <a:r>
              <a:rPr lang="en-US" sz="1400" dirty="0">
                <a:solidFill>
                  <a:schemeClr val="tx1"/>
                </a:solidFill>
              </a:rPr>
              <a:t>at SHARE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visit</a:t>
            </a:r>
          </a:p>
          <a:p>
            <a:pPr algn="ctr">
              <a:spcBef>
                <a:spcPts val="300"/>
              </a:spcBef>
            </a:pPr>
            <a:r>
              <a:rPr lang="en-US" sz="1400" dirty="0" err="1">
                <a:solidFill>
                  <a:schemeClr val="tx1"/>
                </a:solidFill>
              </a:rPr>
              <a:t>learn.Broadcom.com</a:t>
            </a:r>
            <a:r>
              <a:rPr lang="en-US" sz="1400" dirty="0">
                <a:solidFill>
                  <a:schemeClr val="tx1"/>
                </a:solidFill>
              </a:rPr>
              <a:t>/SHARE2020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black&#10;&#10;Description automatically generated">
            <a:extLst>
              <a:ext uri="{FF2B5EF4-FFF2-40B4-BE49-F238E27FC236}">
                <a16:creationId xmlns:a16="http://schemas.microsoft.com/office/drawing/2014/main" id="{15C6849B-98CD-E84E-9423-A5A9ACD83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035" y="4739196"/>
            <a:ext cx="1369387" cy="13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709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roadcom_Theme">
  <a:themeElements>
    <a:clrScheme name="Broadcom_Ltd">
      <a:dk1>
        <a:sysClr val="windowText" lastClr="000000"/>
      </a:dk1>
      <a:lt1>
        <a:sysClr val="window" lastClr="FFFFFF"/>
      </a:lt1>
      <a:dk2>
        <a:srgbClr val="CC092F"/>
      </a:dk2>
      <a:lt2>
        <a:srgbClr val="5A5A5A"/>
      </a:lt2>
      <a:accent1>
        <a:srgbClr val="0098C7"/>
      </a:accent1>
      <a:accent2>
        <a:srgbClr val="007B8C"/>
      </a:accent2>
      <a:accent3>
        <a:srgbClr val="F3BA16"/>
      </a:accent3>
      <a:accent4>
        <a:srgbClr val="6C4B94"/>
      </a:accent4>
      <a:accent5>
        <a:srgbClr val="97999B"/>
      </a:accent5>
      <a:accent6>
        <a:srgbClr val="9DA03C"/>
      </a:accent6>
      <a:hlink>
        <a:srgbClr val="0098C7"/>
      </a:hlink>
      <a:folHlink>
        <a:srgbClr val="E68C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rnd">
          <a:solidFill>
            <a:schemeClr val="bg1"/>
          </a:solidFill>
          <a:prstDash val="solid"/>
          <a:tailEnd type="oval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>
    <a:extraClrScheme>
      <a:clrScheme name="Broadcom_Ltd">
        <a:dk1>
          <a:sysClr val="windowText" lastClr="000000"/>
        </a:dk1>
        <a:lt1>
          <a:sysClr val="window" lastClr="FFFFFF"/>
        </a:lt1>
        <a:dk2>
          <a:srgbClr val="CC092F"/>
        </a:dk2>
        <a:lt2>
          <a:srgbClr val="5A5A5A"/>
        </a:lt2>
        <a:accent1>
          <a:srgbClr val="0098C7"/>
        </a:accent1>
        <a:accent2>
          <a:srgbClr val="007B8C"/>
        </a:accent2>
        <a:accent3>
          <a:srgbClr val="F3BA16"/>
        </a:accent3>
        <a:accent4>
          <a:srgbClr val="6C4B94"/>
        </a:accent4>
        <a:accent5>
          <a:srgbClr val="97999B"/>
        </a:accent5>
        <a:accent6>
          <a:srgbClr val="9DA03C"/>
        </a:accent6>
        <a:hlink>
          <a:srgbClr val="0098C7"/>
        </a:hlink>
        <a:folHlink>
          <a:srgbClr val="E68C28"/>
        </a:folHlink>
      </a:clrScheme>
    </a:extraClrScheme>
  </a:extraClrSchemeLst>
  <a:custClrLst>
    <a:custClr name="Secondary Red 187">
      <a:srgbClr val="A6192E"/>
    </a:custClr>
    <a:custClr name="Secondary Red 188">
      <a:srgbClr val="79242F"/>
    </a:custClr>
    <a:custClr name="Secondary Gray 6">
      <a:srgbClr val="A7A8AA"/>
    </a:custClr>
    <a:custClr name="Gray 4">
      <a:srgbClr val="BBBCBC"/>
    </a:custClr>
    <a:custClr name="Broadcom Gray">
      <a:srgbClr val="E2E3E4"/>
    </a:custClr>
    <a:custClr name="Tertiary Orange 138">
      <a:srgbClr val="E68C28"/>
    </a:custClr>
    <a:custClr name="Tertiary Olive 458">
      <a:srgbClr val="E0D160"/>
    </a:custClr>
    <a:custClr name="Tertiary Beige 7402">
      <a:srgbClr val="F1E19B"/>
    </a:custClr>
  </a:custClrLst>
  <a:extLst>
    <a:ext uri="{05A4C25C-085E-4340-85A3-A5531E510DB2}">
      <thm15:themeFamily xmlns:thm15="http://schemas.microsoft.com/office/thememl/2012/main" name="Broadcom PPT Template" id="{67963A55-1F04-8645-AEA3-13E5944B0550}" vid="{E86AF3B8-7BB6-4644-941B-0BB550C5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Broadcom_Theme</Template>
  <TotalTime>221</TotalTime>
  <Words>148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Broadcom_Theme</vt:lpstr>
      <vt:lpstr>Join Us at SHARE      Fort Worth this February!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Red 16x9</dc:subject>
  <dc:creator>Microsoft Office User</dc:creator>
  <cp:keywords>Template</cp:keywords>
  <dc:description/>
  <cp:lastModifiedBy>Microsoft Office User</cp:lastModifiedBy>
  <cp:revision>12</cp:revision>
  <dcterms:created xsi:type="dcterms:W3CDTF">2020-01-06T17:07:24Z</dcterms:created>
  <dcterms:modified xsi:type="dcterms:W3CDTF">2020-01-06T22:00:53Z</dcterms:modified>
  <cp:category/>
</cp:coreProperties>
</file>