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4"/>
  </p:sldMasterIdLst>
  <p:notesMasterIdLst>
    <p:notesMasterId r:id="rId27"/>
  </p:notesMasterIdLst>
  <p:handoutMasterIdLst>
    <p:handoutMasterId r:id="rId28"/>
  </p:handoutMasterIdLst>
  <p:sldIdLst>
    <p:sldId id="413" r:id="rId5"/>
    <p:sldId id="414" r:id="rId6"/>
    <p:sldId id="415" r:id="rId7"/>
    <p:sldId id="416" r:id="rId8"/>
    <p:sldId id="417" r:id="rId9"/>
    <p:sldId id="418" r:id="rId10"/>
    <p:sldId id="419" r:id="rId11"/>
    <p:sldId id="420" r:id="rId12"/>
    <p:sldId id="423" r:id="rId13"/>
    <p:sldId id="422" r:id="rId14"/>
    <p:sldId id="424" r:id="rId15"/>
    <p:sldId id="425" r:id="rId16"/>
    <p:sldId id="427" r:id="rId17"/>
    <p:sldId id="428" r:id="rId18"/>
    <p:sldId id="429" r:id="rId19"/>
    <p:sldId id="432" r:id="rId20"/>
    <p:sldId id="430" r:id="rId21"/>
    <p:sldId id="431" r:id="rId22"/>
    <p:sldId id="426" r:id="rId23"/>
    <p:sldId id="434" r:id="rId24"/>
    <p:sldId id="435" r:id="rId25"/>
    <p:sldId id="436" r:id="rId26"/>
  </p:sldIdLst>
  <p:sldSz cx="9144000" cy="6858000" type="screen4x3"/>
  <p:notesSz cx="6858000" cy="9144000"/>
  <p:custDataLst>
    <p:tags r:id="rId29"/>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4" autoAdjust="0"/>
    <p:restoredTop sz="87177" autoAdjust="0"/>
  </p:normalViewPr>
  <p:slideViewPr>
    <p:cSldViewPr>
      <p:cViewPr varScale="1">
        <p:scale>
          <a:sx n="117" d="100"/>
          <a:sy n="117" d="100"/>
        </p:scale>
        <p:origin x="-1542" y="-108"/>
      </p:cViewPr>
      <p:guideLst>
        <p:guide orient="horz" pos="2159"/>
        <p:guide orient="horz" pos="3888"/>
        <p:guide orient="horz" pos="192"/>
        <p:guide orient="horz" pos="768"/>
        <p:guide pos="2882"/>
        <p:guide pos="240"/>
        <p:guide pos="552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59" d="100"/>
          <a:sy n="59" d="100"/>
        </p:scale>
        <p:origin x="-2630" y="-82"/>
      </p:cViewPr>
      <p:guideLst>
        <p:guide orient="horz" pos="2880"/>
        <p:guide orient="horz" pos="179"/>
        <p:guide pos="2160"/>
        <p:guide pos="204"/>
        <p:guide pos="4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ED21EF-1646-431D-87E1-4372984CC9F4}" type="datetimeFigureOut">
              <a:rPr lang="en-US">
                <a:latin typeface="+mn-lt"/>
              </a:rPr>
              <a:pPr>
                <a:defRPr/>
              </a:pPr>
              <a:t>6/11/2013</a:t>
            </a:fld>
            <a:endParaRPr lang="en-US" dirty="0">
              <a:latin typeface="+mn-l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125634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080" y="8534400"/>
            <a:ext cx="12065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23851" y="3200401"/>
            <a:ext cx="6210299" cy="523108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01110" y="8590782"/>
            <a:ext cx="3535264"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23850" y="8590782"/>
            <a:ext cx="527488" cy="269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558415" y="284163"/>
            <a:ext cx="3741171" cy="2805878"/>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05087679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a:t>
            </a:fld>
            <a:endParaRPr lang="en-US" dirty="0"/>
          </a:p>
        </p:txBody>
      </p:sp>
    </p:spTree>
    <p:extLst>
      <p:ext uri="{BB962C8B-B14F-4D97-AF65-F5344CB8AC3E}">
        <p14:creationId xmlns:p14="http://schemas.microsoft.com/office/powerpoint/2010/main" val="63092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 Aggregates metrics from multiple target hosts.</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a:t>
            </a:fld>
            <a:endParaRPr lang="en-US" dirty="0"/>
          </a:p>
        </p:txBody>
      </p:sp>
    </p:spTree>
    <p:extLst>
      <p:ext uri="{BB962C8B-B14F-4D97-AF65-F5344CB8AC3E}">
        <p14:creationId xmlns:p14="http://schemas.microsoft.com/office/powerpoint/2010/main" val="384599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558925" y="284163"/>
            <a:ext cx="3740150" cy="2805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AB6CD1-4BDF-4CAB-BBBD-EEC09EDC8A62}" type="slidenum">
              <a:rPr lang="en-IE" smtClean="0"/>
              <a:pPr eaLnBrk="1" hangingPunct="1"/>
              <a:t>11</a:t>
            </a:fld>
            <a:endParaRPr lang="en-I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17" name="Group 16"/>
          <p:cNvGrpSpPr/>
          <p:nvPr/>
        </p:nvGrpSpPr>
        <p:grpSpPr>
          <a:xfrm>
            <a:off x="227015" y="6323678"/>
            <a:ext cx="8691371" cy="301752"/>
            <a:chOff x="227015" y="6323678"/>
            <a:chExt cx="8691371" cy="301752"/>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0" name="Round Same Side Corner Rectangle 1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black">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smtClean="0"/>
              <a:t>Presentation Identifier Goes Here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smtClean="0"/>
              <a:t>Presentation Identifier Goes Here</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Round Same Side Corner Rectangle 18"/>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2011 Symantec Corporation. All rights reserved. </a:t>
            </a:r>
            <a:r>
              <a:rPr lang="en-US" sz="800" dirty="0" smtClean="0">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18" name="Round Same Side Corner Rectangle 17"/>
          <p:cNvSpPr/>
          <p:nvPr/>
        </p:nvSpPr>
        <p:spPr bwMode="auto">
          <a:xfrm rot="16200000">
            <a:off x="4136075" y="2414618"/>
            <a:ext cx="301752" cy="811987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Round Same Side Corner Rectangle 18"/>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ectangle 3"/>
          <p:cNvSpPr txBox="1">
            <a:spLocks noChangeArrowheads="1"/>
          </p:cNvSpPr>
          <p:nvPr/>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SYMANTEC PROPRIETARY/CONFIDENTIAL – INTERNAL USE ONLY</a:t>
            </a:r>
            <a:br>
              <a:rPr lang="en-US" sz="800" b="1" dirty="0" smtClean="0">
                <a:latin typeface="Calibri" pitchFamily="34" charset="0"/>
              </a:rPr>
            </a:br>
            <a:r>
              <a:rPr lang="en-US" sz="800" b="0" dirty="0" smtClean="0">
                <a:latin typeface="Calibri" pitchFamily="34" charset="0"/>
              </a:rPr>
              <a:t>Copyright © 2011 Symantec Corporation. All rights reserved.</a:t>
            </a:r>
          </a:p>
        </p:txBody>
      </p:sp>
      <p:pic>
        <p:nvPicPr>
          <p:cNvPr id="14" name="Picture 13" descr="SYM_Horiz_RGB.png"/>
          <p:cNvPicPr>
            <a:picLocks noChangeAspect="1"/>
          </p:cNvPicPr>
          <p:nvPr/>
        </p:nvPicPr>
        <p:blipFill>
          <a:blip r:embed="rId2" cstate="print"/>
          <a:stretch>
            <a:fillRect/>
          </a:stretch>
        </p:blipFill>
        <p:spPr>
          <a:xfrm>
            <a:off x="807190" y="762000"/>
            <a:ext cx="2430467" cy="64008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00200"/>
            <a:ext cx="8382000" cy="45720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676400"/>
            <a:ext cx="407670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676400"/>
            <a:ext cx="4061460" cy="44958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p:spTree>
      <p:nvGrpSpPr>
        <p:cNvPr id="1" name=""/>
        <p:cNvGrpSpPr/>
        <p:nvPr/>
      </p:nvGrpSpPr>
      <p:grpSpPr>
        <a:xfrm>
          <a:off x="0" y="0"/>
          <a:ext cx="0" cy="0"/>
          <a:chOff x="0" y="0"/>
          <a:chExt cx="0" cy="0"/>
        </a:xfrm>
      </p:grpSpPr>
      <p:sp>
        <p:nvSpPr>
          <p:cNvPr id="14" name="Round Same Side Corner Rectangle 13"/>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Round Same Side Corner Rectangle 16"/>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sp>
        <p:nvSpPr>
          <p:cNvPr id="12" name="Rectangle 4"/>
          <p:cNvSpPr>
            <a:spLocks noGrp="1" noChangeArrowheads="1"/>
          </p:cNvSpPr>
          <p:nvPr>
            <p:ph type="subTitle" idx="1" hasCustomPrompt="1"/>
          </p:nvPr>
        </p:nvSpPr>
        <p:spPr bwMode="black">
          <a:xfrm>
            <a:off x="685800" y="5029200"/>
            <a:ext cx="7772400" cy="381000"/>
          </a:xfrm>
        </p:spPr>
        <p:txBody>
          <a:bodyPr anchor="t" anchorCtr="0"/>
          <a:lstStyle>
            <a:lvl1pPr marL="0" indent="0">
              <a:buFontTx/>
              <a:buNone/>
              <a:defRPr sz="2400" b="1" baseline="0">
                <a:solidFill>
                  <a:schemeClr val="bg2"/>
                </a:solidFill>
              </a:defRPr>
            </a:lvl1pPr>
          </a:lstStyle>
          <a:p>
            <a:r>
              <a:rPr lang="en-US" dirty="0" smtClean="0"/>
              <a:t>Click to add subtitle here</a:t>
            </a:r>
            <a:endParaRPr lang="en-US" dirty="0"/>
          </a:p>
        </p:txBody>
      </p:sp>
      <p:pic>
        <p:nvPicPr>
          <p:cNvPr id="10" name="Picture 9" descr="SYM_Horiz_RGB.png"/>
          <p:cNvPicPr>
            <a:picLocks noChangeAspect="1"/>
          </p:cNvPicPr>
          <p:nvPr/>
        </p:nvPicPr>
        <p:blipFill>
          <a:blip r:embed="rId2" cstate="print"/>
          <a:stretch>
            <a:fillRect/>
          </a:stretch>
        </p:blipFill>
        <p:spPr>
          <a:xfrm>
            <a:off x="7016496" y="6311302"/>
            <a:ext cx="1207008" cy="317873"/>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ansition with Background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11" name="Round Same Side Corner Rectangle 10"/>
          <p:cNvSpPr/>
          <p:nvPr/>
        </p:nvSpPr>
        <p:spPr bwMode="auto">
          <a:xfrm rot="16200000">
            <a:off x="3389251" y="3161442"/>
            <a:ext cx="301752" cy="6626223"/>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 name="Round Same Side Corner Rectangle 11"/>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pic>
        <p:nvPicPr>
          <p:cNvPr id="13" name="Picture 12" descr="SYM_Horiz_RGB.png"/>
          <p:cNvPicPr>
            <a:picLocks noChangeAspect="1"/>
          </p:cNvPicPr>
          <p:nvPr/>
        </p:nvPicPr>
        <p:blipFill>
          <a:blip r:embed="rId4" cstate="print"/>
          <a:stretch>
            <a:fillRect/>
          </a:stretch>
        </p:blipFill>
        <p:spPr>
          <a:xfrm>
            <a:off x="7016496" y="6311302"/>
            <a:ext cx="1207008" cy="317873"/>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219201"/>
            <a:ext cx="8382001" cy="4953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600200"/>
            <a:ext cx="8382001" cy="4572000"/>
          </a:xfrm>
        </p:spPr>
        <p:txBody>
          <a:bodyPr/>
          <a:lstStyle/>
          <a:p>
            <a:pPr lvl="0"/>
            <a:r>
              <a:rPr lang="en-US" noProof="0" smtClean="0"/>
              <a:t>Click icon to add chart</a:t>
            </a:r>
            <a:endParaRPr lang="en-US" noProof="0" dirty="0" smtClean="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088571"/>
            <a:ext cx="8382000" cy="381000"/>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smtClean="0"/>
              <a:t>Click icon to add table</a:t>
            </a:r>
            <a:endParaRPr lang="en-US"/>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Presentation Identifier Goes Here</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Round Same Side Corner Rectangle 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Presentation Identifier Goes Here</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11" name="Picture 10" descr="SYM_Horiz_RGB.png"/>
          <p:cNvPicPr>
            <a:picLocks noChangeAspect="1"/>
          </p:cNvPicPr>
          <p:nvPr/>
        </p:nvPicPr>
        <p:blipFill>
          <a:blip r:embed="rId17" cstate="print"/>
          <a:stretch>
            <a:fillRect/>
          </a:stretch>
        </p:blipFill>
        <p:spPr>
          <a:xfrm>
            <a:off x="7016496" y="6311302"/>
            <a:ext cx="1207008" cy="31787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oleObject" Target="file:///C:\Users\dwplatt\Documents\PowerPoint\Visio_diagrams\monitor_flow.vsd\Drawing\~Page-1\Sheet.127" TargetMode="External"/><Relationship Id="rId18" Type="http://schemas.openxmlformats.org/officeDocument/2006/relationships/image" Target="../media/image43.png"/><Relationship Id="rId26" Type="http://schemas.openxmlformats.org/officeDocument/2006/relationships/image" Target="../media/image50.png"/><Relationship Id="rId3" Type="http://schemas.openxmlformats.org/officeDocument/2006/relationships/notesSlide" Target="../notesSlides/notesSlide4.xml"/><Relationship Id="rId21" Type="http://schemas.openxmlformats.org/officeDocument/2006/relationships/image" Target="../media/image14.png"/><Relationship Id="rId7" Type="http://schemas.openxmlformats.org/officeDocument/2006/relationships/oleObject" Target="file:///C:\Users\dwplatt\Documents\PowerPoint\Visio_diagrams\monitor_flow.vsd\Drawing\~Page-1\Plug-in" TargetMode="External"/><Relationship Id="rId12" Type="http://schemas.openxmlformats.org/officeDocument/2006/relationships/image" Target="../media/image39.png"/><Relationship Id="rId17" Type="http://schemas.openxmlformats.org/officeDocument/2006/relationships/image" Target="../media/image42.png"/><Relationship Id="rId25" Type="http://schemas.openxmlformats.org/officeDocument/2006/relationships/image" Target="../media/image49.png"/><Relationship Id="rId2" Type="http://schemas.openxmlformats.org/officeDocument/2006/relationships/slideLayout" Target="../slideLayouts/slideLayout2.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vmlDrawing" Target="../drawings/vmlDrawing1.vml"/><Relationship Id="rId6" Type="http://schemas.openxmlformats.org/officeDocument/2006/relationships/image" Target="../media/image36.png"/><Relationship Id="rId11" Type="http://schemas.openxmlformats.org/officeDocument/2006/relationships/image" Target="../media/image33.emf"/><Relationship Id="rId24" Type="http://schemas.openxmlformats.org/officeDocument/2006/relationships/image" Target="../media/image48.png"/><Relationship Id="rId5" Type="http://schemas.openxmlformats.org/officeDocument/2006/relationships/image" Target="../media/image35.png"/><Relationship Id="rId15" Type="http://schemas.openxmlformats.org/officeDocument/2006/relationships/image" Target="../media/image40.png"/><Relationship Id="rId23" Type="http://schemas.openxmlformats.org/officeDocument/2006/relationships/image" Target="../media/image47.png"/><Relationship Id="rId10" Type="http://schemas.openxmlformats.org/officeDocument/2006/relationships/image" Target="../media/image38.png"/><Relationship Id="rId19"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37.png"/><Relationship Id="rId14" Type="http://schemas.openxmlformats.org/officeDocument/2006/relationships/image" Target="../media/image34.emf"/><Relationship Id="rId22" Type="http://schemas.openxmlformats.org/officeDocument/2006/relationships/image" Target="../media/image46.png"/><Relationship Id="rId27"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hyperlink" Target="http://www.symantec.com/connect/downloads/dns-additional-rules-pack" TargetMode="External"/><Relationship Id="rId18" Type="http://schemas.openxmlformats.org/officeDocument/2006/relationships/hyperlink" Target="http://www.symantec.com/connect/downloads/latest-task-status-report" TargetMode="External"/><Relationship Id="rId26" Type="http://schemas.openxmlformats.org/officeDocument/2006/relationships/hyperlink" Target="http://www.symantec.com/connect/downloads/monitor-pack-ms6-windows-monitor-user-account-management" TargetMode="External"/><Relationship Id="rId39" Type="http://schemas.openxmlformats.org/officeDocument/2006/relationships/hyperlink" Target="http://www.symantec.com/connect/downloads/monitor-pack-zetafax" TargetMode="External"/><Relationship Id="rId21" Type="http://schemas.openxmlformats.org/officeDocument/2006/relationships/hyperlink" Target="http://www.symantec.com/connect/downloads/monitor-pack-ms6-windows-monitor-audit-policy" TargetMode="External"/><Relationship Id="rId34" Type="http://schemas.openxmlformats.org/officeDocument/2006/relationships/hyperlink" Target="http://www.symantec.com/connect/downloads/monitor-pack-biztalk" TargetMode="External"/><Relationship Id="rId42" Type="http://schemas.openxmlformats.org/officeDocument/2006/relationships/hyperlink" Target="http://www.symantec.com/connect/downloads/monitor-solution-data-not-reported-within-n-hours-report" TargetMode="External"/><Relationship Id="rId47" Type="http://schemas.openxmlformats.org/officeDocument/2006/relationships/hyperlink" Target="http://www.symantec.com/connect/downloads/ms7-monitor-pack-sql-basic" TargetMode="External"/><Relationship Id="rId50" Type="http://schemas.openxmlformats.org/officeDocument/2006/relationships/hyperlink" Target="http://www.symantec.com/connect/downloads/sep-client-server-monitor-pack-ms6" TargetMode="External"/><Relationship Id="rId55" Type="http://schemas.openxmlformats.org/officeDocument/2006/relationships/hyperlink" Target="http://www.symantec.com/connect/downloads/windows-monitor-pack-memory-ms6" TargetMode="External"/><Relationship Id="rId7" Type="http://schemas.openxmlformats.org/officeDocument/2006/relationships/hyperlink" Target="http://www.symantec.com/connect/downloads/altiris-xpvista-monitor-pack-agentless-basic" TargetMode="External"/><Relationship Id="rId2" Type="http://schemas.openxmlformats.org/officeDocument/2006/relationships/image" Target="../media/image9.png"/><Relationship Id="rId16" Type="http://schemas.openxmlformats.org/officeDocument/2006/relationships/hyperlink" Target="http://www.symantec.com/connect/downloads/hp-management-monitor-pack" TargetMode="External"/><Relationship Id="rId29" Type="http://schemas.openxmlformats.org/officeDocument/2006/relationships/hyperlink" Target="http://www.symantec.com/connect/downloads/monitor-pack-ms7-windows-monitor-account-management" TargetMode="External"/><Relationship Id="rId11" Type="http://schemas.openxmlformats.org/officeDocument/2006/relationships/hyperlink" Target="http://www.symantec.com/connect/downloads/bmc-entuity-monitor-pack" TargetMode="External"/><Relationship Id="rId24" Type="http://schemas.openxmlformats.org/officeDocument/2006/relationships/hyperlink" Target="http://www.symantec.com/connect/downloads/monitor-pack-ms6-windows-monitor-system-crashes" TargetMode="External"/><Relationship Id="rId32" Type="http://schemas.openxmlformats.org/officeDocument/2006/relationships/hyperlink" Target="http://www.symantec.com/connect/downloads/monitor-pack-ms7-windows-monitoring-system-proccesses" TargetMode="External"/><Relationship Id="rId37" Type="http://schemas.openxmlformats.org/officeDocument/2006/relationships/hyperlink" Target="http://www.symantec.com/connect/downloads/monitor-pack-meridio-dm-web-service" TargetMode="External"/><Relationship Id="rId40" Type="http://schemas.openxmlformats.org/officeDocument/2006/relationships/hyperlink" Target="http://www.symantec.com/connect/downloads/monitor-pack-sav-nas" TargetMode="External"/><Relationship Id="rId45" Type="http://schemas.openxmlformats.org/officeDocument/2006/relationships/hyperlink" Target="http://www.symantec.com/connect/downloads/ms-exchange-monitor-pack-updated-sept-2009" TargetMode="External"/><Relationship Id="rId53" Type="http://schemas.openxmlformats.org/officeDocument/2006/relationships/hyperlink" Target="http://www.symantec.com/connect/downloads/symantec-netbackup-monitor-pack" TargetMode="External"/><Relationship Id="rId5" Type="http://schemas.openxmlformats.org/officeDocument/2006/relationships/hyperlink" Target="http://www.symantec.com/connect/downloads/basic-altiris-server-7-monitor-pack" TargetMode="External"/><Relationship Id="rId10" Type="http://schemas.openxmlformats.org/officeDocument/2006/relationships/hyperlink" Target="http://www.symantec.com/connect/downloads/blackberry-basic-monitoring-pack" TargetMode="External"/><Relationship Id="rId19" Type="http://schemas.openxmlformats.org/officeDocument/2006/relationships/hyperlink" Target="http://www.symantec.com/connect/downloads/monitor-pack-windows-servers-monitor-policy-agent-based-fault-alerts-only" TargetMode="External"/><Relationship Id="rId31" Type="http://schemas.openxmlformats.org/officeDocument/2006/relationships/hyperlink" Target="http://www.symantec.com/connect/downloads/monitor-pack-ms6-windows-monitor-use-user-rights-0" TargetMode="External"/><Relationship Id="rId44" Type="http://schemas.openxmlformats.org/officeDocument/2006/relationships/hyperlink" Target="http://www.symantec.com/connect/downloads/ms-exchange-monitor-pack-basic" TargetMode="External"/><Relationship Id="rId52" Type="http://schemas.openxmlformats.org/officeDocument/2006/relationships/hyperlink" Target="http://www.symantec.com/connect/downloads/symantec-monitor-pack-enterprise-vault" TargetMode="External"/><Relationship Id="rId4" Type="http://schemas.openxmlformats.org/officeDocument/2006/relationships/hyperlink" Target="http://www.symantec.com/connect/downloads/altiris-deployment-server-monitor-pack-ms6" TargetMode="External"/><Relationship Id="rId9" Type="http://schemas.openxmlformats.org/officeDocument/2006/relationships/hyperlink" Target="http://www.symantec.com/connect/downloads/basic-symantec-endpoint-protection-monitor-pack" TargetMode="External"/><Relationship Id="rId14" Type="http://schemas.openxmlformats.org/officeDocument/2006/relationships/hyperlink" Target="http://www.symantec.com/connect/downloads/emc-monitor-policy" TargetMode="External"/><Relationship Id="rId22" Type="http://schemas.openxmlformats.org/officeDocument/2006/relationships/hyperlink" Target="http://www.symantec.com/connect/downloads/monitor-pack-ms6-windows-monitor-computer-account-management" TargetMode="External"/><Relationship Id="rId27" Type="http://schemas.openxmlformats.org/officeDocument/2006/relationships/hyperlink" Target="http://www.symantec.com/connect/downloads/monitor-pack-ms6-windows-monitoring-system-proccesses" TargetMode="External"/><Relationship Id="rId30" Type="http://schemas.openxmlformats.org/officeDocument/2006/relationships/hyperlink" Target="http://www.symantec.com/connect/downloads/monitor-pack-ms7-windows-monitor-audit-policy" TargetMode="External"/><Relationship Id="rId35" Type="http://schemas.openxmlformats.org/officeDocument/2006/relationships/hyperlink" Target="http://www.symantec.com/connect/downloads/monitor-pack-domino-basic-services" TargetMode="External"/><Relationship Id="rId43" Type="http://schemas.openxmlformats.org/officeDocument/2006/relationships/hyperlink" Target="http://www.symantec.com/connect/downloads/ms-7-monitor-pack-sql-20052008-updated-july-2009" TargetMode="External"/><Relationship Id="rId48" Type="http://schemas.openxmlformats.org/officeDocument/2006/relationships/hyperlink" Target="http://www.symantec.com/connect/downloads/oracle-pack-oracle-10g-windows" TargetMode="External"/><Relationship Id="rId56" Type="http://schemas.openxmlformats.org/officeDocument/2006/relationships/hyperlink" Target="http://www.symantec.com/connect/downloads/windows-desktop-monitor-pack-agent-based-fault-alerts-only-includes-sep-client-and-pca-mon" TargetMode="External"/><Relationship Id="rId8" Type="http://schemas.openxmlformats.org/officeDocument/2006/relationships/hyperlink" Target="http://www.symantec.com/connect/downloads/basic-altiris-7-package-server-monitor-pack" TargetMode="External"/><Relationship Id="rId51" Type="http://schemas.openxmlformats.org/officeDocument/2006/relationships/hyperlink" Target="http://www.symantec.com/connect/downloads/site-server-monitor-pack-task-services" TargetMode="External"/><Relationship Id="rId3" Type="http://schemas.openxmlformats.org/officeDocument/2006/relationships/hyperlink" Target="http://www.symantec.com/connect/downloads/active-directory-addtional-rules-pack" TargetMode="External"/><Relationship Id="rId12" Type="http://schemas.openxmlformats.org/officeDocument/2006/relationships/hyperlink" Target="http://www.symantec.com/connect/downloads/ciscoworks-monitor-pack" TargetMode="External"/><Relationship Id="rId17" Type="http://schemas.openxmlformats.org/officeDocument/2006/relationships/hyperlink" Target="http://www.symantec.com/connect/downloads/hp-proliant-windows-agents-and-events" TargetMode="External"/><Relationship Id="rId25" Type="http://schemas.openxmlformats.org/officeDocument/2006/relationships/hyperlink" Target="http://www.symantec.com/connect/downloads/monitor-pack-ms6-windows-monitor-use-user-rights" TargetMode="External"/><Relationship Id="rId33" Type="http://schemas.openxmlformats.org/officeDocument/2006/relationships/hyperlink" Target="http://www.symantec.com/connect/downloads/monitor-pack-altiris-agent-service-status-agentless" TargetMode="External"/><Relationship Id="rId38" Type="http://schemas.openxmlformats.org/officeDocument/2006/relationships/hyperlink" Target="http://www.symantec.com/connect/downloads/monitor-pack-sep-agent-windows-service-status-agentless" TargetMode="External"/><Relationship Id="rId46" Type="http://schemas.openxmlformats.org/officeDocument/2006/relationships/hyperlink" Target="http://www.symantec.com/connect/downloads/ms-sharepoint-monitor-pack" TargetMode="External"/><Relationship Id="rId20" Type="http://schemas.openxmlformats.org/officeDocument/2006/relationships/hyperlink" Target="http://www.symantec.com/connect/downloads/monitor-pack-ms6-windows-general-system-monitoring" TargetMode="External"/><Relationship Id="rId41" Type="http://schemas.openxmlformats.org/officeDocument/2006/relationships/hyperlink" Target="http://www.symantec.com/connect/downloads/monitor-packs-ms6-windows-monitor-uptime-and-reboots" TargetMode="External"/><Relationship Id="rId54" Type="http://schemas.openxmlformats.org/officeDocument/2006/relationships/hyperlink" Target="http://www.symantec.com/connect/downloads/symantec-pcanywhere-monitor-pack" TargetMode="External"/><Relationship Id="rId1" Type="http://schemas.openxmlformats.org/officeDocument/2006/relationships/slideLayout" Target="../slideLayouts/slideLayout2.xml"/><Relationship Id="rId6" Type="http://schemas.openxmlformats.org/officeDocument/2006/relationships/hyperlink" Target="http://www.symantec.com/connect/downloads/altiris-server-7-monitor-pack-basic-updated-july-2009" TargetMode="External"/><Relationship Id="rId15" Type="http://schemas.openxmlformats.org/officeDocument/2006/relationships/hyperlink" Target="http://www.symantec.com/connect/downloads/hdd-monitor-pack-harddisk-predictive-failure-status-using-win32diskdrive-and-smart-windows" TargetMode="External"/><Relationship Id="rId23" Type="http://schemas.openxmlformats.org/officeDocument/2006/relationships/hyperlink" Target="http://www.symantec.com/connect/downloads/monitor-pack-ms6-windows-monitor-security-group-account-management" TargetMode="External"/><Relationship Id="rId28" Type="http://schemas.openxmlformats.org/officeDocument/2006/relationships/hyperlink" Target="http://www.symantec.com/connect/downloads/monitor-pack-ms7-windows-general-system-monitoring" TargetMode="External"/><Relationship Id="rId36" Type="http://schemas.openxmlformats.org/officeDocument/2006/relationships/hyperlink" Target="http://www.symantec.com/connect/downloads/monitor-pack-hp-ux-basic" TargetMode="External"/><Relationship Id="rId49" Type="http://schemas.openxmlformats.org/officeDocument/2006/relationships/hyperlink" Target="http://www.symantec.com/connect/downloads/recovery-solution-monitor-pac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2.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Server Management Suite:</a:t>
            </a:r>
            <a:br>
              <a:rPr lang="en-US" dirty="0" smtClean="0"/>
            </a:br>
            <a:r>
              <a:rPr lang="en-US" dirty="0" smtClean="0"/>
              <a:t>Monitor Solution</a:t>
            </a:r>
            <a:endParaRPr lang="en-US" dirty="0"/>
          </a:p>
        </p:txBody>
      </p:sp>
      <p:sp>
        <p:nvSpPr>
          <p:cNvPr id="4" name="Subtitle 3"/>
          <p:cNvSpPr>
            <a:spLocks noGrp="1"/>
          </p:cNvSpPr>
          <p:nvPr>
            <p:ph type="subTitle" idx="1"/>
          </p:nvPr>
        </p:nvSpPr>
        <p:spPr/>
        <p:txBody>
          <a:bodyPr/>
          <a:lstStyle/>
          <a:p>
            <a:r>
              <a:rPr lang="en-US" dirty="0" smtClean="0"/>
              <a:t>Don Platt</a:t>
            </a:r>
          </a:p>
          <a:p>
            <a:endParaRPr lang="en-US" dirty="0"/>
          </a:p>
        </p:txBody>
      </p:sp>
      <p:sp>
        <p:nvSpPr>
          <p:cNvPr id="5" name="Text Placeholder 4"/>
          <p:cNvSpPr>
            <a:spLocks noGrp="1"/>
          </p:cNvSpPr>
          <p:nvPr>
            <p:ph type="body" sz="quarter" idx="10"/>
          </p:nvPr>
        </p:nvSpPr>
        <p:spPr/>
        <p:txBody>
          <a:bodyPr/>
          <a:lstStyle/>
          <a:p>
            <a:r>
              <a:rPr lang="en-US" dirty="0"/>
              <a:t>Infrastructure Architect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62000"/>
            <a:ext cx="2524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Connection Profile Assignments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update </a:t>
            </a:r>
            <a:r>
              <a:rPr lang="en-US" dirty="0" err="1"/>
              <a:t>Inv_Altris_Common_ProtocolMask</a:t>
            </a:r>
            <a:endParaRPr lang="en-US" dirty="0"/>
          </a:p>
          <a:p>
            <a:pPr marL="0" indent="0">
              <a:buNone/>
            </a:pPr>
            <a:r>
              <a:rPr lang="en-US" dirty="0"/>
              <a:t>Set </a:t>
            </a:r>
            <a:r>
              <a:rPr lang="en-US" dirty="0" err="1"/>
              <a:t>ConnectionProfileGuid</a:t>
            </a:r>
            <a:r>
              <a:rPr lang="en-US" dirty="0"/>
              <a:t> = '2B0710CA-4154-4229-9BE9-2A8A9F56386A'</a:t>
            </a:r>
          </a:p>
          <a:p>
            <a:pPr marL="0" indent="0">
              <a:buNone/>
            </a:pPr>
            <a:r>
              <a:rPr lang="en-US" dirty="0"/>
              <a:t>WHERE _</a:t>
            </a:r>
            <a:r>
              <a:rPr lang="en-US" dirty="0" err="1"/>
              <a:t>ResourceGuid</a:t>
            </a:r>
            <a:r>
              <a:rPr lang="en-US" dirty="0"/>
              <a:t> IN (</a:t>
            </a:r>
          </a:p>
          <a:p>
            <a:pPr marL="0" indent="0">
              <a:buNone/>
            </a:pPr>
            <a:r>
              <a:rPr lang="en-US" dirty="0"/>
              <a:t>SELECT distinct id._</a:t>
            </a:r>
            <a:r>
              <a:rPr lang="en-US" dirty="0" err="1"/>
              <a:t>ResourceGuid</a:t>
            </a:r>
            <a:r>
              <a:rPr lang="en-US" dirty="0"/>
              <a:t> [</a:t>
            </a:r>
            <a:r>
              <a:rPr lang="en-US" dirty="0" err="1"/>
              <a:t>Guid</a:t>
            </a:r>
            <a:r>
              <a:rPr lang="en-US" dirty="0"/>
              <a:t>]</a:t>
            </a:r>
          </a:p>
          <a:p>
            <a:pPr marL="0" indent="0">
              <a:buNone/>
            </a:pPr>
            <a:r>
              <a:rPr lang="en-US" dirty="0"/>
              <a:t>FROM </a:t>
            </a:r>
            <a:r>
              <a:rPr lang="en-US" dirty="0" err="1"/>
              <a:t>Inv_Altris_Common_ProtocolMask</a:t>
            </a:r>
            <a:r>
              <a:rPr lang="en-US" dirty="0"/>
              <a:t> p</a:t>
            </a:r>
          </a:p>
          <a:p>
            <a:pPr marL="0" indent="0">
              <a:buNone/>
            </a:pPr>
            <a:r>
              <a:rPr lang="en-US" dirty="0"/>
              <a:t>JOIN </a:t>
            </a:r>
            <a:r>
              <a:rPr lang="en-US" dirty="0" err="1"/>
              <a:t>Inv_AeX_AC_Identification</a:t>
            </a:r>
            <a:r>
              <a:rPr lang="en-US" dirty="0"/>
              <a:t> id</a:t>
            </a:r>
          </a:p>
          <a:p>
            <a:pPr marL="0" indent="0">
              <a:buNone/>
            </a:pPr>
            <a:r>
              <a:rPr lang="en-US" dirty="0"/>
              <a:t>	ON p.[_</a:t>
            </a:r>
            <a:r>
              <a:rPr lang="en-US" dirty="0" err="1"/>
              <a:t>ResourceGuid</a:t>
            </a:r>
            <a:r>
              <a:rPr lang="en-US" dirty="0"/>
              <a:t>] = id.[_</a:t>
            </a:r>
            <a:r>
              <a:rPr lang="en-US" dirty="0" err="1"/>
              <a:t>ResourceGuid</a:t>
            </a:r>
            <a:r>
              <a:rPr lang="en-US" dirty="0"/>
              <a:t>]</a:t>
            </a:r>
          </a:p>
          <a:p>
            <a:pPr marL="0" indent="0">
              <a:buNone/>
            </a:pPr>
            <a:r>
              <a:rPr lang="en-US" dirty="0"/>
              <a:t>JOIN Item </a:t>
            </a:r>
            <a:r>
              <a:rPr lang="en-US" dirty="0" err="1"/>
              <a:t>i</a:t>
            </a:r>
            <a:endParaRPr lang="en-US" dirty="0"/>
          </a:p>
          <a:p>
            <a:pPr marL="0" indent="0">
              <a:buNone/>
            </a:pPr>
            <a:r>
              <a:rPr lang="en-US" dirty="0"/>
              <a:t>	ON p.[</a:t>
            </a:r>
            <a:r>
              <a:rPr lang="en-US" dirty="0" err="1"/>
              <a:t>ConnectionProfileGuid</a:t>
            </a:r>
            <a:r>
              <a:rPr lang="en-US" dirty="0"/>
              <a:t>] = </a:t>
            </a:r>
            <a:r>
              <a:rPr lang="en-US" dirty="0" err="1"/>
              <a:t>i</a:t>
            </a:r>
            <a:r>
              <a:rPr lang="en-US" dirty="0"/>
              <a:t>.[</a:t>
            </a:r>
            <a:r>
              <a:rPr lang="en-US" dirty="0" err="1"/>
              <a:t>Guid</a:t>
            </a:r>
            <a:r>
              <a:rPr lang="en-US" dirty="0"/>
              <a:t>] </a:t>
            </a:r>
          </a:p>
          <a:p>
            <a:pPr marL="0" indent="0">
              <a:buNone/>
            </a:pPr>
            <a:r>
              <a:rPr lang="en-US" dirty="0"/>
              <a:t>JOIN </a:t>
            </a:r>
            <a:r>
              <a:rPr lang="en-US" dirty="0" err="1"/>
              <a:t>vComputer</a:t>
            </a:r>
            <a:r>
              <a:rPr lang="en-US" dirty="0"/>
              <a:t> </a:t>
            </a:r>
            <a:r>
              <a:rPr lang="en-US" dirty="0" err="1"/>
              <a:t>vc</a:t>
            </a:r>
            <a:endParaRPr lang="en-US" dirty="0"/>
          </a:p>
          <a:p>
            <a:pPr marL="0" indent="0">
              <a:buNone/>
            </a:pPr>
            <a:r>
              <a:rPr lang="en-US" dirty="0"/>
              <a:t>    ON p.[_</a:t>
            </a:r>
            <a:r>
              <a:rPr lang="en-US" dirty="0" err="1"/>
              <a:t>ResourceGuid</a:t>
            </a:r>
            <a:r>
              <a:rPr lang="en-US" dirty="0"/>
              <a:t>] = </a:t>
            </a:r>
            <a:r>
              <a:rPr lang="en-US" dirty="0" err="1"/>
              <a:t>vc.guid</a:t>
            </a:r>
            <a:endParaRPr lang="en-US" dirty="0"/>
          </a:p>
          <a:p>
            <a:pPr marL="0" indent="0">
              <a:buNone/>
            </a:pPr>
            <a:r>
              <a:rPr lang="en-US" dirty="0"/>
              <a:t>WHERE</a:t>
            </a:r>
          </a:p>
          <a:p>
            <a:pPr marL="0" indent="0">
              <a:buNone/>
            </a:pPr>
            <a:r>
              <a:rPr lang="en-US" dirty="0" err="1"/>
              <a:t>vc</a:t>
            </a:r>
            <a:r>
              <a:rPr lang="en-US" dirty="0"/>
              <a:t>.[OS Name] LIKE '%Windows%'</a:t>
            </a:r>
          </a:p>
          <a:p>
            <a:pPr marL="0" indent="0">
              <a:buNone/>
            </a:pPr>
            <a:r>
              <a:rPr lang="en-US" dirty="0"/>
              <a:t>AND (</a:t>
            </a:r>
            <a:r>
              <a:rPr lang="en-US" dirty="0" err="1"/>
              <a:t>vc.domain</a:t>
            </a:r>
            <a:r>
              <a:rPr lang="en-US" dirty="0"/>
              <a:t> = 'OHC' or </a:t>
            </a:r>
            <a:r>
              <a:rPr lang="en-US" dirty="0" err="1"/>
              <a:t>vc.domain</a:t>
            </a:r>
            <a:r>
              <a:rPr lang="en-US" dirty="0"/>
              <a:t> = 'GENTIVA' or </a:t>
            </a:r>
            <a:r>
              <a:rPr lang="en-US" dirty="0" err="1"/>
              <a:t>vc.domain</a:t>
            </a:r>
            <a:r>
              <a:rPr lang="en-US" dirty="0"/>
              <a:t> = 'FHCC' or </a:t>
            </a:r>
            <a:r>
              <a:rPr lang="en-US" dirty="0" err="1"/>
              <a:t>vc.domain</a:t>
            </a:r>
            <a:r>
              <a:rPr lang="en-US" dirty="0"/>
              <a:t> = 'OLSTENHS' or </a:t>
            </a:r>
            <a:r>
              <a:rPr lang="en-US" dirty="0" err="1"/>
              <a:t>vc.domain</a:t>
            </a:r>
            <a:r>
              <a:rPr lang="en-US" dirty="0"/>
              <a:t> = 'ODSYHEALTH' or </a:t>
            </a:r>
            <a:r>
              <a:rPr lang="en-US" dirty="0" err="1"/>
              <a:t>vc.domain</a:t>
            </a:r>
            <a:r>
              <a:rPr lang="en-US" dirty="0"/>
              <a:t> = 'OLSTEN'</a:t>
            </a:r>
          </a:p>
          <a:p>
            <a:pPr marL="0" indent="0">
              <a:buNone/>
            </a:pPr>
            <a:r>
              <a:rPr lang="en-US" dirty="0"/>
              <a:t>	or </a:t>
            </a:r>
            <a:r>
              <a:rPr lang="en-US" dirty="0" err="1"/>
              <a:t>vc.domain</a:t>
            </a:r>
            <a:r>
              <a:rPr lang="en-US" dirty="0"/>
              <a:t> = 'gentiva.ghsnet.com' or </a:t>
            </a:r>
            <a:r>
              <a:rPr lang="en-US" dirty="0" err="1"/>
              <a:t>vc.domain</a:t>
            </a:r>
            <a:r>
              <a:rPr lang="en-US" dirty="0"/>
              <a:t> = 'HEALTHFIELD' or </a:t>
            </a:r>
            <a:r>
              <a:rPr lang="en-US" dirty="0" err="1"/>
              <a:t>vc.domain</a:t>
            </a:r>
            <a:r>
              <a:rPr lang="en-US" dirty="0"/>
              <a:t> = 'GHSNET'))</a:t>
            </a:r>
          </a:p>
        </p:txBody>
      </p:sp>
      <p:sp>
        <p:nvSpPr>
          <p:cNvPr id="4" name="Footer Placeholder 3"/>
          <p:cNvSpPr>
            <a:spLocks noGrp="1"/>
          </p:cNvSpPr>
          <p:nvPr>
            <p:ph type="ftr" sz="quarter" idx="10"/>
          </p:nvPr>
        </p:nvSpPr>
        <p:spPr/>
        <p:txBody>
          <a:bodyPr/>
          <a:lstStyle/>
          <a:p>
            <a:pPr>
              <a:defRPr/>
            </a:pPr>
            <a:r>
              <a:rPr lang="en-US" dirty="0" smtClean="0"/>
              <a:t>Monitor Solution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spTree>
    <p:extLst>
      <p:ext uri="{BB962C8B-B14F-4D97-AF65-F5344CB8AC3E}">
        <p14:creationId xmlns:p14="http://schemas.microsoft.com/office/powerpoint/2010/main" val="85153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0" name="Straight Arrow Connector 69"/>
          <p:cNvCxnSpPr/>
          <p:nvPr/>
        </p:nvCxnSpPr>
        <p:spPr>
          <a:xfrm flipV="1">
            <a:off x="5181600" y="3200400"/>
            <a:ext cx="762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095948">
            <a:off x="635001" y="5049837"/>
            <a:ext cx="6754812" cy="239713"/>
          </a:xfrm>
          <a:prstGeom prst="arc">
            <a:avLst/>
          </a:prstGeom>
          <a:solidFill>
            <a:schemeClr val="bg1"/>
          </a:solid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dirty="0"/>
          </a:p>
        </p:txBody>
      </p:sp>
      <p:grpSp>
        <p:nvGrpSpPr>
          <p:cNvPr id="2" name="Group 61"/>
          <p:cNvGrpSpPr>
            <a:grpSpLocks/>
          </p:cNvGrpSpPr>
          <p:nvPr/>
        </p:nvGrpSpPr>
        <p:grpSpPr bwMode="auto">
          <a:xfrm>
            <a:off x="6302375" y="1371600"/>
            <a:ext cx="461963" cy="1447800"/>
            <a:chOff x="6302644" y="1371600"/>
            <a:chExt cx="461665" cy="1447800"/>
          </a:xfrm>
        </p:grpSpPr>
        <p:cxnSp>
          <p:nvCxnSpPr>
            <p:cNvPr id="61" name="Straight Arrow Connector 60"/>
            <p:cNvCxnSpPr/>
            <p:nvPr/>
          </p:nvCxnSpPr>
          <p:spPr>
            <a:xfrm flipV="1">
              <a:off x="6324855" y="1371600"/>
              <a:ext cx="0" cy="1447800"/>
            </a:xfrm>
            <a:prstGeom prst="straightConnector1">
              <a:avLst/>
            </a:prstGeom>
            <a:ln w="31750">
              <a:solidFill>
                <a:srgbClr val="FF0000"/>
              </a:solidFill>
              <a:bevel/>
              <a:headEnd type="none" w="sm"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302644" y="1524000"/>
              <a:ext cx="461665" cy="338554"/>
            </a:xfrm>
            <a:prstGeom prst="rect">
              <a:avLst/>
            </a:prstGeom>
          </p:spPr>
          <p:txBody>
            <a:bodyPr vert="vert270">
              <a:spAutoFit/>
            </a:bodyPr>
            <a:lstStyle/>
            <a:p>
              <a:pPr>
                <a:defRPr/>
              </a:pPr>
              <a:r>
                <a:rPr lang="en-US" sz="900" b="1" dirty="0">
                  <a:solidFill>
                    <a:srgbClr val="FF0000"/>
                  </a:solidFill>
                  <a:latin typeface="+mn-lt"/>
                </a:rPr>
                <a:t>Port 1011</a:t>
              </a:r>
            </a:p>
          </p:txBody>
        </p:sp>
      </p:grpSp>
      <p:sp>
        <p:nvSpPr>
          <p:cNvPr id="50" name="Arc 49"/>
          <p:cNvSpPr/>
          <p:nvPr/>
        </p:nvSpPr>
        <p:spPr>
          <a:xfrm rot="2580000">
            <a:off x="-2811463" y="2109788"/>
            <a:ext cx="6308726" cy="214312"/>
          </a:xfrm>
          <a:prstGeom prst="arc">
            <a:avLst>
              <a:gd name="adj1" fmla="val 21230854"/>
              <a:gd name="adj2" fmla="val 21441016"/>
            </a:avLst>
          </a:prstGeom>
          <a:solidFill>
            <a:schemeClr val="bg1"/>
          </a:solid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dirty="0"/>
          </a:p>
        </p:txBody>
      </p:sp>
      <p:sp>
        <p:nvSpPr>
          <p:cNvPr id="32" name="Arc 31"/>
          <p:cNvSpPr/>
          <p:nvPr/>
        </p:nvSpPr>
        <p:spPr>
          <a:xfrm>
            <a:off x="5638800" y="1600200"/>
            <a:ext cx="304800" cy="1752600"/>
          </a:xfrm>
          <a:prstGeom prst="arc">
            <a:avLst>
              <a:gd name="adj1" fmla="val 16896082"/>
              <a:gd name="adj2" fmla="val 4344991"/>
            </a:avLst>
          </a:prstGeom>
          <a:solidFill>
            <a:schemeClr val="bg1"/>
          </a:solid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dirty="0"/>
          </a:p>
        </p:txBody>
      </p:sp>
      <p:sp>
        <p:nvSpPr>
          <p:cNvPr id="1034" name="Title 1"/>
          <p:cNvSpPr>
            <a:spLocks noGrp="1"/>
          </p:cNvSpPr>
          <p:nvPr>
            <p:ph type="title"/>
          </p:nvPr>
        </p:nvSpPr>
        <p:spPr>
          <a:xfrm>
            <a:off x="457200" y="0"/>
            <a:ext cx="8229600" cy="487363"/>
          </a:xfrm>
        </p:spPr>
        <p:txBody>
          <a:bodyPr/>
          <a:lstStyle/>
          <a:p>
            <a:r>
              <a:rPr lang="en-US" sz="3200" smtClean="0"/>
              <a:t>Monitor Agent architectural flow</a:t>
            </a:r>
            <a:endParaRPr lang="en-IE" sz="3200" smtClean="0"/>
          </a:p>
        </p:txBody>
      </p:sp>
      <p:grpSp>
        <p:nvGrpSpPr>
          <p:cNvPr id="3" name="Group 29"/>
          <p:cNvGrpSpPr>
            <a:grpSpLocks/>
          </p:cNvGrpSpPr>
          <p:nvPr/>
        </p:nvGrpSpPr>
        <p:grpSpPr bwMode="auto">
          <a:xfrm>
            <a:off x="685800" y="1143000"/>
            <a:ext cx="1066800" cy="457200"/>
            <a:chOff x="609600" y="1143000"/>
            <a:chExt cx="1066800" cy="457200"/>
          </a:xfrm>
        </p:grpSpPr>
        <p:sp>
          <p:nvSpPr>
            <p:cNvPr id="29" name="Rectangle 28"/>
            <p:cNvSpPr/>
            <p:nvPr/>
          </p:nvSpPr>
          <p:spPr>
            <a:xfrm>
              <a:off x="762000" y="1295400"/>
              <a:ext cx="914400" cy="304800"/>
            </a:xfrm>
            <a:prstGeom prst="rect">
              <a:avLst/>
            </a:prstGeom>
            <a:gradFill flip="none" rotWithShape="1">
              <a:gsLst>
                <a:gs pos="0">
                  <a:srgbClr val="000000"/>
                </a:gs>
                <a:gs pos="39999">
                  <a:srgbClr val="0A128C"/>
                </a:gs>
                <a:gs pos="70000">
                  <a:srgbClr val="181CC7"/>
                </a:gs>
                <a:gs pos="88000">
                  <a:srgbClr val="7005D4"/>
                </a:gs>
                <a:gs pos="100000">
                  <a:srgbClr val="8C3D91"/>
                </a:gs>
              </a:gsLst>
              <a:lin ang="13500000" scaled="0"/>
              <a:tileRect/>
            </a:gradFill>
            <a:effectLst>
              <a:innerShdw blurRad="63500" dist="50800" dir="8100000">
                <a:prstClr val="black">
                  <a:alpha val="50000"/>
                </a:prstClr>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sz="1050" b="1" dirty="0"/>
            </a:p>
          </p:txBody>
        </p:sp>
        <p:sp>
          <p:nvSpPr>
            <p:cNvPr id="6" name="TextBox 5"/>
            <p:cNvSpPr txBox="1"/>
            <p:nvPr/>
          </p:nvSpPr>
          <p:spPr bwMode="auto">
            <a:xfrm>
              <a:off x="609600" y="1143000"/>
              <a:ext cx="1066800" cy="446088"/>
            </a:xfrm>
            <a:prstGeom prst="rect">
              <a:avLst/>
            </a:prstGeom>
            <a:noFill/>
          </p:spPr>
          <p:txBody>
            <a:bodyPr>
              <a:spAutoFit/>
            </a:bodyPr>
            <a:lstStyle/>
            <a:p>
              <a:pPr>
                <a:defRPr/>
              </a:pPr>
              <a:endParaRPr lang="en-US" sz="1200" b="1" dirty="0">
                <a:solidFill>
                  <a:schemeClr val="bg1"/>
                </a:solidFill>
                <a:latin typeface="+mn-lt"/>
              </a:endParaRPr>
            </a:p>
            <a:p>
              <a:pPr>
                <a:defRPr/>
              </a:pPr>
              <a:r>
                <a:rPr lang="en-US" sz="1100" b="1" dirty="0">
                  <a:solidFill>
                    <a:schemeClr val="bg1"/>
                  </a:solidFill>
                  <a:latin typeface="+mn-lt"/>
                </a:rPr>
                <a:t>   Monitor Pack</a:t>
              </a:r>
              <a:endParaRPr lang="en-IE" sz="1100" b="1" dirty="0">
                <a:solidFill>
                  <a:schemeClr val="bg1"/>
                </a:solidFill>
                <a:latin typeface="+mn-lt"/>
              </a:endParaRPr>
            </a:p>
          </p:txBody>
        </p:sp>
      </p:grpSp>
      <p:pic>
        <p:nvPicPr>
          <p:cNvPr id="368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66800"/>
            <a:ext cx="1152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1938" y="1752600"/>
            <a:ext cx="1143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596968" y="3296056"/>
            <a:ext cx="609600" cy="304800"/>
          </a:xfrm>
          <a:prstGeom prst="rect">
            <a:avLst/>
          </a:prstGeom>
          <a:gradFill flip="none" rotWithShape="1">
            <a:gsLst>
              <a:gs pos="0">
                <a:srgbClr val="000000"/>
              </a:gs>
              <a:gs pos="39999">
                <a:srgbClr val="0A128C"/>
              </a:gs>
              <a:gs pos="70000">
                <a:srgbClr val="181CC7"/>
              </a:gs>
              <a:gs pos="88000">
                <a:srgbClr val="7005D4"/>
              </a:gs>
              <a:gs pos="100000">
                <a:srgbClr val="8C3D91"/>
              </a:gs>
            </a:gsLst>
            <a:lin ang="13500000" scaled="0"/>
            <a:tileRect/>
          </a:gradFill>
          <a:effectLst>
            <a:innerShdw blurRad="63500" dist="50800" dir="8100000">
              <a:prstClr val="black">
                <a:alpha val="50000"/>
              </a:prstClr>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t>Task</a:t>
            </a:r>
            <a:endParaRPr lang="en-IE" sz="1050" b="1" dirty="0"/>
          </a:p>
        </p:txBody>
      </p:sp>
      <p:graphicFrame>
        <p:nvGraphicFramePr>
          <p:cNvPr id="36875" name="Object 11"/>
          <p:cNvGraphicFramePr>
            <a:graphicFrameLocks noChangeAspect="1"/>
          </p:cNvGraphicFramePr>
          <p:nvPr/>
        </p:nvGraphicFramePr>
        <p:xfrm>
          <a:off x="5218113" y="2371725"/>
          <a:ext cx="534987" cy="401638"/>
        </p:xfrm>
        <a:graphic>
          <a:graphicData uri="http://schemas.openxmlformats.org/presentationml/2006/ole">
            <mc:AlternateContent xmlns:mc="http://schemas.openxmlformats.org/markup-compatibility/2006">
              <mc:Choice xmlns:v="urn:schemas-microsoft-com:vml" Requires="v">
                <p:oleObj spid="_x0000_s7209" name="Visio" r:id="rId7" imgW="534593" imgH="402300" progId="Visio.Drawing.11">
                  <p:link updateAutomatic="1"/>
                </p:oleObj>
              </mc:Choice>
              <mc:Fallback>
                <p:oleObj name="Visio" r:id="rId7" imgW="534593" imgH="402300" progId="Visio.Drawing.11">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8113" y="2371725"/>
                        <a:ext cx="534987"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687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8113" y="2667000"/>
            <a:ext cx="2628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61238" y="3248025"/>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0" name="Elbow Connector 59"/>
          <p:cNvCxnSpPr>
            <a:cxnSpLocks noChangeAspect="1"/>
          </p:cNvCxnSpPr>
          <p:nvPr/>
        </p:nvCxnSpPr>
        <p:spPr>
          <a:xfrm rot="10800000">
            <a:off x="5867400" y="3124200"/>
            <a:ext cx="722313" cy="377825"/>
          </a:xfrm>
          <a:prstGeom prst="bentConnector3">
            <a:avLst>
              <a:gd name="adj1" fmla="val 102654"/>
            </a:avLst>
          </a:prstGeom>
          <a:ln w="25400" cap="flat">
            <a:solidFill>
              <a:srgbClr val="00B050"/>
            </a:solidFill>
            <a:prstDash val="solid"/>
            <a:beve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9" name="Elbow Connector 78"/>
          <p:cNvCxnSpPr>
            <a:cxnSpLocks noChangeAspect="1"/>
          </p:cNvCxnSpPr>
          <p:nvPr/>
        </p:nvCxnSpPr>
        <p:spPr>
          <a:xfrm rot="10800000">
            <a:off x="1219200" y="1600200"/>
            <a:ext cx="722313" cy="377825"/>
          </a:xfrm>
          <a:prstGeom prst="bentConnector3">
            <a:avLst>
              <a:gd name="adj1" fmla="val 102654"/>
            </a:avLst>
          </a:prstGeom>
          <a:ln w="25400" cap="flat" cmpd="sng">
            <a:solidFill>
              <a:srgbClr val="00B050"/>
            </a:solidFill>
            <a:prstDash val="solid"/>
            <a:beve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noChangeAspect="1"/>
          </p:cNvCxnSpPr>
          <p:nvPr/>
        </p:nvCxnSpPr>
        <p:spPr>
          <a:xfrm rot="10800000">
            <a:off x="2600325" y="1981200"/>
            <a:ext cx="1262063" cy="457200"/>
          </a:xfrm>
          <a:prstGeom prst="bentConnector3">
            <a:avLst>
              <a:gd name="adj1" fmla="val 50000"/>
            </a:avLst>
          </a:prstGeom>
          <a:ln w="25400" cap="flat">
            <a:solidFill>
              <a:srgbClr val="00B050"/>
            </a:solidFill>
            <a:prstDash val="solid"/>
            <a:beve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1" name="Elbow Connector 80"/>
          <p:cNvCxnSpPr>
            <a:cxnSpLocks noChangeAspect="1"/>
          </p:cNvCxnSpPr>
          <p:nvPr/>
        </p:nvCxnSpPr>
        <p:spPr>
          <a:xfrm rot="10800000">
            <a:off x="4191809" y="2587689"/>
            <a:ext cx="873431" cy="456946"/>
          </a:xfrm>
          <a:prstGeom prst="bentConnector3">
            <a:avLst>
              <a:gd name="adj1" fmla="val 102654"/>
            </a:avLst>
          </a:prstGeom>
          <a:ln w="41275" cap="flat">
            <a:solidFill>
              <a:srgbClr val="00B050"/>
            </a:solidFill>
            <a:bevel/>
            <a:headEnd type="triangle"/>
            <a:tailEnd type="triangle"/>
          </a:ln>
          <a:effectLst>
            <a:outerShdw blurRad="76200" dir="13500000" sy="23000" kx="1200000" algn="br" rotWithShape="0">
              <a:prstClr val="black">
                <a:alpha val="2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aphicFrame>
        <p:nvGraphicFramePr>
          <p:cNvPr id="36885" name="Object 21"/>
          <p:cNvGraphicFramePr>
            <a:graphicFrameLocks noChangeAspect="1"/>
          </p:cNvGraphicFramePr>
          <p:nvPr/>
        </p:nvGraphicFramePr>
        <p:xfrm>
          <a:off x="4473575" y="2544763"/>
          <a:ext cx="534988" cy="401637"/>
        </p:xfrm>
        <a:graphic>
          <a:graphicData uri="http://schemas.openxmlformats.org/presentationml/2006/ole">
            <mc:AlternateContent xmlns:mc="http://schemas.openxmlformats.org/markup-compatibility/2006">
              <mc:Choice xmlns:v="urn:schemas-microsoft-com:vml" Requires="v">
                <p:oleObj spid="_x0000_s7210" name="Visio" r:id="rId7" imgW="534593" imgH="402300" progId="Visio.Drawing.11">
                  <p:link updateAutomatic="1"/>
                </p:oleObj>
              </mc:Choice>
              <mc:Fallback>
                <p:oleObj name="Visio" r:id="rId7" imgW="534593" imgH="402300" progId="Visio.Drawing.11">
                  <p:link updateAutomatic="1"/>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3575" y="2544763"/>
                        <a:ext cx="534988"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24"/>
          <p:cNvGrpSpPr>
            <a:grpSpLocks/>
          </p:cNvGrpSpPr>
          <p:nvPr/>
        </p:nvGrpSpPr>
        <p:grpSpPr bwMode="auto">
          <a:xfrm>
            <a:off x="5078413" y="2830513"/>
            <a:ext cx="1463675" cy="457200"/>
            <a:chOff x="3900488" y="3271838"/>
            <a:chExt cx="1343025" cy="373168"/>
          </a:xfrm>
        </p:grpSpPr>
        <p:pic>
          <p:nvPicPr>
            <p:cNvPr id="1098"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0488" y="3271838"/>
              <a:ext cx="13430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4017019" y="3277021"/>
              <a:ext cx="1118702" cy="367985"/>
            </a:xfrm>
            <a:prstGeom prst="rect">
              <a:avLst/>
            </a:prstGeom>
            <a:noFill/>
          </p:spPr>
          <p:txBody>
            <a:bodyPr>
              <a:spAutoFit/>
            </a:bodyPr>
            <a:lstStyle/>
            <a:p>
              <a:pPr>
                <a:defRPr/>
              </a:pPr>
              <a:r>
                <a:rPr lang="en-US" sz="1050" b="1" dirty="0">
                  <a:solidFill>
                    <a:schemeClr val="bg1"/>
                  </a:solidFill>
                  <a:latin typeface="+mn-lt"/>
                </a:rPr>
                <a:t>METRIC aexmetricprov.exe</a:t>
              </a:r>
              <a:endParaRPr lang="en-IE" sz="1050" b="1" dirty="0">
                <a:solidFill>
                  <a:schemeClr val="bg1"/>
                </a:solidFill>
                <a:latin typeface="+mn-lt"/>
              </a:endParaRPr>
            </a:p>
          </p:txBody>
        </p:sp>
      </p:grpSp>
      <p:graphicFrame>
        <p:nvGraphicFramePr>
          <p:cNvPr id="1057" name="Object 33"/>
          <p:cNvGraphicFramePr>
            <a:graphicFrameLocks noChangeAspect="1"/>
          </p:cNvGraphicFramePr>
          <p:nvPr/>
        </p:nvGraphicFramePr>
        <p:xfrm>
          <a:off x="4914900" y="1752600"/>
          <a:ext cx="1306513" cy="228600"/>
        </p:xfrm>
        <a:graphic>
          <a:graphicData uri="http://schemas.openxmlformats.org/presentationml/2006/ole">
            <mc:AlternateContent xmlns:mc="http://schemas.openxmlformats.org/markup-compatibility/2006">
              <mc:Choice xmlns:v="urn:schemas-microsoft-com:vml" Requires="v">
                <p:oleObj spid="_x0000_s7211" name="Visio" r:id="rId13" imgW="1306903" imgH="234360" progId="Visio.Drawing.11">
                  <p:link updateAutomatic="1"/>
                </p:oleObj>
              </mc:Choice>
              <mc:Fallback>
                <p:oleObj name="Visio" r:id="rId13" imgW="1306903" imgH="234360" progId="Visio.Drawing.11">
                  <p:link updateAutomatic="1"/>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14900" y="1752600"/>
                        <a:ext cx="13065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8" name="Picture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5800" y="2109788"/>
            <a:ext cx="21907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1400" y="5129213"/>
            <a:ext cx="457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p:nvPr/>
        </p:nvCxnSpPr>
        <p:spPr>
          <a:xfrm rot="-240000" flipH="1" flipV="1">
            <a:off x="3224213" y="5287963"/>
            <a:ext cx="381000" cy="301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rot="2640000">
            <a:off x="-2316163" y="3363913"/>
            <a:ext cx="6791326" cy="239712"/>
          </a:xfrm>
          <a:prstGeom prst="arc">
            <a:avLst>
              <a:gd name="adj1" fmla="val 21088125"/>
              <a:gd name="adj2" fmla="val 21486195"/>
            </a:avLst>
          </a:prstGeom>
          <a:solidFill>
            <a:schemeClr val="bg1"/>
          </a:solidFill>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dirty="0"/>
          </a:p>
        </p:txBody>
      </p:sp>
      <p:sp>
        <p:nvSpPr>
          <p:cNvPr id="49" name="TextBox 48"/>
          <p:cNvSpPr txBox="1"/>
          <p:nvPr/>
        </p:nvSpPr>
        <p:spPr>
          <a:xfrm>
            <a:off x="2209800" y="3810000"/>
            <a:ext cx="914400" cy="338138"/>
          </a:xfrm>
          <a:prstGeom prst="rect">
            <a:avLst/>
          </a:prstGeom>
          <a:noFill/>
        </p:spPr>
        <p:txBody>
          <a:bodyPr>
            <a:spAutoFit/>
          </a:bodyPr>
          <a:lstStyle/>
          <a:p>
            <a:pPr>
              <a:defRPr/>
            </a:pPr>
            <a:r>
              <a:rPr lang="en-US" sz="800" b="1" dirty="0">
                <a:solidFill>
                  <a:schemeClr val="accent6">
                    <a:lumMod val="75000"/>
                  </a:schemeClr>
                </a:solidFill>
              </a:rPr>
              <a:t>BLOB Event Handler</a:t>
            </a:r>
            <a:endParaRPr lang="en-IE" sz="800" b="1" dirty="0">
              <a:solidFill>
                <a:schemeClr val="accent6">
                  <a:lumMod val="75000"/>
                </a:schemeClr>
              </a:solidFill>
            </a:endParaRPr>
          </a:p>
        </p:txBody>
      </p:sp>
      <p:grpSp>
        <p:nvGrpSpPr>
          <p:cNvPr id="5" name="Group 52"/>
          <p:cNvGrpSpPr>
            <a:grpSpLocks/>
          </p:cNvGrpSpPr>
          <p:nvPr/>
        </p:nvGrpSpPr>
        <p:grpSpPr bwMode="auto">
          <a:xfrm>
            <a:off x="709613" y="2436813"/>
            <a:ext cx="868362" cy="622300"/>
            <a:chOff x="709047" y="2437110"/>
            <a:chExt cx="869196" cy="621957"/>
          </a:xfrm>
        </p:grpSpPr>
        <p:pic>
          <p:nvPicPr>
            <p:cNvPr id="1096"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9047" y="2437110"/>
              <a:ext cx="438331" cy="62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TextBox 51"/>
            <p:cNvSpPr txBox="1">
              <a:spLocks noChangeArrowheads="1"/>
            </p:cNvSpPr>
            <p:nvPr/>
          </p:nvSpPr>
          <p:spPr bwMode="auto">
            <a:xfrm>
              <a:off x="816243" y="2667000"/>
              <a:ext cx="762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b="1"/>
                <a:t>SQL</a:t>
              </a:r>
              <a:endParaRPr lang="en-IE" sz="800" b="1"/>
            </a:p>
          </p:txBody>
        </p:sp>
      </p:grpSp>
      <p:pic>
        <p:nvPicPr>
          <p:cNvPr id="1066" name="Picture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68975" y="1076325"/>
            <a:ext cx="121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4" name="Straight Arrow Connector 63"/>
          <p:cNvCxnSpPr/>
          <p:nvPr/>
        </p:nvCxnSpPr>
        <p:spPr>
          <a:xfrm>
            <a:off x="5562600" y="3200400"/>
            <a:ext cx="0" cy="457200"/>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562600" y="4240213"/>
            <a:ext cx="0" cy="457200"/>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pic>
        <p:nvPicPr>
          <p:cNvPr id="1068" name="Picture 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21275" y="3695700"/>
            <a:ext cx="879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Arrow Connector 71"/>
          <p:cNvCxnSpPr/>
          <p:nvPr/>
        </p:nvCxnSpPr>
        <p:spPr>
          <a:xfrm>
            <a:off x="5554663" y="5268913"/>
            <a:ext cx="0" cy="381000"/>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pic>
        <p:nvPicPr>
          <p:cNvPr id="1069" name="Picture 4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4722813"/>
            <a:ext cx="7302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lowchart: Stored Data 76"/>
          <p:cNvSpPr/>
          <p:nvPr/>
        </p:nvSpPr>
        <p:spPr>
          <a:xfrm>
            <a:off x="5180013" y="5691188"/>
            <a:ext cx="762000" cy="3048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t>BLOB</a:t>
            </a:r>
            <a:endParaRPr lang="en-IE" sz="1000" b="1" dirty="0"/>
          </a:p>
        </p:txBody>
      </p:sp>
      <p:cxnSp>
        <p:nvCxnSpPr>
          <p:cNvPr id="82" name="Elbow Connector 81"/>
          <p:cNvCxnSpPr>
            <a:stCxn id="77" idx="1"/>
            <a:endCxn id="1059" idx="3"/>
          </p:cNvCxnSpPr>
          <p:nvPr/>
        </p:nvCxnSpPr>
        <p:spPr>
          <a:xfrm rot="10800000">
            <a:off x="4038600" y="5364163"/>
            <a:ext cx="1141413" cy="479425"/>
          </a:xfrm>
          <a:prstGeom prst="bentConnector3">
            <a:avLst>
              <a:gd name="adj1" fmla="val 50000"/>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061" idx="0"/>
          </p:cNvCxnSpPr>
          <p:nvPr/>
        </p:nvCxnSpPr>
        <p:spPr>
          <a:xfrm flipH="1" flipV="1">
            <a:off x="1905000" y="3886200"/>
            <a:ext cx="1117600" cy="1143000"/>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1090613" y="2951163"/>
            <a:ext cx="444500" cy="446087"/>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cxnSp>
        <p:nvCxnSpPr>
          <p:cNvPr id="124" name="Shape 123"/>
          <p:cNvCxnSpPr>
            <a:endCxn id="1059" idx="2"/>
          </p:cNvCxnSpPr>
          <p:nvPr/>
        </p:nvCxnSpPr>
        <p:spPr>
          <a:xfrm rot="5400000">
            <a:off x="4356893" y="3053557"/>
            <a:ext cx="1998663" cy="3092450"/>
          </a:xfrm>
          <a:prstGeom prst="bentConnector3">
            <a:avLst>
              <a:gd name="adj1" fmla="val 129658"/>
            </a:avLst>
          </a:prstGeom>
          <a:ln w="25400">
            <a:solidFill>
              <a:srgbClr val="7030A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flipV="1">
            <a:off x="928688" y="3059113"/>
            <a:ext cx="366712" cy="36988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061" name="Picture 3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03525" y="5029200"/>
            <a:ext cx="439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5" name="Straight Arrow Connector 144"/>
          <p:cNvCxnSpPr>
            <a:endCxn id="1077" idx="0"/>
          </p:cNvCxnSpPr>
          <p:nvPr/>
        </p:nvCxnSpPr>
        <p:spPr>
          <a:xfrm flipH="1">
            <a:off x="1019175" y="3810000"/>
            <a:ext cx="352425" cy="1066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71" name="Picture 4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200" y="5562600"/>
            <a:ext cx="335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7" name="Picture 5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33400" y="4876800"/>
            <a:ext cx="9715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8" name="Picture 54"/>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9275" y="5051425"/>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4" name="Straight Arrow Connector 153"/>
          <p:cNvCxnSpPr/>
          <p:nvPr/>
        </p:nvCxnSpPr>
        <p:spPr>
          <a:xfrm rot="-180000" flipH="1">
            <a:off x="984250" y="5232400"/>
            <a:ext cx="25400" cy="330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061" idx="1"/>
          </p:cNvCxnSpPr>
          <p:nvPr/>
        </p:nvCxnSpPr>
        <p:spPr>
          <a:xfrm flipH="1" flipV="1">
            <a:off x="1447800" y="3886200"/>
            <a:ext cx="1355725" cy="137160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4" name="TextBox 133"/>
          <p:cNvSpPr txBox="1">
            <a:spLocks noChangeArrowheads="1"/>
          </p:cNvSpPr>
          <p:nvPr/>
        </p:nvSpPr>
        <p:spPr bwMode="auto">
          <a:xfrm>
            <a:off x="762000" y="36576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b="1"/>
              <a:t>NS Event Handler</a:t>
            </a:r>
            <a:endParaRPr lang="en-IE" sz="800" b="1"/>
          </a:p>
        </p:txBody>
      </p:sp>
      <p:grpSp>
        <p:nvGrpSpPr>
          <p:cNvPr id="7" name="Group 47"/>
          <p:cNvGrpSpPr>
            <a:grpSpLocks/>
          </p:cNvGrpSpPr>
          <p:nvPr/>
        </p:nvGrpSpPr>
        <p:grpSpPr bwMode="auto">
          <a:xfrm>
            <a:off x="1311275" y="3190875"/>
            <a:ext cx="1165225" cy="752475"/>
            <a:chOff x="1349643" y="3206859"/>
            <a:chExt cx="1164957" cy="752733"/>
          </a:xfrm>
        </p:grpSpPr>
        <p:sp>
          <p:nvSpPr>
            <p:cNvPr id="1094" name="TextBox 46"/>
            <p:cNvSpPr txBox="1">
              <a:spLocks noChangeArrowheads="1"/>
            </p:cNvSpPr>
            <p:nvPr/>
          </p:nvSpPr>
          <p:spPr bwMode="auto">
            <a:xfrm>
              <a:off x="1828800" y="3352801"/>
              <a:ext cx="68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b="1"/>
                <a:t>SMP w\Monitor</a:t>
              </a:r>
            </a:p>
            <a:p>
              <a:pPr eaLnBrk="1" hangingPunct="1"/>
              <a:r>
                <a:rPr lang="en-US" sz="800" b="1"/>
                <a:t>Solution </a:t>
              </a:r>
              <a:endParaRPr lang="en-IE" sz="800" b="1"/>
            </a:p>
          </p:txBody>
        </p:sp>
        <p:pic>
          <p:nvPicPr>
            <p:cNvPr id="1095" name="Picture 3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49643" y="3206859"/>
              <a:ext cx="484367" cy="75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6" name="TextBox 165"/>
          <p:cNvSpPr txBox="1">
            <a:spLocks noChangeArrowheads="1"/>
          </p:cNvSpPr>
          <p:nvPr/>
        </p:nvSpPr>
        <p:spPr bwMode="auto">
          <a:xfrm>
            <a:off x="685800" y="335280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b="1"/>
              <a:t>Task Handler</a:t>
            </a:r>
            <a:endParaRPr lang="en-IE" sz="800" b="1"/>
          </a:p>
        </p:txBody>
      </p:sp>
      <p:sp>
        <p:nvSpPr>
          <p:cNvPr id="169" name="Flowchart: Data 168"/>
          <p:cNvSpPr/>
          <p:nvPr/>
        </p:nvSpPr>
        <p:spPr>
          <a:xfrm>
            <a:off x="3900488" y="3810000"/>
            <a:ext cx="639762" cy="182563"/>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NSE</a:t>
            </a:r>
            <a:endParaRPr lang="en-IE" sz="900" b="1" dirty="0">
              <a:solidFill>
                <a:schemeClr val="tx1"/>
              </a:solidFill>
            </a:endParaRPr>
          </a:p>
        </p:txBody>
      </p:sp>
      <p:sp>
        <p:nvSpPr>
          <p:cNvPr id="170" name="Flowchart: Data 169"/>
          <p:cNvSpPr/>
          <p:nvPr/>
        </p:nvSpPr>
        <p:spPr>
          <a:xfrm>
            <a:off x="4267200" y="5486400"/>
            <a:ext cx="639763" cy="182563"/>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NSE</a:t>
            </a:r>
            <a:endParaRPr lang="en-IE" sz="900" b="1" dirty="0">
              <a:solidFill>
                <a:schemeClr val="tx1"/>
              </a:solidFill>
            </a:endParaRPr>
          </a:p>
        </p:txBody>
      </p:sp>
      <p:sp>
        <p:nvSpPr>
          <p:cNvPr id="171" name="Flowchart: Data 170"/>
          <p:cNvSpPr/>
          <p:nvPr/>
        </p:nvSpPr>
        <p:spPr>
          <a:xfrm>
            <a:off x="5029200" y="6096000"/>
            <a:ext cx="639763" cy="182563"/>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NSE</a:t>
            </a:r>
            <a:endParaRPr lang="en-IE" sz="900" b="1" dirty="0">
              <a:solidFill>
                <a:schemeClr val="tx1"/>
              </a:solidFill>
            </a:endParaRPr>
          </a:p>
        </p:txBody>
      </p:sp>
      <p:pic>
        <p:nvPicPr>
          <p:cNvPr id="1079" name="Picture 5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48525" y="5105400"/>
            <a:ext cx="1866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 name="Straight Arrow Connector 67"/>
          <p:cNvCxnSpPr>
            <a:endCxn id="92" idx="1"/>
          </p:cNvCxnSpPr>
          <p:nvPr/>
        </p:nvCxnSpPr>
        <p:spPr>
          <a:xfrm flipV="1">
            <a:off x="1143000" y="2514600"/>
            <a:ext cx="838200" cy="217488"/>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66" idx="0"/>
          </p:cNvCxnSpPr>
          <p:nvPr/>
        </p:nvCxnSpPr>
        <p:spPr>
          <a:xfrm flipH="1">
            <a:off x="4991100" y="3200400"/>
            <a:ext cx="84138"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Flowchart: Document 65"/>
          <p:cNvSpPr/>
          <p:nvPr/>
        </p:nvSpPr>
        <p:spPr>
          <a:xfrm>
            <a:off x="4648200" y="3429000"/>
            <a:ext cx="685800" cy="269875"/>
          </a:xfrm>
          <a:prstGeom prst="flowChartDocument">
            <a:avLst/>
          </a:prstGeom>
          <a:solidFill>
            <a:schemeClr val="bg2">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chemeClr val="tx1"/>
                </a:solidFill>
              </a:rPr>
              <a:t>Config.xml</a:t>
            </a:r>
            <a:endParaRPr lang="en-IE" sz="800" b="1" dirty="0">
              <a:solidFill>
                <a:schemeClr val="tx1"/>
              </a:solidFill>
            </a:endParaRPr>
          </a:p>
        </p:txBody>
      </p:sp>
      <p:sp>
        <p:nvSpPr>
          <p:cNvPr id="92" name="Flowchart: Multidocument 91"/>
          <p:cNvSpPr/>
          <p:nvPr/>
        </p:nvSpPr>
        <p:spPr>
          <a:xfrm>
            <a:off x="1981200" y="2362200"/>
            <a:ext cx="762000" cy="304800"/>
          </a:xfrm>
          <a:prstGeom prst="flowChartMultidocument">
            <a:avLst/>
          </a:prstGeom>
          <a:solidFill>
            <a:schemeClr val="bg2">
              <a:lumMod val="25000"/>
              <a:alpha val="32000"/>
            </a:schemeClr>
          </a:solidFill>
          <a:ln>
            <a:solidFill>
              <a:schemeClr val="bg2">
                <a:lumMod val="25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Reports</a:t>
            </a:r>
            <a:endParaRPr lang="en-IE" sz="1000" b="1" dirty="0">
              <a:solidFill>
                <a:schemeClr val="tx1"/>
              </a:solidFill>
            </a:endParaRPr>
          </a:p>
        </p:txBody>
      </p:sp>
      <p:cxnSp>
        <p:nvCxnSpPr>
          <p:cNvPr id="94" name="Straight Arrow Connector 93"/>
          <p:cNvCxnSpPr/>
          <p:nvPr/>
        </p:nvCxnSpPr>
        <p:spPr>
          <a:xfrm rot="180000">
            <a:off x="1149350" y="2801938"/>
            <a:ext cx="960438" cy="231775"/>
          </a:xfrm>
          <a:prstGeom prst="straightConnector1">
            <a:avLst/>
          </a:prstGeom>
          <a:ln w="25400">
            <a:solidFill>
              <a:srgbClr val="270CF2"/>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100"/>
          <p:cNvGrpSpPr>
            <a:grpSpLocks/>
          </p:cNvGrpSpPr>
          <p:nvPr/>
        </p:nvGrpSpPr>
        <p:grpSpPr bwMode="auto">
          <a:xfrm>
            <a:off x="2101850" y="2819400"/>
            <a:ext cx="1200150" cy="609600"/>
            <a:chOff x="2060772" y="2819400"/>
            <a:chExt cx="1200588" cy="609601"/>
          </a:xfrm>
        </p:grpSpPr>
        <p:pic>
          <p:nvPicPr>
            <p:cNvPr id="1092" name="Picture 7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60772" y="2819400"/>
              <a:ext cx="3429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3" name="TextBox 99"/>
            <p:cNvSpPr txBox="1">
              <a:spLocks noChangeArrowheads="1"/>
            </p:cNvSpPr>
            <p:nvPr/>
          </p:nvSpPr>
          <p:spPr bwMode="auto">
            <a:xfrm>
              <a:off x="2438400" y="2971801"/>
              <a:ext cx="8229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Historical Performance Viewer</a:t>
              </a:r>
              <a:endParaRPr lang="en-IE" sz="800"/>
            </a:p>
          </p:txBody>
        </p:sp>
      </p:grpSp>
      <p:sp>
        <p:nvSpPr>
          <p:cNvPr id="102" name="Rectangle 101"/>
          <p:cNvSpPr/>
          <p:nvPr/>
        </p:nvSpPr>
        <p:spPr bwMode="auto">
          <a:xfrm>
            <a:off x="1946808" y="1828800"/>
            <a:ext cx="762000" cy="304800"/>
          </a:xfrm>
          <a:prstGeom prst="rect">
            <a:avLst/>
          </a:prstGeom>
          <a:gradFill flip="none" rotWithShape="1">
            <a:gsLst>
              <a:gs pos="0">
                <a:srgbClr val="000000"/>
              </a:gs>
              <a:gs pos="39999">
                <a:srgbClr val="0A128C"/>
              </a:gs>
              <a:gs pos="70000">
                <a:srgbClr val="181CC7"/>
              </a:gs>
              <a:gs pos="88000">
                <a:srgbClr val="7005D4"/>
              </a:gs>
              <a:gs pos="100000">
                <a:srgbClr val="8C3D91"/>
              </a:gs>
            </a:gsLst>
            <a:lin ang="13500000" scaled="0"/>
            <a:tileRect/>
          </a:gradFill>
          <a:effectLst>
            <a:innerShdw blurRad="63500" dist="50800" dir="8100000">
              <a:prstClr val="black">
                <a:alpha val="50000"/>
              </a:prstClr>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Policy</a:t>
            </a:r>
            <a:endParaRPr lang="en-IE" sz="1200" b="1" dirty="0"/>
          </a:p>
        </p:txBody>
      </p:sp>
      <p:sp>
        <p:nvSpPr>
          <p:cNvPr id="103" name="Rectangle 102"/>
          <p:cNvSpPr/>
          <p:nvPr/>
        </p:nvSpPr>
        <p:spPr bwMode="auto">
          <a:xfrm>
            <a:off x="3810000" y="2286000"/>
            <a:ext cx="685800" cy="304800"/>
          </a:xfrm>
          <a:prstGeom prst="rect">
            <a:avLst/>
          </a:prstGeom>
          <a:gradFill flip="none" rotWithShape="1">
            <a:gsLst>
              <a:gs pos="0">
                <a:srgbClr val="000000"/>
              </a:gs>
              <a:gs pos="39999">
                <a:srgbClr val="0A128C"/>
              </a:gs>
              <a:gs pos="70000">
                <a:srgbClr val="181CC7"/>
              </a:gs>
              <a:gs pos="88000">
                <a:srgbClr val="7005D4"/>
              </a:gs>
              <a:gs pos="100000">
                <a:srgbClr val="8C3D91"/>
              </a:gs>
            </a:gsLst>
            <a:lin ang="13500000" scaled="0"/>
            <a:tileRect/>
          </a:gradFill>
          <a:effectLst>
            <a:innerShdw blurRad="63500" dist="50800" dir="8100000">
              <a:prstClr val="black">
                <a:alpha val="50000"/>
              </a:prstClr>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Rule</a:t>
            </a:r>
            <a:endParaRPr lang="en-IE" sz="1200" b="1" dirty="0"/>
          </a:p>
        </p:txBody>
      </p:sp>
    </p:spTree>
    <p:extLst>
      <p:ext uri="{BB962C8B-B14F-4D97-AF65-F5344CB8AC3E}">
        <p14:creationId xmlns:p14="http://schemas.microsoft.com/office/powerpoint/2010/main" val="19743220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36868"/>
                                        </p:tgtEl>
                                        <p:attrNameLst>
                                          <p:attrName>style.visibility</p:attrName>
                                        </p:attrNameLst>
                                      </p:cBhvr>
                                      <p:to>
                                        <p:strVal val="visible"/>
                                      </p:to>
                                    </p:set>
                                    <p:animEffect transition="in" filter="checkerboard(across)">
                                      <p:cBhvr>
                                        <p:cTn id="11" dur="500"/>
                                        <p:tgtEl>
                                          <p:spTgt spid="36868"/>
                                        </p:tgtEl>
                                      </p:cBhvr>
                                    </p:animEffect>
                                  </p:childTnLst>
                                </p:cTn>
                              </p:par>
                              <p:par>
                                <p:cTn id="12" presetID="5" presetClass="entr" presetSubtype="10" fill="hold" nodeType="with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checkerboard(across)">
                                      <p:cBhvr>
                                        <p:cTn id="14" dur="500"/>
                                        <p:tgtEl>
                                          <p:spTgt spid="79"/>
                                        </p:tgtEl>
                                      </p:cBhvr>
                                    </p:animEffect>
                                  </p:childTnLst>
                                </p:cTn>
                              </p:par>
                              <p:par>
                                <p:cTn id="15" presetID="10"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par>
                                <p:cTn id="18" presetID="5" presetClass="entr" presetSubtype="10" fill="hold" nodeType="withEffect">
                                  <p:stCondLst>
                                    <p:cond delay="0"/>
                                  </p:stCondLst>
                                  <p:childTnLst>
                                    <p:set>
                                      <p:cBhvr>
                                        <p:cTn id="19" dur="1" fill="hold">
                                          <p:stCondLst>
                                            <p:cond delay="0"/>
                                          </p:stCondLst>
                                        </p:cTn>
                                        <p:tgtEl>
                                          <p:spTgt spid="36870"/>
                                        </p:tgtEl>
                                        <p:attrNameLst>
                                          <p:attrName>style.visibility</p:attrName>
                                        </p:attrNameLst>
                                      </p:cBhvr>
                                      <p:to>
                                        <p:strVal val="visible"/>
                                      </p:to>
                                    </p:set>
                                    <p:animEffect transition="in" filter="checkerboard(across)">
                                      <p:cBhvr>
                                        <p:cTn id="20" dur="500"/>
                                        <p:tgtEl>
                                          <p:spTgt spid="36870"/>
                                        </p:tgtEl>
                                      </p:cBhvr>
                                    </p:animEffect>
                                  </p:childTnLst>
                                </p:cTn>
                              </p:par>
                              <p:par>
                                <p:cTn id="21" presetID="5" presetClass="entr" presetSubtype="1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checkerboard(across)">
                                      <p:cBhvr>
                                        <p:cTn id="23" dur="500"/>
                                        <p:tgtEl>
                                          <p:spTgt spid="80"/>
                                        </p:tgtEl>
                                      </p:cBhvr>
                                    </p:animEffect>
                                  </p:childTnLst>
                                </p:cTn>
                              </p:par>
                              <p:par>
                                <p:cTn id="24" presetID="10"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500"/>
                                        <p:tgtEl>
                                          <p:spTgt spid="103"/>
                                        </p:tgtEl>
                                      </p:cBhvr>
                                    </p:animEffect>
                                  </p:childTnLst>
                                </p:cTn>
                              </p:par>
                              <p:par>
                                <p:cTn id="27" presetID="5" presetClass="entr" presetSubtype="10" fill="hold" nodeType="withEffect">
                                  <p:stCondLst>
                                    <p:cond delay="0"/>
                                  </p:stCondLst>
                                  <p:childTnLst>
                                    <p:set>
                                      <p:cBhvr>
                                        <p:cTn id="28" dur="1" fill="hold">
                                          <p:stCondLst>
                                            <p:cond delay="0"/>
                                          </p:stCondLst>
                                        </p:cTn>
                                        <p:tgtEl>
                                          <p:spTgt spid="1058"/>
                                        </p:tgtEl>
                                        <p:attrNameLst>
                                          <p:attrName>style.visibility</p:attrName>
                                        </p:attrNameLst>
                                      </p:cBhvr>
                                      <p:to>
                                        <p:strVal val="visible"/>
                                      </p:to>
                                    </p:set>
                                    <p:animEffect transition="in" filter="checkerboard(across)">
                                      <p:cBhvr>
                                        <p:cTn id="29" dur="500"/>
                                        <p:tgtEl>
                                          <p:spTgt spid="1058"/>
                                        </p:tgtEl>
                                      </p:cBhvr>
                                    </p:animEffect>
                                  </p:childTnLst>
                                </p:cTn>
                              </p:par>
                              <p:par>
                                <p:cTn id="30" presetID="5" presetClass="entr" presetSubtype="1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checkerboard(across)">
                                      <p:cBhvr>
                                        <p:cTn id="32" dur="500"/>
                                        <p:tgtEl>
                                          <p:spTgt spid="81"/>
                                        </p:tgtEl>
                                      </p:cBhvr>
                                    </p:animEffect>
                                  </p:childTnLst>
                                  <p:subTnLst>
                                    <p:audio>
                                      <p:cMediaNode>
                                        <p:cTn display="0" masterRel="sameClick">
                                          <p:stCondLst>
                                            <p:cond evt="begin" delay="0">
                                              <p:tn val="30"/>
                                            </p:cond>
                                          </p:stCondLst>
                                          <p:endCondLst>
                                            <p:cond evt="onStopAudio" delay="0">
                                              <p:tgtEl>
                                                <p:sldTgt/>
                                              </p:tgtEl>
                                            </p:cond>
                                          </p:endCondLst>
                                        </p:cTn>
                                        <p:tgtEl>
                                          <p:sndTgt r:embed="rId4" name="bomb.wav"/>
                                        </p:tgtEl>
                                      </p:cMediaNode>
                                    </p:audio>
                                  </p:subTnLst>
                                </p:cTn>
                              </p:par>
                              <p:par>
                                <p:cTn id="33" presetID="2" presetClass="entr" presetSubtype="8"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22" presetClass="entr" presetSubtype="1"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par>
                                <p:cTn id="43" presetID="22" presetClass="entr" presetSubtype="4"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down)">
                                      <p:cBhvr>
                                        <p:cTn id="45" dur="500"/>
                                        <p:tgtEl>
                                          <p:spTgt spid="70"/>
                                        </p:tgtEl>
                                      </p:cBhvr>
                                    </p:animEffect>
                                  </p:childTnLst>
                                </p:cTn>
                              </p:par>
                              <p:par>
                                <p:cTn id="46" presetID="5" presetClass="entr" presetSubtype="10" fill="hold" nodeType="withEffect">
                                  <p:stCondLst>
                                    <p:cond delay="0"/>
                                  </p:stCondLst>
                                  <p:childTnLst>
                                    <p:set>
                                      <p:cBhvr>
                                        <p:cTn id="47" dur="1" fill="hold">
                                          <p:stCondLst>
                                            <p:cond delay="0"/>
                                          </p:stCondLst>
                                        </p:cTn>
                                        <p:tgtEl>
                                          <p:spTgt spid="36879"/>
                                        </p:tgtEl>
                                        <p:attrNameLst>
                                          <p:attrName>style.visibility</p:attrName>
                                        </p:attrNameLst>
                                      </p:cBhvr>
                                      <p:to>
                                        <p:strVal val="visible"/>
                                      </p:to>
                                    </p:set>
                                    <p:animEffect transition="in" filter="checkerboard(across)">
                                      <p:cBhvr>
                                        <p:cTn id="48" dur="500"/>
                                        <p:tgtEl>
                                          <p:spTgt spid="36879"/>
                                        </p:tgtEl>
                                      </p:cBhvr>
                                    </p:animEffect>
                                  </p:childTnLst>
                                </p:cTn>
                              </p:par>
                              <p:par>
                                <p:cTn id="49" presetID="5" presetClass="entr" presetSubtype="1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checkerboard(across)">
                                      <p:cBhvr>
                                        <p:cTn id="51" dur="500"/>
                                        <p:tgtEl>
                                          <p:spTgt spid="60"/>
                                        </p:tgtEl>
                                      </p:cBhvr>
                                    </p:animEffect>
                                  </p:childTnLst>
                                </p:cTn>
                              </p:par>
                              <p:par>
                                <p:cTn id="52" presetID="2" presetClass="entr" presetSubtype="8"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5" presetClass="entr" presetSubtype="10" fill="hold" nodeType="withEffect">
                                  <p:stCondLst>
                                    <p:cond delay="0"/>
                                  </p:stCondLst>
                                  <p:childTnLst>
                                    <p:set>
                                      <p:cBhvr>
                                        <p:cTn id="57" dur="1" fill="hold">
                                          <p:stCondLst>
                                            <p:cond delay="0"/>
                                          </p:stCondLst>
                                        </p:cTn>
                                        <p:tgtEl>
                                          <p:spTgt spid="36880"/>
                                        </p:tgtEl>
                                        <p:attrNameLst>
                                          <p:attrName>style.visibility</p:attrName>
                                        </p:attrNameLst>
                                      </p:cBhvr>
                                      <p:to>
                                        <p:strVal val="visible"/>
                                      </p:to>
                                    </p:set>
                                    <p:animEffect transition="in" filter="checkerboard(across)">
                                      <p:cBhvr>
                                        <p:cTn id="58" dur="500"/>
                                        <p:tgtEl>
                                          <p:spTgt spid="36880"/>
                                        </p:tgtEl>
                                      </p:cBhvr>
                                    </p:animEffect>
                                  </p:childTnLst>
                                </p:cTn>
                              </p:par>
                              <p:par>
                                <p:cTn id="59" presetID="5" presetClass="entr" presetSubtype="10" fill="hold" nodeType="withEffect">
                                  <p:stCondLst>
                                    <p:cond delay="0"/>
                                  </p:stCondLst>
                                  <p:childTnLst>
                                    <p:set>
                                      <p:cBhvr>
                                        <p:cTn id="60" dur="1" fill="hold">
                                          <p:stCondLst>
                                            <p:cond delay="0"/>
                                          </p:stCondLst>
                                        </p:cTn>
                                        <p:tgtEl>
                                          <p:spTgt spid="36875"/>
                                        </p:tgtEl>
                                        <p:attrNameLst>
                                          <p:attrName>style.visibility</p:attrName>
                                        </p:attrNameLst>
                                      </p:cBhvr>
                                      <p:to>
                                        <p:strVal val="visible"/>
                                      </p:to>
                                    </p:set>
                                    <p:animEffect transition="in" filter="checkerboard(across)">
                                      <p:cBhvr>
                                        <p:cTn id="61" dur="500"/>
                                        <p:tgtEl>
                                          <p:spTgt spid="36875"/>
                                        </p:tgtEl>
                                      </p:cBhvr>
                                    </p:animEffect>
                                  </p:childTnLst>
                                </p:cTn>
                              </p:par>
                              <p:par>
                                <p:cTn id="62" presetID="8" presetClass="emph" presetSubtype="0" repeatCount="indefinite" fill="hold" nodeType="withEffect">
                                  <p:stCondLst>
                                    <p:cond delay="0"/>
                                  </p:stCondLst>
                                  <p:childTnLst>
                                    <p:animRot by="-21600000">
                                      <p:cBhvr>
                                        <p:cTn id="63" dur="1000" fill="hold"/>
                                        <p:tgtEl>
                                          <p:spTgt spid="36875"/>
                                        </p:tgtEl>
                                        <p:attrNameLst>
                                          <p:attrName>r</p:attrName>
                                        </p:attrNameLst>
                                      </p:cBhvr>
                                    </p:animRot>
                                  </p:childTnLst>
                                </p:cTn>
                              </p:par>
                              <p:par>
                                <p:cTn id="64" presetID="5" presetClass="entr" presetSubtype="10" fill="hold" nodeType="withEffect">
                                  <p:stCondLst>
                                    <p:cond delay="0"/>
                                  </p:stCondLst>
                                  <p:childTnLst>
                                    <p:set>
                                      <p:cBhvr>
                                        <p:cTn id="65" dur="1" fill="hold">
                                          <p:stCondLst>
                                            <p:cond delay="0"/>
                                          </p:stCondLst>
                                        </p:cTn>
                                        <p:tgtEl>
                                          <p:spTgt spid="36885"/>
                                        </p:tgtEl>
                                        <p:attrNameLst>
                                          <p:attrName>style.visibility</p:attrName>
                                        </p:attrNameLst>
                                      </p:cBhvr>
                                      <p:to>
                                        <p:strVal val="visible"/>
                                      </p:to>
                                    </p:set>
                                    <p:animEffect transition="in" filter="checkerboard(across)">
                                      <p:cBhvr>
                                        <p:cTn id="66" dur="500"/>
                                        <p:tgtEl>
                                          <p:spTgt spid="36885"/>
                                        </p:tgtEl>
                                      </p:cBhvr>
                                    </p:animEffect>
                                  </p:childTnLst>
                                </p:cTn>
                              </p:par>
                              <p:par>
                                <p:cTn id="67" presetID="8" presetClass="emph" presetSubtype="0" repeatCount="indefinite" fill="hold" nodeType="withEffect">
                                  <p:stCondLst>
                                    <p:cond delay="0"/>
                                  </p:stCondLst>
                                  <p:childTnLst>
                                    <p:animRot by="21600000">
                                      <p:cBhvr>
                                        <p:cTn id="68" dur="1000" fill="hold"/>
                                        <p:tgtEl>
                                          <p:spTgt spid="36885"/>
                                        </p:tgtEl>
                                        <p:attrNameLst>
                                          <p:attrName>r</p:attrName>
                                        </p:attrNameLst>
                                      </p:cBhvr>
                                    </p:animRot>
                                  </p:childTnLst>
                                </p:cTn>
                              </p:par>
                              <p:par>
                                <p:cTn id="69" presetID="22" presetClass="entr" presetSubtype="4" fill="hold"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00"/>
                                        <p:tgtEl>
                                          <p:spTgt spid="2"/>
                                        </p:tgtEl>
                                      </p:cBhvr>
                                    </p:animEffect>
                                  </p:childTnLst>
                                </p:cTn>
                              </p:par>
                              <p:par>
                                <p:cTn id="72" presetID="8" presetClass="entr" presetSubtype="16" fill="hold" nodeType="withEffect">
                                  <p:stCondLst>
                                    <p:cond delay="0"/>
                                  </p:stCondLst>
                                  <p:childTnLst>
                                    <p:set>
                                      <p:cBhvr>
                                        <p:cTn id="73" dur="1" fill="hold">
                                          <p:stCondLst>
                                            <p:cond delay="0"/>
                                          </p:stCondLst>
                                        </p:cTn>
                                        <p:tgtEl>
                                          <p:spTgt spid="1066"/>
                                        </p:tgtEl>
                                        <p:attrNameLst>
                                          <p:attrName>style.visibility</p:attrName>
                                        </p:attrNameLst>
                                      </p:cBhvr>
                                      <p:to>
                                        <p:strVal val="visible"/>
                                      </p:to>
                                    </p:set>
                                    <p:animEffect transition="in" filter="diamond(in)">
                                      <p:cBhvr>
                                        <p:cTn id="74" dur="500"/>
                                        <p:tgtEl>
                                          <p:spTgt spid="1066"/>
                                        </p:tgtEl>
                                      </p:cBhvr>
                                    </p:animEffect>
                                  </p:childTnLst>
                                </p:cTn>
                              </p:par>
                              <p:par>
                                <p:cTn id="75" presetID="22" presetClass="entr" presetSubtype="4"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par>
                                <p:cTn id="78" presetID="8" presetClass="entr" presetSubtype="16" fill="hold" nodeType="withEffect">
                                  <p:stCondLst>
                                    <p:cond delay="0"/>
                                  </p:stCondLst>
                                  <p:childTnLst>
                                    <p:set>
                                      <p:cBhvr>
                                        <p:cTn id="79" dur="1" fill="hold">
                                          <p:stCondLst>
                                            <p:cond delay="0"/>
                                          </p:stCondLst>
                                        </p:cTn>
                                        <p:tgtEl>
                                          <p:spTgt spid="1057"/>
                                        </p:tgtEl>
                                        <p:attrNameLst>
                                          <p:attrName>style.visibility</p:attrName>
                                        </p:attrNameLst>
                                      </p:cBhvr>
                                      <p:to>
                                        <p:strVal val="visible"/>
                                      </p:to>
                                    </p:set>
                                    <p:animEffect transition="in" filter="diamond(in)">
                                      <p:cBhvr>
                                        <p:cTn id="80" dur="500"/>
                                        <p:tgtEl>
                                          <p:spTgt spid="1057"/>
                                        </p:tgtEl>
                                      </p:cBhvr>
                                    </p:animEffect>
                                  </p:childTnLst>
                                </p:cTn>
                              </p:par>
                              <p:par>
                                <p:cTn id="81" presetID="22" presetClass="entr" presetSubtype="1"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up)">
                                      <p:cBhvr>
                                        <p:cTn id="83" dur="500"/>
                                        <p:tgtEl>
                                          <p:spTgt spid="37"/>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169"/>
                                        </p:tgtEl>
                                        <p:attrNameLst>
                                          <p:attrName>style.visibility</p:attrName>
                                        </p:attrNameLst>
                                      </p:cBhvr>
                                      <p:to>
                                        <p:strVal val="visible"/>
                                      </p:to>
                                    </p:set>
                                    <p:animEffect transition="in" filter="checkerboard(across)">
                                      <p:cBhvr>
                                        <p:cTn id="86" dur="500"/>
                                        <p:tgtEl>
                                          <p:spTgt spid="169"/>
                                        </p:tgtEl>
                                      </p:cBhvr>
                                    </p:animEffect>
                                  </p:childTnLst>
                                </p:cTn>
                              </p:par>
                              <p:par>
                                <p:cTn id="87" presetID="4" presetClass="entr" presetSubtype="16" fill="hold" nodeType="withEffect">
                                  <p:stCondLst>
                                    <p:cond delay="0"/>
                                  </p:stCondLst>
                                  <p:childTnLst>
                                    <p:set>
                                      <p:cBhvr>
                                        <p:cTn id="88" dur="1" fill="hold">
                                          <p:stCondLst>
                                            <p:cond delay="0"/>
                                          </p:stCondLst>
                                        </p:cTn>
                                        <p:tgtEl>
                                          <p:spTgt spid="1059"/>
                                        </p:tgtEl>
                                        <p:attrNameLst>
                                          <p:attrName>style.visibility</p:attrName>
                                        </p:attrNameLst>
                                      </p:cBhvr>
                                      <p:to>
                                        <p:strVal val="visible"/>
                                      </p:to>
                                    </p:set>
                                    <p:animEffect transition="in" filter="box(in)">
                                      <p:cBhvr>
                                        <p:cTn id="89" dur="500"/>
                                        <p:tgtEl>
                                          <p:spTgt spid="1059"/>
                                        </p:tgtEl>
                                      </p:cBhvr>
                                    </p:animEffect>
                                  </p:childTnLst>
                                </p:cTn>
                              </p:par>
                              <p:par>
                                <p:cTn id="90" presetID="22" presetClass="entr" presetSubtype="2"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par>
                                <p:cTn id="93" presetID="22" presetClass="entr" presetSubtype="2" fill="hold" nodeType="withEffect">
                                  <p:stCondLst>
                                    <p:cond delay="0"/>
                                  </p:stCondLst>
                                  <p:childTnLst>
                                    <p:set>
                                      <p:cBhvr>
                                        <p:cTn id="94" dur="1" fill="hold">
                                          <p:stCondLst>
                                            <p:cond delay="0"/>
                                          </p:stCondLst>
                                        </p:cTn>
                                        <p:tgtEl>
                                          <p:spTgt spid="1061"/>
                                        </p:tgtEl>
                                        <p:attrNameLst>
                                          <p:attrName>style.visibility</p:attrName>
                                        </p:attrNameLst>
                                      </p:cBhvr>
                                      <p:to>
                                        <p:strVal val="visible"/>
                                      </p:to>
                                    </p:set>
                                    <p:animEffect transition="in" filter="wipe(right)">
                                      <p:cBhvr>
                                        <p:cTn id="95" dur="500"/>
                                        <p:tgtEl>
                                          <p:spTgt spid="1061"/>
                                        </p:tgtEl>
                                      </p:cBhvr>
                                    </p:animEffect>
                                  </p:childTnLst>
                                </p:cTn>
                              </p:par>
                              <p:par>
                                <p:cTn id="96" presetID="22" presetClass="entr" presetSubtype="4"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down)">
                                      <p:cBhvr>
                                        <p:cTn id="98" dur="500"/>
                                        <p:tgtEl>
                                          <p:spTgt spid="44"/>
                                        </p:tgtEl>
                                      </p:cBhvr>
                                    </p:animEffect>
                                  </p:childTnLst>
                                </p:cTn>
                              </p:par>
                              <p:par>
                                <p:cTn id="99" presetID="8" presetClass="entr" presetSubtype="16"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diamond(in)">
                                      <p:cBhvr>
                                        <p:cTn id="101" dur="500"/>
                                        <p:tgtEl>
                                          <p:spTgt spid="7"/>
                                        </p:tgtEl>
                                      </p:cBhvr>
                                    </p:animEffect>
                                  </p:childTnLst>
                                </p:cTn>
                              </p:par>
                              <p:par>
                                <p:cTn id="102" presetID="8" presetClass="entr" presetSubtype="16" fill="hold" grpId="0" nodeType="withEffect">
                                  <p:stCondLst>
                                    <p:cond delay="0"/>
                                  </p:stCondLst>
                                  <p:childTnLst>
                                    <p:set>
                                      <p:cBhvr>
                                        <p:cTn id="103" dur="1" fill="hold">
                                          <p:stCondLst>
                                            <p:cond delay="0"/>
                                          </p:stCondLst>
                                        </p:cTn>
                                        <p:tgtEl>
                                          <p:spTgt spid="134"/>
                                        </p:tgtEl>
                                        <p:attrNameLst>
                                          <p:attrName>style.visibility</p:attrName>
                                        </p:attrNameLst>
                                      </p:cBhvr>
                                      <p:to>
                                        <p:strVal val="visible"/>
                                      </p:to>
                                    </p:set>
                                    <p:animEffect transition="in" filter="diamond(in)">
                                      <p:cBhvr>
                                        <p:cTn id="104" dur="500"/>
                                        <p:tgtEl>
                                          <p:spTgt spid="134"/>
                                        </p:tgtEl>
                                      </p:cBhvr>
                                    </p:animEffect>
                                  </p:childTnLst>
                                </p:cTn>
                              </p:par>
                              <p:par>
                                <p:cTn id="105" presetID="22" presetClass="entr" presetSubtype="4"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down)">
                                      <p:cBhvr>
                                        <p:cTn id="107" dur="500"/>
                                        <p:tgtEl>
                                          <p:spTgt spid="50"/>
                                        </p:tgtEl>
                                      </p:cBhvr>
                                    </p:animEffect>
                                  </p:childTnLst>
                                </p:cTn>
                              </p:par>
                              <p:par>
                                <p:cTn id="108" presetID="8" presetClass="entr" presetSubtype="16" fill="hold" nodeType="with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diamond(in)">
                                      <p:cBhvr>
                                        <p:cTn id="110" dur="500"/>
                                        <p:tgtEl>
                                          <p:spTgt spid="5"/>
                                        </p:tgtEl>
                                      </p:cBhvr>
                                    </p:animEffect>
                                  </p:childTnLst>
                                </p:cTn>
                              </p:par>
                              <p:par>
                                <p:cTn id="111" presetID="22" presetClass="entr" presetSubtype="1" fill="hold" nodeType="withEffect">
                                  <p:stCondLst>
                                    <p:cond delay="0"/>
                                  </p:stCondLst>
                                  <p:childTnLst>
                                    <p:set>
                                      <p:cBhvr>
                                        <p:cTn id="112" dur="1" fill="hold">
                                          <p:stCondLst>
                                            <p:cond delay="0"/>
                                          </p:stCondLst>
                                        </p:cTn>
                                        <p:tgtEl>
                                          <p:spTgt spid="145"/>
                                        </p:tgtEl>
                                        <p:attrNameLst>
                                          <p:attrName>style.visibility</p:attrName>
                                        </p:attrNameLst>
                                      </p:cBhvr>
                                      <p:to>
                                        <p:strVal val="visible"/>
                                      </p:to>
                                    </p:set>
                                    <p:animEffect transition="in" filter="wipe(up)">
                                      <p:cBhvr>
                                        <p:cTn id="113" dur="500"/>
                                        <p:tgtEl>
                                          <p:spTgt spid="145"/>
                                        </p:tgtEl>
                                      </p:cBhvr>
                                    </p:animEffect>
                                  </p:childTnLst>
                                </p:cTn>
                              </p:par>
                              <p:par>
                                <p:cTn id="114" presetID="8" presetClass="entr" presetSubtype="16" fill="hold" nodeType="withEffect">
                                  <p:stCondLst>
                                    <p:cond delay="0"/>
                                  </p:stCondLst>
                                  <p:childTnLst>
                                    <p:set>
                                      <p:cBhvr>
                                        <p:cTn id="115" dur="1" fill="hold">
                                          <p:stCondLst>
                                            <p:cond delay="0"/>
                                          </p:stCondLst>
                                        </p:cTn>
                                        <p:tgtEl>
                                          <p:spTgt spid="1077"/>
                                        </p:tgtEl>
                                        <p:attrNameLst>
                                          <p:attrName>style.visibility</p:attrName>
                                        </p:attrNameLst>
                                      </p:cBhvr>
                                      <p:to>
                                        <p:strVal val="visible"/>
                                      </p:to>
                                    </p:set>
                                    <p:animEffect transition="in" filter="diamond(in)">
                                      <p:cBhvr>
                                        <p:cTn id="116" dur="500"/>
                                        <p:tgtEl>
                                          <p:spTgt spid="1077"/>
                                        </p:tgtEl>
                                      </p:cBhvr>
                                    </p:animEffect>
                                  </p:childTnLst>
                                </p:cTn>
                              </p:par>
                              <p:par>
                                <p:cTn id="117" presetID="8" presetClass="entr" presetSubtype="16" fill="hold" nodeType="withEffect">
                                  <p:stCondLst>
                                    <p:cond delay="0"/>
                                  </p:stCondLst>
                                  <p:childTnLst>
                                    <p:set>
                                      <p:cBhvr>
                                        <p:cTn id="118" dur="1" fill="hold">
                                          <p:stCondLst>
                                            <p:cond delay="0"/>
                                          </p:stCondLst>
                                        </p:cTn>
                                        <p:tgtEl>
                                          <p:spTgt spid="1078"/>
                                        </p:tgtEl>
                                        <p:attrNameLst>
                                          <p:attrName>style.visibility</p:attrName>
                                        </p:attrNameLst>
                                      </p:cBhvr>
                                      <p:to>
                                        <p:strVal val="visible"/>
                                      </p:to>
                                    </p:set>
                                    <p:animEffect transition="in" filter="diamond(in)">
                                      <p:cBhvr>
                                        <p:cTn id="119" dur="500"/>
                                        <p:tgtEl>
                                          <p:spTgt spid="1078"/>
                                        </p:tgtEl>
                                      </p:cBhvr>
                                    </p:animEffect>
                                  </p:childTnLst>
                                </p:cTn>
                              </p:par>
                              <p:par>
                                <p:cTn id="120" presetID="22" presetClass="entr" presetSubtype="4" fill="hold" nodeType="withEffect">
                                  <p:stCondLst>
                                    <p:cond delay="0"/>
                                  </p:stCondLst>
                                  <p:childTnLst>
                                    <p:set>
                                      <p:cBhvr>
                                        <p:cTn id="121" dur="1" fill="hold">
                                          <p:stCondLst>
                                            <p:cond delay="0"/>
                                          </p:stCondLst>
                                        </p:cTn>
                                        <p:tgtEl>
                                          <p:spTgt spid="154"/>
                                        </p:tgtEl>
                                        <p:attrNameLst>
                                          <p:attrName>style.visibility</p:attrName>
                                        </p:attrNameLst>
                                      </p:cBhvr>
                                      <p:to>
                                        <p:strVal val="visible"/>
                                      </p:to>
                                    </p:set>
                                    <p:animEffect transition="in" filter="wipe(down)">
                                      <p:cBhvr>
                                        <p:cTn id="122" dur="500"/>
                                        <p:tgtEl>
                                          <p:spTgt spid="154"/>
                                        </p:tgtEl>
                                      </p:cBhvr>
                                    </p:animEffect>
                                  </p:childTnLst>
                                </p:cTn>
                              </p:par>
                              <p:par>
                                <p:cTn id="123" presetID="5" presetClass="entr" presetSubtype="10" fill="hold" nodeType="withEffect">
                                  <p:stCondLst>
                                    <p:cond delay="0"/>
                                  </p:stCondLst>
                                  <p:childTnLst>
                                    <p:set>
                                      <p:cBhvr>
                                        <p:cTn id="124" dur="1" fill="hold">
                                          <p:stCondLst>
                                            <p:cond delay="0"/>
                                          </p:stCondLst>
                                        </p:cTn>
                                        <p:tgtEl>
                                          <p:spTgt spid="1071"/>
                                        </p:tgtEl>
                                        <p:attrNameLst>
                                          <p:attrName>style.visibility</p:attrName>
                                        </p:attrNameLst>
                                      </p:cBhvr>
                                      <p:to>
                                        <p:strVal val="visible"/>
                                      </p:to>
                                    </p:set>
                                    <p:animEffect transition="in" filter="checkerboard(across)">
                                      <p:cBhvr>
                                        <p:cTn id="125" dur="500"/>
                                        <p:tgtEl>
                                          <p:spTgt spid="1071"/>
                                        </p:tgtEl>
                                      </p:cBhvr>
                                    </p:animEffect>
                                  </p:childTnLst>
                                </p:cTn>
                              </p:par>
                              <p:par>
                                <p:cTn id="126" presetID="22" presetClass="entr" presetSubtype="2" fill="hold" nodeType="withEffect">
                                  <p:stCondLst>
                                    <p:cond delay="0"/>
                                  </p:stCondLst>
                                  <p:childTnLst>
                                    <p:set>
                                      <p:cBhvr>
                                        <p:cTn id="127" dur="1" fill="hold">
                                          <p:stCondLst>
                                            <p:cond delay="0"/>
                                          </p:stCondLst>
                                        </p:cTn>
                                        <p:tgtEl>
                                          <p:spTgt spid="124"/>
                                        </p:tgtEl>
                                        <p:attrNameLst>
                                          <p:attrName>style.visibility</p:attrName>
                                        </p:attrNameLst>
                                      </p:cBhvr>
                                      <p:to>
                                        <p:strVal val="visible"/>
                                      </p:to>
                                    </p:set>
                                    <p:animEffect transition="in" filter="wipe(right)">
                                      <p:cBhvr>
                                        <p:cTn id="128" dur="500"/>
                                        <p:tgtEl>
                                          <p:spTgt spid="124"/>
                                        </p:tgtEl>
                                      </p:cBhvr>
                                    </p:animEffect>
                                  </p:childTnLst>
                                </p:cTn>
                              </p:par>
                              <p:par>
                                <p:cTn id="129" presetID="5" presetClass="entr" presetSubtype="10" fill="hold" grpId="0" nodeType="withEffect">
                                  <p:stCondLst>
                                    <p:cond delay="0"/>
                                  </p:stCondLst>
                                  <p:childTnLst>
                                    <p:set>
                                      <p:cBhvr>
                                        <p:cTn id="130" dur="1" fill="hold">
                                          <p:stCondLst>
                                            <p:cond delay="0"/>
                                          </p:stCondLst>
                                        </p:cTn>
                                        <p:tgtEl>
                                          <p:spTgt spid="171"/>
                                        </p:tgtEl>
                                        <p:attrNameLst>
                                          <p:attrName>style.visibility</p:attrName>
                                        </p:attrNameLst>
                                      </p:cBhvr>
                                      <p:to>
                                        <p:strVal val="visible"/>
                                      </p:to>
                                    </p:set>
                                    <p:animEffect transition="in" filter="checkerboard(across)">
                                      <p:cBhvr>
                                        <p:cTn id="131" dur="500"/>
                                        <p:tgtEl>
                                          <p:spTgt spid="171"/>
                                        </p:tgtEl>
                                      </p:cBhvr>
                                    </p:animEffect>
                                  </p:childTnLst>
                                </p:cTn>
                              </p:par>
                              <p:par>
                                <p:cTn id="132" presetID="22" presetClass="entr" presetSubtype="4" fill="hold" nodeType="withEffect">
                                  <p:stCondLst>
                                    <p:cond delay="0"/>
                                  </p:stCondLst>
                                  <p:childTnLst>
                                    <p:set>
                                      <p:cBhvr>
                                        <p:cTn id="133" dur="1" fill="hold">
                                          <p:stCondLst>
                                            <p:cond delay="0"/>
                                          </p:stCondLst>
                                        </p:cTn>
                                        <p:tgtEl>
                                          <p:spTgt spid="160"/>
                                        </p:tgtEl>
                                        <p:attrNameLst>
                                          <p:attrName>style.visibility</p:attrName>
                                        </p:attrNameLst>
                                      </p:cBhvr>
                                      <p:to>
                                        <p:strVal val="visible"/>
                                      </p:to>
                                    </p:set>
                                    <p:animEffect transition="in" filter="wipe(down)">
                                      <p:cBhvr>
                                        <p:cTn id="134" dur="500"/>
                                        <p:tgtEl>
                                          <p:spTgt spid="160"/>
                                        </p:tgtEl>
                                      </p:cBhvr>
                                    </p:animEffect>
                                  </p:childTnLst>
                                </p:cTn>
                              </p:par>
                              <p:par>
                                <p:cTn id="135" presetID="8" presetClass="entr" presetSubtype="16" fill="hold" grpId="0" nodeType="withEffect">
                                  <p:stCondLst>
                                    <p:cond delay="0"/>
                                  </p:stCondLst>
                                  <p:childTnLst>
                                    <p:set>
                                      <p:cBhvr>
                                        <p:cTn id="136" dur="1" fill="hold">
                                          <p:stCondLst>
                                            <p:cond delay="0"/>
                                          </p:stCondLst>
                                        </p:cTn>
                                        <p:tgtEl>
                                          <p:spTgt spid="166"/>
                                        </p:tgtEl>
                                        <p:attrNameLst>
                                          <p:attrName>style.visibility</p:attrName>
                                        </p:attrNameLst>
                                      </p:cBhvr>
                                      <p:to>
                                        <p:strVal val="visible"/>
                                      </p:to>
                                    </p:set>
                                    <p:animEffect transition="in" filter="diamond(in)">
                                      <p:cBhvr>
                                        <p:cTn id="137" dur="500"/>
                                        <p:tgtEl>
                                          <p:spTgt spid="166"/>
                                        </p:tgtEl>
                                      </p:cBhvr>
                                    </p:animEffect>
                                  </p:childTnLst>
                                </p:cTn>
                              </p:par>
                              <p:par>
                                <p:cTn id="138" presetID="22" presetClass="entr" presetSubtype="2" fill="hold" nodeType="withEffect">
                                  <p:stCondLst>
                                    <p:cond delay="0"/>
                                  </p:stCondLst>
                                  <p:childTnLst>
                                    <p:set>
                                      <p:cBhvr>
                                        <p:cTn id="139" dur="1" fill="hold">
                                          <p:stCondLst>
                                            <p:cond delay="0"/>
                                          </p:stCondLst>
                                        </p:cTn>
                                        <p:tgtEl>
                                          <p:spTgt spid="138"/>
                                        </p:tgtEl>
                                        <p:attrNameLst>
                                          <p:attrName>style.visibility</p:attrName>
                                        </p:attrNameLst>
                                      </p:cBhvr>
                                      <p:to>
                                        <p:strVal val="visible"/>
                                      </p:to>
                                    </p:set>
                                    <p:animEffect transition="in" filter="wipe(right)">
                                      <p:cBhvr>
                                        <p:cTn id="140" dur="500"/>
                                        <p:tgtEl>
                                          <p:spTgt spid="138"/>
                                        </p:tgtEl>
                                      </p:cBhvr>
                                    </p:animEffect>
                                  </p:childTnLst>
                                </p:cTn>
                              </p:par>
                              <p:par>
                                <p:cTn id="141" presetID="22" presetClass="entr" presetSubtype="1" fill="hold" nodeType="with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wipe(up)">
                                      <p:cBhvr>
                                        <p:cTn id="143" dur="500"/>
                                        <p:tgtEl>
                                          <p:spTgt spid="64"/>
                                        </p:tgtEl>
                                      </p:cBhvr>
                                    </p:animEffect>
                                  </p:childTnLst>
                                </p:cTn>
                              </p:par>
                              <p:par>
                                <p:cTn id="144" presetID="8" presetClass="entr" presetSubtype="16" fill="hold" nodeType="withEffect">
                                  <p:stCondLst>
                                    <p:cond delay="0"/>
                                  </p:stCondLst>
                                  <p:childTnLst>
                                    <p:set>
                                      <p:cBhvr>
                                        <p:cTn id="145" dur="1" fill="hold">
                                          <p:stCondLst>
                                            <p:cond delay="0"/>
                                          </p:stCondLst>
                                        </p:cTn>
                                        <p:tgtEl>
                                          <p:spTgt spid="1068"/>
                                        </p:tgtEl>
                                        <p:attrNameLst>
                                          <p:attrName>style.visibility</p:attrName>
                                        </p:attrNameLst>
                                      </p:cBhvr>
                                      <p:to>
                                        <p:strVal val="visible"/>
                                      </p:to>
                                    </p:set>
                                    <p:animEffect transition="in" filter="diamond(in)">
                                      <p:cBhvr>
                                        <p:cTn id="146" dur="500"/>
                                        <p:tgtEl>
                                          <p:spTgt spid="1068"/>
                                        </p:tgtEl>
                                      </p:cBhvr>
                                    </p:animEffect>
                                  </p:childTnLst>
                                </p:cTn>
                              </p:par>
                              <p:par>
                                <p:cTn id="147" presetID="22" presetClass="entr" presetSubtype="1" fill="hold" nodeType="withEffect">
                                  <p:stCondLst>
                                    <p:cond delay="0"/>
                                  </p:stCondLst>
                                  <p:childTnLst>
                                    <p:set>
                                      <p:cBhvr>
                                        <p:cTn id="148" dur="1" fill="hold">
                                          <p:stCondLst>
                                            <p:cond delay="0"/>
                                          </p:stCondLst>
                                        </p:cTn>
                                        <p:tgtEl>
                                          <p:spTgt spid="67"/>
                                        </p:tgtEl>
                                        <p:attrNameLst>
                                          <p:attrName>style.visibility</p:attrName>
                                        </p:attrNameLst>
                                      </p:cBhvr>
                                      <p:to>
                                        <p:strVal val="visible"/>
                                      </p:to>
                                    </p:set>
                                    <p:animEffect transition="in" filter="wipe(up)">
                                      <p:cBhvr>
                                        <p:cTn id="149" dur="500"/>
                                        <p:tgtEl>
                                          <p:spTgt spid="67"/>
                                        </p:tgtEl>
                                      </p:cBhvr>
                                    </p:animEffect>
                                  </p:childTnLst>
                                </p:cTn>
                              </p:par>
                              <p:par>
                                <p:cTn id="150" presetID="8" presetClass="entr" presetSubtype="16" fill="hold" nodeType="withEffect">
                                  <p:stCondLst>
                                    <p:cond delay="0"/>
                                  </p:stCondLst>
                                  <p:childTnLst>
                                    <p:set>
                                      <p:cBhvr>
                                        <p:cTn id="151" dur="1" fill="hold">
                                          <p:stCondLst>
                                            <p:cond delay="0"/>
                                          </p:stCondLst>
                                        </p:cTn>
                                        <p:tgtEl>
                                          <p:spTgt spid="1069"/>
                                        </p:tgtEl>
                                        <p:attrNameLst>
                                          <p:attrName>style.visibility</p:attrName>
                                        </p:attrNameLst>
                                      </p:cBhvr>
                                      <p:to>
                                        <p:strVal val="visible"/>
                                      </p:to>
                                    </p:set>
                                    <p:animEffect transition="in" filter="diamond(in)">
                                      <p:cBhvr>
                                        <p:cTn id="152" dur="500"/>
                                        <p:tgtEl>
                                          <p:spTgt spid="1069"/>
                                        </p:tgtEl>
                                      </p:cBhvr>
                                    </p:animEffect>
                                  </p:childTnLst>
                                </p:cTn>
                              </p:par>
                              <p:par>
                                <p:cTn id="153" presetID="22" presetClass="entr" presetSubtype="1"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wipe(up)">
                                      <p:cBhvr>
                                        <p:cTn id="155" dur="500"/>
                                        <p:tgtEl>
                                          <p:spTgt spid="72"/>
                                        </p:tgtEl>
                                      </p:cBhvr>
                                    </p:animEffect>
                                  </p:childTnLst>
                                </p:cTn>
                              </p:par>
                              <p:par>
                                <p:cTn id="156" presetID="8" presetClass="entr" presetSubtype="16" fill="hold" grpId="0"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diamond(in)">
                                      <p:cBhvr>
                                        <p:cTn id="158" dur="500"/>
                                        <p:tgtEl>
                                          <p:spTgt spid="77"/>
                                        </p:tgtEl>
                                      </p:cBhvr>
                                    </p:animEffect>
                                  </p:childTnLst>
                                </p:cTn>
                              </p:par>
                              <p:par>
                                <p:cTn id="159" presetID="22" presetClass="entr" presetSubtype="2" fill="hold" nodeType="with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wipe(right)">
                                      <p:cBhvr>
                                        <p:cTn id="161" dur="500"/>
                                        <p:tgtEl>
                                          <p:spTgt spid="82"/>
                                        </p:tgtEl>
                                      </p:cBhvr>
                                    </p:animEffect>
                                  </p:childTnLst>
                                </p:cTn>
                              </p:par>
                              <p:par>
                                <p:cTn id="162" presetID="5" presetClass="entr" presetSubtype="10" fill="hold" grpId="0" nodeType="withEffect">
                                  <p:stCondLst>
                                    <p:cond delay="0"/>
                                  </p:stCondLst>
                                  <p:childTnLst>
                                    <p:set>
                                      <p:cBhvr>
                                        <p:cTn id="163" dur="1" fill="hold">
                                          <p:stCondLst>
                                            <p:cond delay="0"/>
                                          </p:stCondLst>
                                        </p:cTn>
                                        <p:tgtEl>
                                          <p:spTgt spid="170"/>
                                        </p:tgtEl>
                                        <p:attrNameLst>
                                          <p:attrName>style.visibility</p:attrName>
                                        </p:attrNameLst>
                                      </p:cBhvr>
                                      <p:to>
                                        <p:strVal val="visible"/>
                                      </p:to>
                                    </p:set>
                                    <p:animEffect transition="in" filter="checkerboard(across)">
                                      <p:cBhvr>
                                        <p:cTn id="164" dur="500"/>
                                        <p:tgtEl>
                                          <p:spTgt spid="170"/>
                                        </p:tgtEl>
                                      </p:cBhvr>
                                    </p:animEffect>
                                  </p:childTnLst>
                                </p:cTn>
                              </p:par>
                              <p:par>
                                <p:cTn id="165" presetID="8" presetClass="entr" presetSubtype="16" fill="hold" nodeType="withEffect">
                                  <p:stCondLst>
                                    <p:cond delay="0"/>
                                  </p:stCondLst>
                                  <p:childTnLst>
                                    <p:set>
                                      <p:cBhvr>
                                        <p:cTn id="166" dur="1" fill="hold">
                                          <p:stCondLst>
                                            <p:cond delay="0"/>
                                          </p:stCondLst>
                                        </p:cTn>
                                        <p:tgtEl>
                                          <p:spTgt spid="1059"/>
                                        </p:tgtEl>
                                        <p:attrNameLst>
                                          <p:attrName>style.visibility</p:attrName>
                                        </p:attrNameLst>
                                      </p:cBhvr>
                                      <p:to>
                                        <p:strVal val="visible"/>
                                      </p:to>
                                    </p:set>
                                    <p:animEffect transition="in" filter="diamond(in)">
                                      <p:cBhvr>
                                        <p:cTn id="167" dur="500"/>
                                        <p:tgtEl>
                                          <p:spTgt spid="1059"/>
                                        </p:tgtEl>
                                      </p:cBhvr>
                                    </p:animEffect>
                                  </p:childTnLst>
                                </p:cTn>
                              </p:par>
                              <p:par>
                                <p:cTn id="168" presetID="22" presetClass="entr" presetSubtype="2" fill="hold" nodeType="withEffect">
                                  <p:stCondLst>
                                    <p:cond delay="0"/>
                                  </p:stCondLst>
                                  <p:childTnLst>
                                    <p:set>
                                      <p:cBhvr>
                                        <p:cTn id="169" dur="1" fill="hold">
                                          <p:stCondLst>
                                            <p:cond delay="0"/>
                                          </p:stCondLst>
                                        </p:cTn>
                                        <p:tgtEl>
                                          <p:spTgt spid="41"/>
                                        </p:tgtEl>
                                        <p:attrNameLst>
                                          <p:attrName>style.visibility</p:attrName>
                                        </p:attrNameLst>
                                      </p:cBhvr>
                                      <p:to>
                                        <p:strVal val="visible"/>
                                      </p:to>
                                    </p:set>
                                    <p:animEffect transition="in" filter="wipe(right)">
                                      <p:cBhvr>
                                        <p:cTn id="170" dur="500"/>
                                        <p:tgtEl>
                                          <p:spTgt spid="41"/>
                                        </p:tgtEl>
                                      </p:cBhvr>
                                    </p:animEffect>
                                  </p:childTnLst>
                                </p:cTn>
                              </p:par>
                              <p:par>
                                <p:cTn id="171" presetID="8" presetClass="entr" presetSubtype="16" fill="hold" nodeType="withEffect">
                                  <p:stCondLst>
                                    <p:cond delay="0"/>
                                  </p:stCondLst>
                                  <p:childTnLst>
                                    <p:set>
                                      <p:cBhvr>
                                        <p:cTn id="172" dur="1" fill="hold">
                                          <p:stCondLst>
                                            <p:cond delay="0"/>
                                          </p:stCondLst>
                                        </p:cTn>
                                        <p:tgtEl>
                                          <p:spTgt spid="1061"/>
                                        </p:tgtEl>
                                        <p:attrNameLst>
                                          <p:attrName>style.visibility</p:attrName>
                                        </p:attrNameLst>
                                      </p:cBhvr>
                                      <p:to>
                                        <p:strVal val="visible"/>
                                      </p:to>
                                    </p:set>
                                    <p:animEffect transition="in" filter="diamond(in)">
                                      <p:cBhvr>
                                        <p:cTn id="173" dur="500"/>
                                        <p:tgtEl>
                                          <p:spTgt spid="1061"/>
                                        </p:tgtEl>
                                      </p:cBhvr>
                                    </p:animEffect>
                                  </p:childTnLst>
                                </p:cTn>
                              </p:par>
                              <p:par>
                                <p:cTn id="174" presetID="26" presetClass="emph" presetSubtype="0" repeatCount="indefinite" fill="hold" nodeType="withEffect">
                                  <p:stCondLst>
                                    <p:cond delay="0"/>
                                  </p:stCondLst>
                                  <p:childTnLst>
                                    <p:animEffect transition="out" filter="fade">
                                      <p:cBhvr>
                                        <p:cTn id="175" dur="500" tmFilter="0, 0; .2, .5; .8, .5; 1, 0"/>
                                        <p:tgtEl>
                                          <p:spTgt spid="1061"/>
                                        </p:tgtEl>
                                      </p:cBhvr>
                                    </p:animEffect>
                                    <p:animScale>
                                      <p:cBhvr>
                                        <p:cTn id="176" dur="250" autoRev="1" fill="hold"/>
                                        <p:tgtEl>
                                          <p:spTgt spid="1061"/>
                                        </p:tgtEl>
                                      </p:cBhvr>
                                      <p:by x="105000" y="105000"/>
                                    </p:animScale>
                                  </p:childTnLst>
                                </p:cTn>
                              </p:par>
                              <p:par>
                                <p:cTn id="177" presetID="22" presetClass="entr" presetSubtype="2" fill="hold" nodeType="withEffect">
                                  <p:stCondLst>
                                    <p:cond delay="0"/>
                                  </p:stCondLst>
                                  <p:childTnLst>
                                    <p:set>
                                      <p:cBhvr>
                                        <p:cTn id="178" dur="1" fill="hold">
                                          <p:stCondLst>
                                            <p:cond delay="0"/>
                                          </p:stCondLst>
                                        </p:cTn>
                                        <p:tgtEl>
                                          <p:spTgt spid="83"/>
                                        </p:tgtEl>
                                        <p:attrNameLst>
                                          <p:attrName>style.visibility</p:attrName>
                                        </p:attrNameLst>
                                      </p:cBhvr>
                                      <p:to>
                                        <p:strVal val="visible"/>
                                      </p:to>
                                    </p:set>
                                    <p:animEffect transition="in" filter="wipe(right)">
                                      <p:cBhvr>
                                        <p:cTn id="179" dur="500"/>
                                        <p:tgtEl>
                                          <p:spTgt spid="83"/>
                                        </p:tgtEl>
                                      </p:cBhvr>
                                    </p:animEffect>
                                  </p:childTnLst>
                                </p:cTn>
                              </p:par>
                              <p:par>
                                <p:cTn id="180" presetID="8" presetClass="entr" presetSubtype="16" fill="hold" grpId="0" nodeType="with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diamond(in)">
                                      <p:cBhvr>
                                        <p:cTn id="182" dur="500"/>
                                        <p:tgtEl>
                                          <p:spTgt spid="49"/>
                                        </p:tgtEl>
                                      </p:cBhvr>
                                    </p:animEffect>
                                  </p:childTnLst>
                                </p:cTn>
                              </p:par>
                              <p:par>
                                <p:cTn id="183" presetID="22" presetClass="entr" presetSubtype="4" fill="hold"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wipe(down)">
                                      <p:cBhvr>
                                        <p:cTn id="185" dur="500"/>
                                        <p:tgtEl>
                                          <p:spTgt spid="88"/>
                                        </p:tgtEl>
                                      </p:cBhvr>
                                    </p:animEffect>
                                  </p:childTnLst>
                                </p:cTn>
                              </p:par>
                              <p:par>
                                <p:cTn id="186" presetID="22" presetClass="entr" presetSubtype="8" fill="hold" nodeType="withEffect">
                                  <p:stCondLst>
                                    <p:cond delay="0"/>
                                  </p:stCondLst>
                                  <p:childTnLst>
                                    <p:set>
                                      <p:cBhvr>
                                        <p:cTn id="187" dur="1" fill="hold">
                                          <p:stCondLst>
                                            <p:cond delay="0"/>
                                          </p:stCondLst>
                                        </p:cTn>
                                        <p:tgtEl>
                                          <p:spTgt spid="68"/>
                                        </p:tgtEl>
                                        <p:attrNameLst>
                                          <p:attrName>style.visibility</p:attrName>
                                        </p:attrNameLst>
                                      </p:cBhvr>
                                      <p:to>
                                        <p:strVal val="visible"/>
                                      </p:to>
                                    </p:set>
                                    <p:animEffect transition="in" filter="wipe(left)">
                                      <p:cBhvr>
                                        <p:cTn id="188" dur="500"/>
                                        <p:tgtEl>
                                          <p:spTgt spid="6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92"/>
                                        </p:tgtEl>
                                        <p:attrNameLst>
                                          <p:attrName>style.visibility</p:attrName>
                                        </p:attrNameLst>
                                      </p:cBhvr>
                                      <p:to>
                                        <p:strVal val="visible"/>
                                      </p:to>
                                    </p:set>
                                    <p:animEffect transition="in" filter="fade">
                                      <p:cBhvr>
                                        <p:cTn id="191" dur="500"/>
                                        <p:tgtEl>
                                          <p:spTgt spid="92"/>
                                        </p:tgtEl>
                                      </p:cBhvr>
                                    </p:animEffect>
                                  </p:childTnLst>
                                </p:cTn>
                              </p:par>
                              <p:par>
                                <p:cTn id="192" presetID="2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Effect transition="in" filter="wipe(left)">
                                      <p:cBhvr>
                                        <p:cTn id="194" dur="500"/>
                                        <p:tgtEl>
                                          <p:spTgt spid="94"/>
                                        </p:tgtEl>
                                      </p:cBhvr>
                                    </p:animEffect>
                                  </p:childTnLst>
                                </p:cTn>
                              </p:par>
                              <p:par>
                                <p:cTn id="195" presetID="10" presetClass="entr" presetSubtype="0" fill="hold" nodeType="withEffect">
                                  <p:stCondLst>
                                    <p:cond delay="0"/>
                                  </p:stCondLst>
                                  <p:childTnLst>
                                    <p:set>
                                      <p:cBhvr>
                                        <p:cTn id="196" dur="1" fill="hold">
                                          <p:stCondLst>
                                            <p:cond delay="0"/>
                                          </p:stCondLst>
                                        </p:cTn>
                                        <p:tgtEl>
                                          <p:spTgt spid="8"/>
                                        </p:tgtEl>
                                        <p:attrNameLst>
                                          <p:attrName>style.visibility</p:attrName>
                                        </p:attrNameLst>
                                      </p:cBhvr>
                                      <p:to>
                                        <p:strVal val="visible"/>
                                      </p:to>
                                    </p:set>
                                    <p:animEffect transition="in" filter="fade">
                                      <p:cBhvr>
                                        <p:cTn id="197" dur="500"/>
                                        <p:tgtEl>
                                          <p:spTgt spid="8"/>
                                        </p:tgtEl>
                                      </p:cBhvr>
                                    </p:animEffect>
                                  </p:childTnLst>
                                </p:cTn>
                              </p:par>
                              <p:par>
                                <p:cTn id="198" presetID="10" presetClass="entr" presetSubtype="0" fill="hold" nodeType="withEffect">
                                  <p:stCondLst>
                                    <p:cond delay="0"/>
                                  </p:stCondLst>
                                  <p:childTnLst>
                                    <p:set>
                                      <p:cBhvr>
                                        <p:cTn id="199" dur="1" fill="hold">
                                          <p:stCondLst>
                                            <p:cond delay="0"/>
                                          </p:stCondLst>
                                        </p:cTn>
                                        <p:tgtEl>
                                          <p:spTgt spid="1079"/>
                                        </p:tgtEl>
                                        <p:attrNameLst>
                                          <p:attrName>style.visibility</p:attrName>
                                        </p:attrNameLst>
                                      </p:cBhvr>
                                      <p:to>
                                        <p:strVal val="visible"/>
                                      </p:to>
                                    </p:set>
                                    <p:animEffect transition="in" filter="fade">
                                      <p:cBhvr>
                                        <p:cTn id="200" dur="500"/>
                                        <p:tgtEl>
                                          <p:spTgt spid="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7" grpId="0" animBg="1"/>
      <p:bldP spid="134" grpId="0"/>
      <p:bldP spid="166" grpId="0"/>
      <p:bldP spid="169" grpId="0" animBg="1"/>
      <p:bldP spid="170" grpId="0" animBg="1"/>
      <p:bldP spid="171" grpId="0" animBg="1"/>
      <p:bldP spid="66"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
            <a:ext cx="8458200" cy="528638"/>
          </a:xfrm>
        </p:spPr>
        <p:txBody>
          <a:bodyPr/>
          <a:lstStyle/>
          <a:p>
            <a:pPr eaLnBrk="1" hangingPunct="1"/>
            <a:r>
              <a:rPr lang="en-US" sz="3200" b="1" dirty="0" smtClean="0"/>
              <a:t>Monitor Solution and Server Management  Suite</a:t>
            </a:r>
            <a:endParaRPr lang="en-IE" sz="3200" b="1" dirty="0" smtClean="0"/>
          </a:p>
        </p:txBody>
      </p:sp>
      <p:sp>
        <p:nvSpPr>
          <p:cNvPr id="5" name="TextBox 4"/>
          <p:cNvSpPr txBox="1"/>
          <p:nvPr/>
        </p:nvSpPr>
        <p:spPr>
          <a:xfrm>
            <a:off x="2362200" y="666690"/>
            <a:ext cx="4442460" cy="400110"/>
          </a:xfrm>
          <a:prstGeom prst="rect">
            <a:avLst/>
          </a:prstGeom>
          <a:solidFill>
            <a:srgbClr val="FFFF00"/>
          </a:solidFill>
          <a:ln w="15875" cap="rnd" cmpd="sng">
            <a:solidFill>
              <a:schemeClr val="tx1"/>
            </a:solidFill>
            <a:bevel/>
          </a:ln>
          <a:effectLst>
            <a:outerShdw blurRad="76200" dir="13500000" sy="23000" kx="1200000" algn="br" rotWithShape="0">
              <a:prstClr val="black">
                <a:alpha val="20000"/>
              </a:prstClr>
            </a:outerShdw>
          </a:effectLst>
          <a:scene3d>
            <a:camera prst="orthographicFront"/>
            <a:lightRig rig="chilly" dir="t"/>
          </a:scene3d>
          <a:sp3d extrusionH="44450" contourW="31750">
            <a:bevelT w="165100" prst="coolSlant"/>
            <a:extrusionClr>
              <a:schemeClr val="tx1"/>
            </a:extrusionClr>
            <a:contourClr>
              <a:schemeClr val="tx1"/>
            </a:contourClr>
          </a:sp3d>
        </p:spPr>
        <p:txBody>
          <a:bodyPr>
            <a:spAutoFit/>
          </a:bodyPr>
          <a:lstStyle/>
          <a:p>
            <a:pPr marL="342900" lvl="1" indent="-342900">
              <a:defRPr/>
            </a:pPr>
            <a:r>
              <a:rPr lang="en-IE" sz="2000" dirty="0"/>
              <a:t>Server Object Resource Home View</a:t>
            </a:r>
          </a:p>
        </p:txBody>
      </p:sp>
      <p:pic>
        <p:nvPicPr>
          <p:cNvPr id="266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91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72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13</a:t>
            </a:fld>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
            <a:ext cx="8534400" cy="682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7728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45720"/>
            <a:ext cx="8420100" cy="673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28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
            <a:ext cx="8305800" cy="664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056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of a Policy</a:t>
            </a:r>
            <a:endParaRPr lang="en-US" dirty="0"/>
          </a:p>
        </p:txBody>
      </p:sp>
      <p:sp>
        <p:nvSpPr>
          <p:cNvPr id="3" name="Content Placeholder 2"/>
          <p:cNvSpPr>
            <a:spLocks noGrp="1"/>
          </p:cNvSpPr>
          <p:nvPr>
            <p:ph idx="1"/>
          </p:nvPr>
        </p:nvSpPr>
        <p:spPr/>
        <p:txBody>
          <a:bodyPr/>
          <a:lstStyle/>
          <a:p>
            <a:pPr marL="0" indent="0">
              <a:buNone/>
            </a:pPr>
            <a:r>
              <a:rPr lang="en-US" dirty="0" smtClean="0"/>
              <a:t>Apply to hosts</a:t>
            </a:r>
          </a:p>
          <a:p>
            <a:pPr marL="0" indent="0">
              <a:buNone/>
            </a:pPr>
            <a:endParaRPr lang="en-US" dirty="0"/>
          </a:p>
          <a:p>
            <a:pPr marL="0" indent="0">
              <a:buNone/>
            </a:pPr>
            <a:endParaRPr lang="en-US" dirty="0" smtClean="0"/>
          </a:p>
          <a:p>
            <a:pPr marL="0" indent="0">
              <a:buNone/>
            </a:pPr>
            <a:r>
              <a:rPr lang="en-US" dirty="0" smtClean="0"/>
              <a:t>Policy</a:t>
            </a:r>
            <a:endParaRPr lang="en-US" dirty="0"/>
          </a:p>
          <a:p>
            <a:pPr marL="0" indent="0">
              <a:buNone/>
            </a:pPr>
            <a:endParaRPr lang="en-US" dirty="0" smtClean="0"/>
          </a:p>
          <a:p>
            <a:pPr marL="0" indent="0">
              <a:buNone/>
            </a:pPr>
            <a:endParaRPr lang="en-US" dirty="0"/>
          </a:p>
          <a:p>
            <a:pPr marL="0" indent="0">
              <a:buNone/>
            </a:pPr>
            <a:r>
              <a:rPr lang="en-US" dirty="0" smtClean="0"/>
              <a:t>Rule – i.e. CPU &gt; 95% over the past 30 minutes</a:t>
            </a:r>
          </a:p>
          <a:p>
            <a:pPr marL="0" indent="0">
              <a:buNone/>
            </a:pPr>
            <a:endParaRPr lang="en-US" dirty="0"/>
          </a:p>
          <a:p>
            <a:pPr marL="0" indent="0">
              <a:buNone/>
            </a:pPr>
            <a:endParaRPr lang="en-US" dirty="0" smtClean="0"/>
          </a:p>
          <a:p>
            <a:pPr marL="0" indent="0">
              <a:buNone/>
            </a:pPr>
            <a:r>
              <a:rPr lang="en-US" dirty="0" smtClean="0"/>
              <a:t>Metric – </a:t>
            </a:r>
            <a:r>
              <a:rPr lang="en-US" dirty="0"/>
              <a:t>i.e. Processor - % Processor Time (_Total) </a:t>
            </a:r>
          </a:p>
        </p:txBody>
      </p:sp>
      <p:sp>
        <p:nvSpPr>
          <p:cNvPr id="4" name="Footer Placeholder 3"/>
          <p:cNvSpPr>
            <a:spLocks noGrp="1"/>
          </p:cNvSpPr>
          <p:nvPr>
            <p:ph type="ftr" sz="quarter" idx="10"/>
          </p:nvPr>
        </p:nvSpPr>
        <p:spPr/>
        <p:txBody>
          <a:bodyPr/>
          <a:lstStyle/>
          <a:p>
            <a:pPr>
              <a:defRPr/>
            </a:pPr>
            <a:r>
              <a:rPr lang="en-US" dirty="0" smtClean="0"/>
              <a:t>Monitor Solution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16</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6573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bwMode="auto">
          <a:xfrm>
            <a:off x="533400" y="4724400"/>
            <a:ext cx="609600" cy="609600"/>
          </a:xfrm>
          <a:prstGeom prst="upArrow">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 name="Up Arrow 7"/>
          <p:cNvSpPr/>
          <p:nvPr/>
        </p:nvSpPr>
        <p:spPr bwMode="auto">
          <a:xfrm>
            <a:off x="533400" y="3276600"/>
            <a:ext cx="609600" cy="609600"/>
          </a:xfrm>
          <a:prstGeom prst="upArrow">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9" name="Up Arrow 8"/>
          <p:cNvSpPr/>
          <p:nvPr/>
        </p:nvSpPr>
        <p:spPr bwMode="auto">
          <a:xfrm>
            <a:off x="533400" y="1828800"/>
            <a:ext cx="609600" cy="609600"/>
          </a:xfrm>
          <a:prstGeom prst="upArrow">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171825"/>
            <a:ext cx="10287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0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additive="base">
                                        <p:cTn id="11" dur="500" fill="hold"/>
                                        <p:tgtEl>
                                          <p:spTgt spid="12291"/>
                                        </p:tgtEl>
                                        <p:attrNameLst>
                                          <p:attrName>ppt_x</p:attrName>
                                        </p:attrNameLst>
                                      </p:cBhvr>
                                      <p:tavLst>
                                        <p:tav tm="0">
                                          <p:val>
                                            <p:strVal val="#ppt_x"/>
                                          </p:val>
                                        </p:tav>
                                        <p:tav tm="100000">
                                          <p:val>
                                            <p:strVal val="#ppt_x"/>
                                          </p:val>
                                        </p:tav>
                                      </p:tavLst>
                                    </p:anim>
                                    <p:anim calcmode="lin" valueType="num">
                                      <p:cBhvr additive="base">
                                        <p:cTn id="12"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35" b="4904"/>
          <a:stretch/>
        </p:blipFill>
        <p:spPr bwMode="auto">
          <a:xfrm>
            <a:off x="255235" y="533400"/>
            <a:ext cx="8660165" cy="560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167" t="27812" r="58000" b="48437"/>
          <a:stretch/>
        </p:blipFill>
        <p:spPr bwMode="auto">
          <a:xfrm>
            <a:off x="609600" y="2355574"/>
            <a:ext cx="2296160"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33" t="18021" r="30167" b="22434"/>
          <a:stretch/>
        </p:blipFill>
        <p:spPr bwMode="auto">
          <a:xfrm>
            <a:off x="609600" y="417444"/>
            <a:ext cx="391750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0"/>
          </p:nvPr>
        </p:nvSpPr>
        <p:spPr>
          <a:xfrm>
            <a:off x="381000" y="6358518"/>
            <a:ext cx="4183380" cy="232782"/>
          </a:xfrm>
        </p:spPr>
        <p:txBody>
          <a:bodyPr/>
          <a:lstStyle/>
          <a:p>
            <a:pPr>
              <a:defRPr/>
            </a:pPr>
            <a:r>
              <a:rPr lang="en-US" dirty="0" smtClean="0"/>
              <a:t>Monitor Solution</a:t>
            </a:r>
            <a:endParaRPr lang="en-US"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7444"/>
            <a:ext cx="38862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193235"/>
            <a:ext cx="59531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43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1000"/>
                                        <p:tgtEl>
                                          <p:spTgt spid="13315"/>
                                        </p:tgtEl>
                                      </p:cBhvr>
                                    </p:animEffect>
                                    <p:anim calcmode="lin" valueType="num">
                                      <p:cBhvr>
                                        <p:cTn id="8" dur="1000" fill="hold"/>
                                        <p:tgtEl>
                                          <p:spTgt spid="13315"/>
                                        </p:tgtEl>
                                        <p:attrNameLst>
                                          <p:attrName>ppt_x</p:attrName>
                                        </p:attrNameLst>
                                      </p:cBhvr>
                                      <p:tavLst>
                                        <p:tav tm="0">
                                          <p:val>
                                            <p:strVal val="#ppt_x"/>
                                          </p:val>
                                        </p:tav>
                                        <p:tav tm="100000">
                                          <p:val>
                                            <p:strVal val="#ppt_x"/>
                                          </p:val>
                                        </p:tav>
                                      </p:tavLst>
                                    </p:anim>
                                    <p:anim calcmode="lin" valueType="num">
                                      <p:cBhvr>
                                        <p:cTn id="9" dur="1000" fill="hold"/>
                                        <p:tgtEl>
                                          <p:spTgt spid="133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3988" y="-84138"/>
            <a:ext cx="8229600" cy="411163"/>
          </a:xfrm>
        </p:spPr>
        <p:txBody>
          <a:bodyPr/>
          <a:lstStyle/>
          <a:p>
            <a:r>
              <a:rPr lang="en-IE" sz="2000" b="1" smtClean="0"/>
              <a:t>Management of Alerts using the Event Console</a:t>
            </a:r>
            <a:endParaRPr lang="en-IE" sz="2000" smtClean="0"/>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9472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947738"/>
            <a:ext cx="3784600" cy="228600"/>
          </a:xfrm>
          <a:prstGeom prst="rect">
            <a:avLst/>
          </a:prstGeom>
          <a:solidFill>
            <a:srgbClr val="FF0000">
              <a:alpha val="24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cxnSp>
        <p:nvCxnSpPr>
          <p:cNvPr id="7" name="Straight Arrow Connector 6"/>
          <p:cNvCxnSpPr/>
          <p:nvPr/>
        </p:nvCxnSpPr>
        <p:spPr>
          <a:xfrm flipV="1">
            <a:off x="2590800" y="3200400"/>
            <a:ext cx="609600" cy="990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18200" y="342000"/>
            <a:ext cx="2651760" cy="2377440"/>
          </a:xfrm>
          <a:prstGeom prst="rect">
            <a:avLst/>
          </a:prstGeom>
          <a:solidFill>
            <a:srgbClr val="FFFF00"/>
          </a:solidFill>
          <a:ln w="15875" cap="rnd" cmpd="sng">
            <a:solidFill>
              <a:schemeClr val="tx1"/>
            </a:solidFill>
            <a:bevel/>
          </a:ln>
          <a:effectLst>
            <a:outerShdw blurRad="76200" dir="13500000" sy="23000" kx="1200000" algn="br" rotWithShape="0">
              <a:prstClr val="black">
                <a:alpha val="20000"/>
              </a:prstClr>
            </a:outerShdw>
          </a:effectLst>
          <a:scene3d>
            <a:camera prst="orthographicFront"/>
            <a:lightRig rig="chilly" dir="t"/>
          </a:scene3d>
          <a:sp3d extrusionH="44450" contourW="31750">
            <a:bevelT w="165100" prst="coolSlant"/>
            <a:extrusionClr>
              <a:schemeClr val="tx1"/>
            </a:extrusionClr>
            <a:contourClr>
              <a:schemeClr val="tx1"/>
            </a:contourClr>
          </a:sp3d>
        </p:spPr>
        <p:txBody>
          <a:bodyPr>
            <a:spAutoFit/>
          </a:bodyPr>
          <a:lstStyle/>
          <a:p>
            <a:pPr>
              <a:buFont typeface="Wingdings" pitchFamily="2" charset="2"/>
              <a:buChar char="q"/>
              <a:defRPr/>
            </a:pPr>
            <a:r>
              <a:rPr lang="en-US" sz="900" b="1" dirty="0"/>
              <a:t>Discard Rule – defines (based on Event Console Alert Rule) what alerts should be “filtered out’ or prevented from appearing in the Event Console</a:t>
            </a:r>
          </a:p>
          <a:p>
            <a:pPr>
              <a:buFont typeface="Wingdings" pitchFamily="2" charset="2"/>
              <a:buChar char="q"/>
              <a:defRPr/>
            </a:pPr>
            <a:endParaRPr lang="en-US" sz="900" b="1" dirty="0"/>
          </a:p>
          <a:p>
            <a:pPr>
              <a:buFont typeface="Wingdings" pitchFamily="2" charset="2"/>
              <a:buChar char="q"/>
              <a:defRPr/>
            </a:pPr>
            <a:r>
              <a:rPr lang="en-US" sz="900" b="1" dirty="0"/>
              <a:t>Forwarding Rule – defines which alerts will be formatted into an SNMP Trap and sent to a defined upstream SNMP Management station.</a:t>
            </a:r>
          </a:p>
          <a:p>
            <a:pPr>
              <a:buFont typeface="Wingdings" pitchFamily="2" charset="2"/>
              <a:buChar char="q"/>
              <a:defRPr/>
            </a:pPr>
            <a:endParaRPr lang="en-US" sz="900" b="1" dirty="0"/>
          </a:p>
          <a:p>
            <a:pPr>
              <a:buFont typeface="Wingdings" pitchFamily="2" charset="2"/>
              <a:buChar char="q"/>
              <a:defRPr/>
            </a:pPr>
            <a:r>
              <a:rPr lang="en-US" sz="900" b="1" dirty="0"/>
              <a:t>Task Rule – defines task association based on a specific alert criteria (Event Console Alert Rule)</a:t>
            </a:r>
          </a:p>
          <a:p>
            <a:pPr>
              <a:buFont typeface="Wingdings" pitchFamily="2" charset="2"/>
              <a:buChar char="q"/>
              <a:defRPr/>
            </a:pPr>
            <a:endParaRPr lang="en-US" sz="900" b="1" dirty="0"/>
          </a:p>
          <a:p>
            <a:pPr>
              <a:buFont typeface="Wingdings" pitchFamily="2" charset="2"/>
              <a:buChar char="q"/>
              <a:defRPr/>
            </a:pPr>
            <a:r>
              <a:rPr lang="en-US" sz="900" b="1" dirty="0"/>
              <a:t>Workflow Rule – defines workflow association based on a specific alert criteria (Event Console Alert Rule)</a:t>
            </a:r>
          </a:p>
        </p:txBody>
      </p:sp>
      <p:pic>
        <p:nvPicPr>
          <p:cNvPr id="6" name="Picture 6" descr="alert_definition.bmp"/>
          <p:cNvPicPr>
            <a:picLocks noChangeAspect="1"/>
          </p:cNvPicPr>
          <p:nvPr/>
        </p:nvPicPr>
        <p:blipFill>
          <a:blip r:embed="rId3" cstate="print">
            <a:duotone>
              <a:prstClr val="black"/>
              <a:schemeClr val="accent2">
                <a:tint val="45000"/>
                <a:satMod val="400000"/>
              </a:schemeClr>
            </a:duotone>
          </a:blip>
          <a:stretch>
            <a:fillRect/>
          </a:stretch>
        </p:blipFill>
        <p:spPr bwMode="auto">
          <a:xfrm>
            <a:off x="479476" y="3126558"/>
            <a:ext cx="2133600" cy="2743200"/>
          </a:xfrm>
          <a:prstGeom prst="rect">
            <a:avLst/>
          </a:prstGeom>
          <a:solidFill>
            <a:srgbClr val="FFFF00"/>
          </a:solidFill>
          <a:ln>
            <a:noFill/>
          </a:ln>
        </p:spPr>
      </p:pic>
      <p:sp>
        <p:nvSpPr>
          <p:cNvPr id="8" name="Rounded Rectangle 7"/>
          <p:cNvSpPr/>
          <p:nvPr/>
        </p:nvSpPr>
        <p:spPr>
          <a:xfrm>
            <a:off x="3048000" y="3048000"/>
            <a:ext cx="5181600" cy="1447800"/>
          </a:xfrm>
          <a:prstGeom prst="roundRect">
            <a:avLst/>
          </a:prstGeom>
          <a:solidFill>
            <a:srgbClr val="FF0000">
              <a:alpha val="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2" name="Rounded Rectangle 11"/>
          <p:cNvSpPr/>
          <p:nvPr/>
        </p:nvSpPr>
        <p:spPr>
          <a:xfrm>
            <a:off x="3048000" y="5105400"/>
            <a:ext cx="5867400" cy="228600"/>
          </a:xfrm>
          <a:prstGeom prst="roundRect">
            <a:avLst/>
          </a:prstGeom>
          <a:solidFill>
            <a:srgbClr val="FF0000">
              <a:alpha val="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1018823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10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Monitor Solution</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a:t>
            </a:fld>
            <a:endParaRPr lang="en-US" dirty="0"/>
          </a:p>
        </p:txBody>
      </p:sp>
      <p:sp>
        <p:nvSpPr>
          <p:cNvPr id="8" name="Title 1"/>
          <p:cNvSpPr>
            <a:spLocks noGrp="1"/>
          </p:cNvSpPr>
          <p:nvPr>
            <p:ph type="title"/>
          </p:nvPr>
        </p:nvSpPr>
        <p:spPr>
          <a:xfrm>
            <a:off x="381000" y="304800"/>
            <a:ext cx="8382000" cy="838200"/>
          </a:xfrm>
        </p:spPr>
        <p:txBody>
          <a:bodyPr/>
          <a:lstStyle/>
          <a:p>
            <a:pPr eaLnBrk="1" hangingPunct="1"/>
            <a:r>
              <a:rPr lang="en-US" dirty="0" smtClean="0"/>
              <a:t>Introduction</a:t>
            </a:r>
            <a:endParaRPr lang="en-IE" dirty="0" smtClean="0"/>
          </a:p>
        </p:txBody>
      </p:sp>
      <p:sp>
        <p:nvSpPr>
          <p:cNvPr id="9" name="Content Placeholder 2"/>
          <p:cNvSpPr>
            <a:spLocks noGrp="1"/>
          </p:cNvSpPr>
          <p:nvPr>
            <p:ph idx="1"/>
          </p:nvPr>
        </p:nvSpPr>
        <p:spPr>
          <a:xfrm>
            <a:off x="304800" y="1447800"/>
            <a:ext cx="8229600" cy="4525963"/>
          </a:xfrm>
        </p:spPr>
        <p:txBody>
          <a:bodyPr>
            <a:normAutofit fontScale="92500" lnSpcReduction="20000"/>
          </a:bodyPr>
          <a:lstStyle/>
          <a:p>
            <a:pPr eaLnBrk="1" hangingPunct="1">
              <a:defRPr/>
            </a:pPr>
            <a:r>
              <a:rPr lang="en-US" dirty="0" smtClean="0">
                <a:ea typeface="ＭＳ Ｐゴシック" pitchFamily="-108" charset="-128"/>
              </a:rPr>
              <a:t>Gentiva</a:t>
            </a:r>
          </a:p>
          <a:p>
            <a:pPr lvl="1">
              <a:defRPr/>
            </a:pPr>
            <a:r>
              <a:rPr lang="en-US" dirty="0" smtClean="0">
                <a:ea typeface="ＭＳ Ｐゴシック" pitchFamily="-108" charset="-128"/>
              </a:rPr>
              <a:t>Home Health and Hospice</a:t>
            </a:r>
          </a:p>
          <a:p>
            <a:pPr lvl="1">
              <a:defRPr/>
            </a:pPr>
            <a:r>
              <a:rPr lang="en-US" dirty="0" smtClean="0">
                <a:ea typeface="ＭＳ Ｐゴシック" pitchFamily="-108" charset="-128"/>
              </a:rPr>
              <a:t>20,000+ Employees</a:t>
            </a:r>
          </a:p>
          <a:p>
            <a:pPr lvl="1">
              <a:defRPr/>
            </a:pPr>
            <a:r>
              <a:rPr lang="en-US" dirty="0" smtClean="0">
                <a:ea typeface="ＭＳ Ｐゴシック" pitchFamily="-108" charset="-128"/>
              </a:rPr>
              <a:t>About </a:t>
            </a:r>
            <a:r>
              <a:rPr lang="en-US" dirty="0" smtClean="0">
                <a:ea typeface="ＭＳ Ｐゴシック" pitchFamily="-108" charset="-128"/>
              </a:rPr>
              <a:t>2,500 </a:t>
            </a:r>
            <a:r>
              <a:rPr lang="en-US" dirty="0" smtClean="0">
                <a:ea typeface="ＭＳ Ｐゴシック" pitchFamily="-108" charset="-128"/>
              </a:rPr>
              <a:t>network devices, spread across roughly 350 locations</a:t>
            </a:r>
          </a:p>
          <a:p>
            <a:pPr lvl="1">
              <a:defRPr/>
            </a:pPr>
            <a:r>
              <a:rPr lang="en-US" dirty="0" smtClean="0">
                <a:ea typeface="ＭＳ Ｐゴシック" pitchFamily="-108" charset="-128"/>
              </a:rPr>
              <a:t>About 900 servers across 3 locations – 98% Virtualized </a:t>
            </a:r>
          </a:p>
          <a:p>
            <a:pPr eaLnBrk="1" hangingPunct="1">
              <a:defRPr/>
            </a:pPr>
            <a:r>
              <a:rPr lang="en-US" dirty="0" smtClean="0">
                <a:ea typeface="ＭＳ Ｐゴシック" pitchFamily="-108" charset="-128"/>
              </a:rPr>
              <a:t>Goal of this presentation </a:t>
            </a:r>
          </a:p>
          <a:p>
            <a:pPr eaLnBrk="1" hangingPunct="1">
              <a:defRPr/>
            </a:pPr>
            <a:r>
              <a:rPr lang="en-US" dirty="0" smtClean="0">
                <a:ea typeface="ＭＳ Ｐゴシック" pitchFamily="-108" charset="-128"/>
              </a:rPr>
              <a:t>Agenda</a:t>
            </a:r>
          </a:p>
          <a:p>
            <a:pPr lvl="1" eaLnBrk="1" hangingPunct="1">
              <a:defRPr/>
            </a:pPr>
            <a:r>
              <a:rPr lang="en-US" sz="1400" dirty="0" smtClean="0">
                <a:ea typeface="ＭＳ Ｐゴシック" pitchFamily="-108" charset="-128"/>
              </a:rPr>
              <a:t>Platform support</a:t>
            </a:r>
          </a:p>
          <a:p>
            <a:pPr lvl="1" eaLnBrk="1" hangingPunct="1">
              <a:defRPr/>
            </a:pPr>
            <a:r>
              <a:rPr lang="en-US" sz="1400" dirty="0" smtClean="0">
                <a:ea typeface="ＭＳ Ｐゴシック" pitchFamily="-108" charset="-128"/>
              </a:rPr>
              <a:t>Current “Out of Box” Monitor Policies;  Current “Community’ based policies</a:t>
            </a:r>
          </a:p>
          <a:p>
            <a:pPr lvl="1" eaLnBrk="1" hangingPunct="1">
              <a:defRPr/>
            </a:pPr>
            <a:r>
              <a:rPr lang="en-US" sz="1400" dirty="0" smtClean="0">
                <a:ea typeface="ＭＳ Ｐゴシック" pitchFamily="-108" charset="-128"/>
              </a:rPr>
              <a:t>Agent-Based vs. AgentLess monitoring</a:t>
            </a:r>
          </a:p>
          <a:p>
            <a:pPr lvl="1" eaLnBrk="1" hangingPunct="1">
              <a:defRPr/>
            </a:pPr>
            <a:r>
              <a:rPr lang="en-US" sz="1400" dirty="0" smtClean="0">
                <a:ea typeface="ＭＳ Ｐゴシック" pitchFamily="-108" charset="-128"/>
              </a:rPr>
              <a:t>Monitor Solution and Monitor Agent architecture </a:t>
            </a:r>
          </a:p>
          <a:p>
            <a:pPr lvl="1" eaLnBrk="1" hangingPunct="1">
              <a:defRPr/>
            </a:pPr>
            <a:r>
              <a:rPr lang="en-US" sz="1400" dirty="0" smtClean="0">
                <a:ea typeface="ＭＳ Ｐゴシック" pitchFamily="-108" charset="-128"/>
              </a:rPr>
              <a:t>RMS Agent (Monitor Service architecture)</a:t>
            </a:r>
          </a:p>
          <a:p>
            <a:pPr lvl="1" eaLnBrk="1" hangingPunct="1">
              <a:defRPr/>
            </a:pPr>
            <a:r>
              <a:rPr lang="en-US" sz="1400" dirty="0" smtClean="0">
                <a:ea typeface="ＭＳ Ｐゴシック" pitchFamily="-108" charset="-128"/>
              </a:rPr>
              <a:t>Various views and consoles</a:t>
            </a:r>
          </a:p>
          <a:p>
            <a:pPr lvl="1" eaLnBrk="1" hangingPunct="1">
              <a:defRPr/>
            </a:pPr>
            <a:r>
              <a:rPr lang="en-US" sz="1400" dirty="0" smtClean="0">
                <a:ea typeface="ＭＳ Ｐゴシック" pitchFamily="-108" charset="-128"/>
              </a:rPr>
              <a:t>Advanced Monitoring</a:t>
            </a:r>
          </a:p>
          <a:p>
            <a:pPr lvl="1" eaLnBrk="1" hangingPunct="1">
              <a:buFont typeface="Arial" charset="0"/>
              <a:buNone/>
              <a:defRPr/>
            </a:pPr>
            <a:endParaRPr lang="en-IE" dirty="0" smtClean="0">
              <a:ea typeface="ＭＳ Ｐゴシック" pitchFamily="-108" charset="-128"/>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609600"/>
            <a:ext cx="2524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60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Monitor Solution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20</a:t>
            </a:fld>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9059"/>
          <a:stretch/>
        </p:blipFill>
        <p:spPr bwMode="auto">
          <a:xfrm>
            <a:off x="304800" y="152400"/>
            <a:ext cx="3859722"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137"/>
          <a:stretch/>
        </p:blipFill>
        <p:spPr bwMode="auto">
          <a:xfrm>
            <a:off x="4518991" y="762000"/>
            <a:ext cx="4295775" cy="433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76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Items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Network Device Policy</a:t>
            </a:r>
          </a:p>
          <a:p>
            <a:pPr lvl="1"/>
            <a:r>
              <a:rPr lang="en-US" dirty="0" smtClean="0"/>
              <a:t>Asset Management</a:t>
            </a:r>
          </a:p>
          <a:p>
            <a:pPr lvl="1"/>
            <a:r>
              <a:rPr lang="en-US" dirty="0" smtClean="0"/>
              <a:t>Event Correlation</a:t>
            </a:r>
          </a:p>
          <a:p>
            <a:r>
              <a:rPr lang="en-US" dirty="0" smtClean="0"/>
              <a:t>VMware</a:t>
            </a:r>
          </a:p>
          <a:p>
            <a:pPr lvl="1"/>
            <a:r>
              <a:rPr lang="en-US" dirty="0" err="1" smtClean="0"/>
              <a:t>Datastores</a:t>
            </a:r>
            <a:r>
              <a:rPr lang="en-US" dirty="0" smtClean="0"/>
              <a:t> – Percent provisioned, actual provisioned, orphaned snapshots</a:t>
            </a:r>
          </a:p>
          <a:p>
            <a:pPr lvl="1"/>
            <a:r>
              <a:rPr lang="en-US" dirty="0" smtClean="0"/>
              <a:t>Cluster metrics for N+1 status</a:t>
            </a:r>
          </a:p>
          <a:p>
            <a:pPr lvl="1"/>
            <a:r>
              <a:rPr lang="en-US" dirty="0" smtClean="0"/>
              <a:t>Host connection status</a:t>
            </a:r>
          </a:p>
          <a:p>
            <a:r>
              <a:rPr lang="en-US" dirty="0" smtClean="0"/>
              <a:t>DFS Backlogs</a:t>
            </a:r>
          </a:p>
          <a:p>
            <a:r>
              <a:rPr lang="en-US" dirty="0" smtClean="0"/>
              <a:t>Journal Mailbox</a:t>
            </a:r>
          </a:p>
          <a:p>
            <a:r>
              <a:rPr lang="en-US" dirty="0" smtClean="0"/>
              <a:t>Ticket generation </a:t>
            </a:r>
          </a:p>
          <a:p>
            <a:r>
              <a:rPr lang="en-US" dirty="0" smtClean="0"/>
              <a:t>RightFax Queues</a:t>
            </a:r>
          </a:p>
          <a:p>
            <a:r>
              <a:rPr lang="en-US" dirty="0" smtClean="0"/>
              <a:t>Agentless verification</a:t>
            </a:r>
          </a:p>
          <a:p>
            <a:r>
              <a:rPr lang="en-US" dirty="0" smtClean="0"/>
              <a:t>Disk info </a:t>
            </a:r>
            <a:r>
              <a:rPr lang="en-US" smtClean="0"/>
              <a:t>in tickets</a:t>
            </a:r>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Monitor Solution</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21</a:t>
            </a:fld>
            <a:endParaRPr lang="en-US" dirty="0"/>
          </a:p>
        </p:txBody>
      </p:sp>
    </p:spTree>
    <p:extLst>
      <p:ext uri="{BB962C8B-B14F-4D97-AF65-F5344CB8AC3E}">
        <p14:creationId xmlns:p14="http://schemas.microsoft.com/office/powerpoint/2010/main" val="2062368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r>
              <a:rPr lang="en-US" dirty="0" smtClean="0"/>
              <a:t>Don Platt</a:t>
            </a:r>
          </a:p>
          <a:p>
            <a:endParaRPr lang="en-US" dirty="0"/>
          </a:p>
        </p:txBody>
      </p:sp>
      <p:sp>
        <p:nvSpPr>
          <p:cNvPr id="5" name="Text Placeholder 4"/>
          <p:cNvSpPr>
            <a:spLocks noGrp="1"/>
          </p:cNvSpPr>
          <p:nvPr>
            <p:ph type="body" sz="quarter" idx="10"/>
          </p:nvPr>
        </p:nvSpPr>
        <p:spPr/>
        <p:txBody>
          <a:bodyPr/>
          <a:lstStyle/>
          <a:p>
            <a:r>
              <a:rPr lang="en-US" dirty="0"/>
              <a:t>Infrastructure Architect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62000"/>
            <a:ext cx="2524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955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80106972"/>
              </p:ext>
            </p:extLst>
          </p:nvPr>
        </p:nvGraphicFramePr>
        <p:xfrm>
          <a:off x="1255190" y="246062"/>
          <a:ext cx="7820548" cy="6459537"/>
        </p:xfrm>
        <a:graphic>
          <a:graphicData uri="http://schemas.openxmlformats.org/drawingml/2006/table">
            <a:tbl>
              <a:tblPr/>
              <a:tblGrid>
                <a:gridCol w="822571"/>
                <a:gridCol w="822571"/>
                <a:gridCol w="822571"/>
                <a:gridCol w="822571"/>
                <a:gridCol w="822571"/>
                <a:gridCol w="822571"/>
                <a:gridCol w="936157"/>
                <a:gridCol w="957591"/>
                <a:gridCol w="991374"/>
              </a:tblGrid>
              <a:tr h="663219">
                <a:tc>
                  <a:txBody>
                    <a:bodyPr/>
                    <a:lstStyle/>
                    <a:p>
                      <a:pPr marL="0" marR="0">
                        <a:lnSpc>
                          <a:spcPct val="115000"/>
                        </a:lnSpc>
                        <a:spcBef>
                          <a:spcPts val="0"/>
                        </a:spcBef>
                        <a:spcAft>
                          <a:spcPts val="1000"/>
                        </a:spcAft>
                      </a:pPr>
                      <a:r>
                        <a:rPr lang="en-US" sz="1200" b="1" dirty="0" smtClean="0">
                          <a:effectLst/>
                          <a:latin typeface="Calibri"/>
                          <a:ea typeface="Calibri"/>
                          <a:cs typeface="Times New Roman"/>
                        </a:rPr>
                        <a:t>AIX 5.2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lumMod val="75000"/>
                        <a:lumOff val="25000"/>
                        <a:alpha val="36000"/>
                      </a:schemeClr>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AIX 5.3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lumMod val="75000"/>
                        <a:lumOff val="25000"/>
                        <a:alpha val="36000"/>
                      </a:schemeClr>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AIX 6.1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tx1">
                        <a:lumMod val="75000"/>
                        <a:lumOff val="25000"/>
                        <a:alpha val="36000"/>
                      </a:schemeClr>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HP-UX 11i (PA-RISC)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70CF2"/>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HP-UX 11i v2 (IA-64)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70CF2"/>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HP-UX 11i v2 (PA-RISC)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70CF2"/>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HP-UX 11i v3 (PA-RISC)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70CF2"/>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HP-UX 11i v3 (IA-64)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70CF2"/>
                    </a:solidFill>
                  </a:tcPr>
                </a:tc>
              </a:tr>
              <a:tr h="1216581">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Linux AS 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Linux AS 4 (x84_64)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Linux ES 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Linux ES 4 (x84_64)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a:t>
                      </a:r>
                      <a:r>
                        <a:rPr lang="en-US" sz="1200" b="1" dirty="0" smtClean="0">
                          <a:solidFill>
                            <a:schemeClr val="bg1"/>
                          </a:solidFill>
                          <a:effectLst/>
                          <a:latin typeface="Calibri"/>
                          <a:ea typeface="Calibri"/>
                          <a:cs typeface="Times New Roman"/>
                        </a:rPr>
                        <a:t>Linux  </a:t>
                      </a:r>
                      <a:r>
                        <a:rPr lang="en-US" sz="1200" b="1" dirty="0">
                          <a:solidFill>
                            <a:schemeClr val="bg1"/>
                          </a:solidFill>
                          <a:effectLst/>
                          <a:latin typeface="Calibri"/>
                          <a:ea typeface="Calibri"/>
                          <a:cs typeface="Times New Roman"/>
                        </a:rPr>
                        <a:t>Server 5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a:t>
                      </a:r>
                      <a:r>
                        <a:rPr lang="en-US" sz="1200" b="1" dirty="0" smtClean="0">
                          <a:solidFill>
                            <a:schemeClr val="bg1"/>
                          </a:solidFill>
                          <a:effectLst/>
                          <a:latin typeface="Calibri"/>
                          <a:ea typeface="Calibri"/>
                          <a:cs typeface="Times New Roman"/>
                        </a:rPr>
                        <a:t>Linux  </a:t>
                      </a:r>
                      <a:r>
                        <a:rPr lang="en-US" sz="1200" b="1" dirty="0">
                          <a:solidFill>
                            <a:schemeClr val="bg1"/>
                          </a:solidFill>
                          <a:effectLst/>
                          <a:latin typeface="Calibri"/>
                          <a:ea typeface="Calibri"/>
                          <a:cs typeface="Times New Roman"/>
                        </a:rPr>
                        <a:t>Server 5 </a:t>
                      </a:r>
                      <a:r>
                        <a:rPr lang="en-US" sz="1200" b="1" dirty="0" smtClean="0">
                          <a:solidFill>
                            <a:schemeClr val="bg1"/>
                          </a:solidFill>
                          <a:effectLst/>
                          <a:latin typeface="Calibri"/>
                          <a:ea typeface="Calibri"/>
                          <a:cs typeface="Times New Roman"/>
                        </a:rPr>
                        <a:t>(</a:t>
                      </a:r>
                      <a:r>
                        <a:rPr lang="en-US" sz="1200" b="1" dirty="0">
                          <a:solidFill>
                            <a:schemeClr val="bg1"/>
                          </a:solidFill>
                          <a:effectLst/>
                          <a:latin typeface="Calibri"/>
                          <a:ea typeface="Calibri"/>
                          <a:cs typeface="Times New Roman"/>
                        </a:rPr>
                        <a:t>x84_64)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a:t>
                      </a:r>
                      <a:r>
                        <a:rPr lang="en-US" sz="1200" b="1" dirty="0" smtClean="0">
                          <a:solidFill>
                            <a:schemeClr val="bg1"/>
                          </a:solidFill>
                          <a:effectLst/>
                          <a:latin typeface="Calibri"/>
                          <a:ea typeface="Calibri"/>
                          <a:cs typeface="Times New Roman"/>
                        </a:rPr>
                        <a:t>Linux  </a:t>
                      </a:r>
                      <a:r>
                        <a:rPr lang="en-US" sz="1200" b="1" dirty="0">
                          <a:solidFill>
                            <a:schemeClr val="bg1"/>
                          </a:solidFill>
                          <a:effectLst/>
                          <a:latin typeface="Calibri"/>
                          <a:ea typeface="Calibri"/>
                          <a:cs typeface="Times New Roman"/>
                        </a:rPr>
                        <a:t>Server 6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US" sz="1200" b="1" dirty="0">
                          <a:solidFill>
                            <a:schemeClr val="bg1"/>
                          </a:solidFill>
                          <a:effectLst/>
                          <a:latin typeface="Calibri"/>
                          <a:ea typeface="Calibri"/>
                          <a:cs typeface="Times New Roman"/>
                        </a:rPr>
                        <a:t>Red Hat Enterprise </a:t>
                      </a:r>
                      <a:r>
                        <a:rPr lang="en-US" sz="1200" b="1" dirty="0" smtClean="0">
                          <a:solidFill>
                            <a:schemeClr val="bg1"/>
                          </a:solidFill>
                          <a:effectLst/>
                          <a:latin typeface="Calibri"/>
                          <a:ea typeface="Calibri"/>
                          <a:cs typeface="Times New Roman"/>
                        </a:rPr>
                        <a:t>Linux  </a:t>
                      </a:r>
                      <a:r>
                        <a:rPr lang="en-US" sz="1200" b="1" dirty="0">
                          <a:solidFill>
                            <a:schemeClr val="bg1"/>
                          </a:solidFill>
                          <a:effectLst/>
                          <a:latin typeface="Calibri"/>
                          <a:ea typeface="Calibri"/>
                          <a:cs typeface="Times New Roman"/>
                        </a:rPr>
                        <a:t>Server 6 </a:t>
                      </a:r>
                      <a:r>
                        <a:rPr lang="en-US" sz="1200" b="1" dirty="0" smtClean="0">
                          <a:solidFill>
                            <a:schemeClr val="bg1"/>
                          </a:solidFill>
                          <a:effectLst/>
                          <a:latin typeface="Calibri"/>
                          <a:ea typeface="Calibri"/>
                          <a:cs typeface="Times New Roman"/>
                        </a:rPr>
                        <a:t>(</a:t>
                      </a:r>
                      <a:r>
                        <a:rPr lang="en-US" sz="1200" b="1" dirty="0">
                          <a:solidFill>
                            <a:schemeClr val="bg1"/>
                          </a:solidFill>
                          <a:effectLst/>
                          <a:latin typeface="Calibri"/>
                          <a:ea typeface="Calibri"/>
                          <a:cs typeface="Times New Roman"/>
                        </a:rPr>
                        <a:t>x84_64) </a:t>
                      </a:r>
                      <a:endParaRPr lang="en-IE" sz="1200" b="1" dirty="0">
                        <a:solidFill>
                          <a:schemeClr val="bg1"/>
                        </a:solidFill>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1000"/>
                        </a:spcAft>
                      </a:pPr>
                      <a:r>
                        <a:rPr lang="en-IE" sz="1200" b="1" dirty="0">
                          <a:solidFill>
                            <a:schemeClr val="bg1"/>
                          </a:solidFill>
                          <a:effectLst/>
                          <a:latin typeface="Calibri"/>
                          <a:ea typeface="Calibri"/>
                          <a:cs typeface="Times New Roman"/>
                        </a:rPr>
                        <a:t>Red Hat Enterprise </a:t>
                      </a:r>
                      <a:r>
                        <a:rPr lang="en-IE" sz="1200" b="1" dirty="0" smtClean="0">
                          <a:solidFill>
                            <a:schemeClr val="bg1"/>
                          </a:solidFill>
                          <a:effectLst/>
                          <a:latin typeface="Calibri"/>
                          <a:ea typeface="Calibri"/>
                          <a:cs typeface="Times New Roman"/>
                        </a:rPr>
                        <a:t>Linux </a:t>
                      </a:r>
                      <a:r>
                        <a:rPr lang="en-IE" sz="1200" b="1" dirty="0">
                          <a:solidFill>
                            <a:schemeClr val="bg1"/>
                          </a:solidFill>
                          <a:effectLst/>
                          <a:latin typeface="Calibri"/>
                          <a:ea typeface="Calibri"/>
                          <a:cs typeface="Times New Roman"/>
                        </a:rPr>
                        <a:t>6.1 x86/x64 </a:t>
                      </a: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r>
              <a:tr h="966519">
                <a:tc>
                  <a:txBody>
                    <a:bodyPr/>
                    <a:lstStyle/>
                    <a:p>
                      <a:pPr marL="0" marR="0">
                        <a:lnSpc>
                          <a:spcPct val="115000"/>
                        </a:lnSpc>
                        <a:spcBef>
                          <a:spcPts val="0"/>
                        </a:spcBef>
                        <a:spcAft>
                          <a:spcPts val="1000"/>
                        </a:spcAft>
                      </a:pPr>
                      <a:r>
                        <a:rPr lang="en-US" sz="1200" b="1" dirty="0">
                          <a:effectLst/>
                          <a:latin typeface="Calibri"/>
                          <a:ea typeface="Calibri"/>
                          <a:cs typeface="Times New Roman"/>
                        </a:rPr>
                        <a:t>Solaris 9 (SPARC)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Solaris 10 (SPARC)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Solaris 10 (x86_32)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Solaris 10 (x86_64)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1000"/>
                        </a:spcAft>
                      </a:pPr>
                      <a:r>
                        <a:rPr lang="en-IE" sz="1200" b="1" dirty="0">
                          <a:effectLst/>
                          <a:latin typeface="Calibri"/>
                          <a:ea typeface="Calibri"/>
                          <a:cs typeface="Times New Roman"/>
                        </a:rPr>
                        <a:t>Solaris 10 Update 7</a:t>
                      </a: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1445392">
                <a:tc>
                  <a:txBody>
                    <a:bodyPr/>
                    <a:lstStyle/>
                    <a:p>
                      <a:pPr marL="0" marR="0">
                        <a:lnSpc>
                          <a:spcPct val="115000"/>
                        </a:lnSpc>
                        <a:spcBef>
                          <a:spcPts val="0"/>
                        </a:spcBef>
                        <a:spcAft>
                          <a:spcPts val="1000"/>
                        </a:spcAft>
                      </a:pPr>
                      <a:r>
                        <a:rPr lang="en-US" sz="1200" b="1" dirty="0">
                          <a:effectLst/>
                          <a:latin typeface="Calibri"/>
                          <a:ea typeface="Calibri"/>
                          <a:cs typeface="Times New Roman"/>
                        </a:rPr>
                        <a:t>SUSE Linux Enterprise Server 9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SUSE Linux Enterprise Server 9 (x86_64)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pPr marL="0" marR="0">
                        <a:lnSpc>
                          <a:spcPct val="115000"/>
                        </a:lnSpc>
                        <a:spcBef>
                          <a:spcPts val="0"/>
                        </a:spcBef>
                        <a:spcAft>
                          <a:spcPts val="1000"/>
                        </a:spcAft>
                      </a:pPr>
                      <a:r>
                        <a:rPr lang="en-IE" sz="1200" b="1" dirty="0">
                          <a:effectLst/>
                          <a:latin typeface="Calibri"/>
                          <a:ea typeface="Calibri"/>
                          <a:cs typeface="Times New Roman"/>
                        </a:rPr>
                        <a:t>SUSE Linux Enterprise Server 11 SP1 x86/x64 </a:t>
                      </a: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SUSE Linux Enterprise Server 10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SUSE Linux Enterprise </a:t>
                      </a:r>
                      <a:r>
                        <a:rPr lang="en-US" sz="1200" b="1" dirty="0" smtClean="0">
                          <a:effectLst/>
                          <a:latin typeface="Calibri"/>
                          <a:ea typeface="Calibri"/>
                          <a:cs typeface="Times New Roman"/>
                        </a:rPr>
                        <a:t>Server </a:t>
                      </a:r>
                      <a:r>
                        <a:rPr lang="en-US" sz="1200" b="1" dirty="0">
                          <a:effectLst/>
                          <a:latin typeface="Calibri"/>
                          <a:ea typeface="Calibri"/>
                          <a:cs typeface="Times New Roman"/>
                        </a:rPr>
                        <a:t>10 (x86_64)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SUSE Linux Enterprise Server 11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SUSE Linux Enterprise Server 11 (x86_64)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EC48F"/>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1001575">
                <a:tc>
                  <a:txBody>
                    <a:bodyPr/>
                    <a:lstStyle/>
                    <a:p>
                      <a:pPr marL="0" marR="0">
                        <a:lnSpc>
                          <a:spcPct val="115000"/>
                        </a:lnSpc>
                        <a:spcBef>
                          <a:spcPts val="0"/>
                        </a:spcBef>
                        <a:spcAft>
                          <a:spcPts val="1000"/>
                        </a:spcAft>
                      </a:pPr>
                      <a:r>
                        <a:rPr lang="en-US" sz="1200" b="1" dirty="0">
                          <a:effectLst/>
                          <a:latin typeface="Calibri"/>
                          <a:ea typeface="Calibri"/>
                          <a:cs typeface="Times New Roman"/>
                        </a:rPr>
                        <a:t>Vmware ESX Server 3.0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85B9"/>
                    </a:solidFill>
                  </a:tcPr>
                </a:tc>
                <a:tc>
                  <a:txBody>
                    <a:bodyPr/>
                    <a:lstStyle/>
                    <a:p>
                      <a:pPr marL="0" marR="0">
                        <a:lnSpc>
                          <a:spcPct val="115000"/>
                        </a:lnSpc>
                        <a:spcBef>
                          <a:spcPts val="0"/>
                        </a:spcBef>
                        <a:spcAft>
                          <a:spcPts val="1000"/>
                        </a:spcAft>
                      </a:pPr>
                      <a:r>
                        <a:rPr lang="en-US" sz="1200" b="1" dirty="0">
                          <a:effectLst/>
                          <a:latin typeface="Calibri"/>
                          <a:ea typeface="Calibri"/>
                          <a:cs typeface="Times New Roman"/>
                        </a:rPr>
                        <a:t>Vmware ESX Server 3.5 </a:t>
                      </a:r>
                      <a:endParaRPr lang="en-IE" sz="1200" b="1" dirty="0">
                        <a:effectLst/>
                        <a:latin typeface="Calibri"/>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D85B9"/>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latin typeface="Calibri"/>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endParaRPr lang="en-IE" sz="1200" b="1" dirty="0">
                        <a:effectLst/>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1166251">
                <a:tc>
                  <a:txBody>
                    <a:bodyPr/>
                    <a:lstStyle/>
                    <a:p>
                      <a:pPr marL="0" marR="0">
                        <a:lnSpc>
                          <a:spcPct val="115000"/>
                        </a:lnSpc>
                        <a:spcBef>
                          <a:spcPts val="0"/>
                        </a:spcBef>
                        <a:spcAft>
                          <a:spcPts val="1000"/>
                        </a:spcAft>
                      </a:pPr>
                      <a:r>
                        <a:rPr lang="en-IE" sz="1100" b="1" kern="1200" dirty="0" smtClean="0">
                          <a:solidFill>
                            <a:schemeClr val="tx1"/>
                          </a:solidFill>
                          <a:latin typeface="+mn-lt"/>
                          <a:ea typeface="+mn-ea"/>
                          <a:cs typeface="+mn-cs"/>
                        </a:rPr>
                        <a:t>Windows Server 2003 SP2 X86 </a:t>
                      </a:r>
                      <a:endParaRPr lang="en-IE" sz="1100" b="1" dirty="0">
                        <a:effectLst/>
                        <a:latin typeface="+mn-lt"/>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marL="0" marR="0">
                        <a:lnSpc>
                          <a:spcPct val="115000"/>
                        </a:lnSpc>
                        <a:spcBef>
                          <a:spcPts val="0"/>
                        </a:spcBef>
                        <a:spcAft>
                          <a:spcPts val="1000"/>
                        </a:spcAft>
                      </a:pPr>
                      <a:r>
                        <a:rPr lang="en-IE" sz="1100" b="1" kern="1200" baseline="0" dirty="0" smtClean="0">
                          <a:solidFill>
                            <a:schemeClr val="tx1"/>
                          </a:solidFill>
                          <a:latin typeface="+mn-lt"/>
                          <a:ea typeface="+mn-ea"/>
                          <a:cs typeface="+mn-cs"/>
                        </a:rPr>
                        <a:t>Windows Server 2003 SP2 X64</a:t>
                      </a:r>
                      <a:endParaRPr lang="en-IE" sz="1100" b="1" dirty="0">
                        <a:effectLst/>
                        <a:latin typeface="+mn-lt"/>
                        <a:ea typeface="Calibri"/>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r>
                        <a:rPr lang="en-IE" sz="1100" b="1" kern="1200" baseline="0" dirty="0" smtClean="0">
                          <a:solidFill>
                            <a:schemeClr val="tx1"/>
                          </a:solidFill>
                          <a:latin typeface="+mn-lt"/>
                          <a:ea typeface="+mn-ea"/>
                          <a:cs typeface="+mn-cs"/>
                        </a:rPr>
                        <a:t>Windows Server 2003R2SP2</a:t>
                      </a:r>
                    </a:p>
                    <a:p>
                      <a:r>
                        <a:rPr lang="en-IE" sz="1100" b="1" kern="1200" baseline="0" dirty="0" smtClean="0">
                          <a:solidFill>
                            <a:schemeClr val="tx1"/>
                          </a:solidFill>
                          <a:latin typeface="+mn-lt"/>
                          <a:ea typeface="+mn-ea"/>
                          <a:cs typeface="+mn-cs"/>
                        </a:rPr>
                        <a:t>x86/x64</a:t>
                      </a:r>
                      <a:endParaRPr lang="en-IE" sz="1100" b="1" dirty="0">
                        <a:effectLst/>
                        <a:latin typeface="+mn-lt"/>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latin typeface="+mn-lt"/>
                          <a:ea typeface="Times New Roman"/>
                          <a:cs typeface="Times New Roman"/>
                        </a:rPr>
                        <a:t>Windows</a:t>
                      </a:r>
                      <a:r>
                        <a:rPr lang="en-US" sz="1100" b="1" baseline="0" dirty="0" smtClean="0">
                          <a:effectLst/>
                          <a:latin typeface="+mn-lt"/>
                          <a:ea typeface="Times New Roman"/>
                          <a:cs typeface="Times New Roman"/>
                        </a:rPr>
                        <a:t>  Server 2008 </a:t>
                      </a:r>
                      <a:r>
                        <a:rPr lang="en-IE" sz="1100" b="1" kern="1200" baseline="0" dirty="0" smtClean="0">
                          <a:solidFill>
                            <a:schemeClr val="tx1"/>
                          </a:solidFill>
                          <a:latin typeface="+mn-lt"/>
                          <a:ea typeface="+mn-ea"/>
                          <a:cs typeface="+mn-cs"/>
                        </a:rPr>
                        <a:t>x86/x64</a:t>
                      </a:r>
                      <a:endParaRPr lang="en-IE" sz="1100" b="1" dirty="0" smtClean="0">
                        <a:effectLst/>
                        <a:latin typeface="+mn-lt"/>
                        <a:ea typeface="Times New Roman"/>
                        <a:cs typeface="Times New Roman"/>
                      </a:endParaRPr>
                    </a:p>
                    <a:p>
                      <a:endParaRPr lang="en-IE" sz="1100" b="1" dirty="0">
                        <a:effectLst/>
                        <a:latin typeface="+mn-lt"/>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latin typeface="+mn-lt"/>
                          <a:ea typeface="Times New Roman"/>
                          <a:cs typeface="Times New Roman"/>
                        </a:rPr>
                        <a:t>Windows</a:t>
                      </a:r>
                      <a:r>
                        <a:rPr lang="en-US" sz="1100" b="1" baseline="0" dirty="0" smtClean="0">
                          <a:effectLst/>
                          <a:latin typeface="+mn-lt"/>
                          <a:ea typeface="Times New Roman"/>
                          <a:cs typeface="Times New Roman"/>
                        </a:rPr>
                        <a:t>  Server 2008 R2 </a:t>
                      </a:r>
                      <a:r>
                        <a:rPr lang="en-IE" sz="1100" b="1" kern="1200" baseline="0" dirty="0" smtClean="0">
                          <a:solidFill>
                            <a:schemeClr val="tx1"/>
                          </a:solidFill>
                          <a:latin typeface="+mn-lt"/>
                          <a:ea typeface="+mn-ea"/>
                          <a:cs typeface="+mn-cs"/>
                        </a:rPr>
                        <a:t>x86/x64</a:t>
                      </a:r>
                      <a:endParaRPr lang="en-IE" sz="1100" b="1" dirty="0" smtClean="0">
                        <a:effectLst/>
                        <a:latin typeface="+mn-lt"/>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r>
                        <a:rPr lang="en-IE" sz="1100" b="1" kern="1200" baseline="0" dirty="0" smtClean="0">
                          <a:solidFill>
                            <a:schemeClr val="tx1"/>
                          </a:solidFill>
                          <a:latin typeface="+mn-lt"/>
                          <a:ea typeface="+mn-ea"/>
                          <a:cs typeface="+mn-cs"/>
                        </a:rPr>
                        <a:t>Windows Server 2008 Core x86/x64</a:t>
                      </a:r>
                    </a:p>
                    <a:p>
                      <a:endParaRPr lang="en-IE" sz="1100" b="1" dirty="0">
                        <a:effectLst/>
                        <a:latin typeface="+mn-lt"/>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r>
                        <a:rPr lang="en-IE" sz="1100" b="1" kern="1200" baseline="0" dirty="0" smtClean="0">
                          <a:solidFill>
                            <a:schemeClr val="tx1"/>
                          </a:solidFill>
                          <a:latin typeface="+mn-lt"/>
                          <a:ea typeface="+mn-ea"/>
                          <a:cs typeface="+mn-cs"/>
                        </a:rPr>
                        <a:t>Windows Server 2008 R2</a:t>
                      </a:r>
                      <a:endParaRPr lang="en-IE" sz="1100" b="1" dirty="0">
                        <a:effectLst/>
                        <a:latin typeface="+mn-lt"/>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100" b="1" kern="1200" baseline="0" dirty="0" smtClean="0">
                          <a:solidFill>
                            <a:schemeClr val="tx1"/>
                          </a:solidFill>
                          <a:latin typeface="+mn-lt"/>
                          <a:ea typeface="+mn-ea"/>
                          <a:cs typeface="+mn-cs"/>
                        </a:rPr>
                        <a:t>Windows Server 2008 R2 sp1</a:t>
                      </a:r>
                      <a:endParaRPr lang="en-IE" sz="1100" b="1" dirty="0" smtClean="0">
                        <a:effectLst/>
                        <a:latin typeface="+mn-lt"/>
                        <a:ea typeface="Times New Roman"/>
                        <a:cs typeface="Times New Roman"/>
                      </a:endParaRPr>
                    </a:p>
                    <a:p>
                      <a:endParaRPr lang="en-IE" sz="1100" b="1" dirty="0">
                        <a:effectLst/>
                        <a:latin typeface="+mn-lt"/>
                        <a:ea typeface="Times New Roman"/>
                        <a:cs typeface="Times New Roman"/>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100" b="1" kern="1200" baseline="0" dirty="0" smtClean="0">
                          <a:solidFill>
                            <a:schemeClr val="tx1"/>
                          </a:solidFill>
                          <a:latin typeface="+mn-lt"/>
                          <a:ea typeface="+mn-ea"/>
                          <a:cs typeface="+mn-cs"/>
                        </a:rPr>
                        <a:t>Windows Server 2008 R2</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tx1"/>
                          </a:solidFill>
                          <a:effectLst/>
                          <a:latin typeface="+mn-lt"/>
                          <a:ea typeface="+mn-ea"/>
                          <a:cs typeface="+mn-cs"/>
                        </a:rPr>
                        <a:t>Core</a:t>
                      </a:r>
                      <a:endParaRPr lang="en-IE" sz="1100" b="1" dirty="0" smtClean="0">
                        <a:effectLst/>
                        <a:latin typeface="+mn-lt"/>
                        <a:ea typeface="Times New Roman"/>
                        <a:cs typeface="Times New Roman"/>
                      </a:endParaRPr>
                    </a:p>
                    <a:p>
                      <a:endParaRPr lang="en-IE" sz="1100" b="1" dirty="0">
                        <a:effectLst/>
                        <a:latin typeface="+mn-lt"/>
                      </a:endParaRPr>
                    </a:p>
                  </a:txBody>
                  <a:tcPr marL="66664" marR="66664" marT="33328" marB="3332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r>
            </a:tbl>
          </a:graphicData>
        </a:graphic>
      </p:graphicFrame>
      <p:pic>
        <p:nvPicPr>
          <p:cNvPr id="7" name="Picture 6"/>
          <p:cNvPicPr>
            <a:picLocks noChangeAspect="1" noChangeArrowheads="1"/>
          </p:cNvPicPr>
          <p:nvPr/>
        </p:nvPicPr>
        <p:blipFill>
          <a:blip r:embed="rId2" cstate="print"/>
          <a:srcRect/>
          <a:stretch>
            <a:fillRect/>
          </a:stretch>
        </p:blipFill>
        <p:spPr bwMode="auto">
          <a:xfrm>
            <a:off x="93137" y="533400"/>
            <a:ext cx="1162050" cy="1104900"/>
          </a:xfrm>
          <a:prstGeom prst="rect">
            <a:avLst/>
          </a:prstGeom>
          <a:ln>
            <a:headEnd/>
            <a:tailEnd/>
          </a:ln>
        </p:spPr>
        <p:style>
          <a:lnRef idx="0">
            <a:schemeClr val="accent5"/>
          </a:lnRef>
          <a:fillRef idx="3">
            <a:schemeClr val="accent5"/>
          </a:fillRef>
          <a:effectRef idx="3">
            <a:schemeClr val="accent5"/>
          </a:effectRef>
          <a:fontRef idx="minor">
            <a:schemeClr val="lt1"/>
          </a:fontRef>
        </p:style>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7" y="5791200"/>
            <a:ext cx="1085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33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a:t>
            </a:fld>
            <a:endParaRPr lang="en-US" dirty="0"/>
          </a:p>
        </p:txBody>
      </p:sp>
      <p:sp>
        <p:nvSpPr>
          <p:cNvPr id="6" name="Title 1"/>
          <p:cNvSpPr>
            <a:spLocks noGrp="1"/>
          </p:cNvSpPr>
          <p:nvPr>
            <p:ph type="title"/>
          </p:nvPr>
        </p:nvSpPr>
        <p:spPr>
          <a:xfrm>
            <a:off x="882650" y="87750"/>
            <a:ext cx="8108950" cy="293250"/>
          </a:xfrm>
        </p:spPr>
        <p:txBody>
          <a:bodyPr/>
          <a:lstStyle/>
          <a:p>
            <a:r>
              <a:rPr lang="en-IE" sz="2400" b="1" dirty="0" smtClean="0"/>
              <a:t>Current “out of box” Monitor Pack Availability</a:t>
            </a:r>
            <a:endParaRPr lang="en-IE"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0539"/>
            <a:ext cx="8839200" cy="639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853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130175"/>
            <a:ext cx="8229600" cy="639763"/>
          </a:xfrm>
        </p:spPr>
        <p:txBody>
          <a:bodyPr/>
          <a:lstStyle/>
          <a:p>
            <a:r>
              <a:rPr lang="en-IE" sz="2000" b="1" smtClean="0"/>
              <a:t>Current “Community” Monitor Pack Availability</a:t>
            </a:r>
            <a:endParaRPr lang="en-IE" sz="2000" smtClean="0"/>
          </a:p>
        </p:txBody>
      </p:sp>
      <p:sp>
        <p:nvSpPr>
          <p:cNvPr id="12" name="Rectangle 3"/>
          <p:cNvSpPr>
            <a:spLocks noChangeArrowheads="1"/>
          </p:cNvSpPr>
          <p:nvPr/>
        </p:nvSpPr>
        <p:spPr bwMode="auto">
          <a:xfrm>
            <a:off x="319088" y="400050"/>
            <a:ext cx="883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IE" sz="1400"/>
              <a:t>http://www.symantec.com/connect/groups/monitor-pack-factor-challenge-altiris-server-management-suite-70</a:t>
            </a:r>
          </a:p>
        </p:txBody>
      </p:sp>
      <p:graphicFrame>
        <p:nvGraphicFramePr>
          <p:cNvPr id="13" name="Table 12"/>
          <p:cNvGraphicFramePr>
            <a:graphicFrameLocks noGrp="1"/>
          </p:cNvGraphicFramePr>
          <p:nvPr/>
        </p:nvGraphicFramePr>
        <p:xfrm>
          <a:off x="304800" y="1019175"/>
          <a:ext cx="2819400" cy="5730890"/>
        </p:xfrm>
        <a:graphic>
          <a:graphicData uri="http://schemas.openxmlformats.org/drawingml/2006/table">
            <a:tbl>
              <a:tblPr/>
              <a:tblGrid>
                <a:gridCol w="2819400"/>
              </a:tblGrid>
              <a:tr h="121934">
                <a:tc>
                  <a:txBody>
                    <a:bodyPr/>
                    <a:lstStyle/>
                    <a:p>
                      <a:endParaRPr lang="en-IE" sz="800" dirty="0">
                        <a:latin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
                        </a:rPr>
                        <a:t>Active Directory </a:t>
                      </a:r>
                      <a:r>
                        <a:rPr lang="en-IE" sz="800" u="sng" dirty="0" smtClean="0">
                          <a:solidFill>
                            <a:srgbClr val="0000FF"/>
                          </a:solidFill>
                          <a:latin typeface="Calibri"/>
                          <a:ea typeface="Times New Roman"/>
                          <a:cs typeface="Calibri"/>
                          <a:hlinkClick r:id="rId3"/>
                        </a:rPr>
                        <a:t>additional </a:t>
                      </a:r>
                      <a:r>
                        <a:rPr lang="en-IE" sz="800" u="sng" dirty="0">
                          <a:solidFill>
                            <a:srgbClr val="0000FF"/>
                          </a:solidFill>
                          <a:latin typeface="Calibri"/>
                          <a:ea typeface="Times New Roman"/>
                          <a:cs typeface="Calibri"/>
                          <a:hlinkClick r:id="rId3"/>
                        </a:rPr>
                        <a:t>rules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4"/>
                        </a:rPr>
                        <a:t>Altiris Deployment Server Monitor Pack (MS6)</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5"/>
                        </a:rPr>
                        <a:t>Altiris Server 7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6"/>
                        </a:rPr>
                        <a:t>Altiris Server 7 Monitor Pack - Basic - Updated July 2009</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7"/>
                        </a:rPr>
                        <a:t>Altiris XP/Vista Monitor Pack Agentless - Basic</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8"/>
                        </a:rPr>
                        <a:t>Basic Altiris 7 Package Server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9"/>
                        </a:rPr>
                        <a:t>Basic Symantec Endpoint Protection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0"/>
                        </a:rPr>
                        <a:t>BlackBerry Basic Monitoring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1"/>
                        </a:rPr>
                        <a:t>BMC Entuity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2"/>
                        </a:rPr>
                        <a:t>CiscoWorks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3"/>
                        </a:rPr>
                        <a:t>DNS additional rules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4"/>
                        </a:rPr>
                        <a:t>EMC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5"/>
                        </a:rPr>
                        <a:t>HDD Monitor Pack - Harddisk Predictive Failure Status using Win32_DiskDrive and S.M.A.R.T. - Windows Only</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6"/>
                        </a:rPr>
                        <a:t>HP Management Monitor Pack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7"/>
                        </a:rPr>
                        <a:t>HP Proliant Windows Agents and Events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8"/>
                        </a:rPr>
                        <a:t>Latest Task Status Report</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19"/>
                        </a:rPr>
                        <a:t>Monitor Pack - Windows Servers Monitor Pack Baseline</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0"/>
                        </a:rPr>
                        <a:t>Monitor Pack (MS6) - Windows - General System Monitoring</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1"/>
                        </a:rPr>
                        <a:t>Monitor Pack (MS6) - Windows - Monitor Audit Policy</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2"/>
                        </a:rPr>
                        <a:t>Monitor Pack (MS6) - Windows - Monitor Computer Account Management</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3"/>
                        </a:rPr>
                        <a:t>Monitor Pack (MS6) - Windows - Monitor Security Group Account Management</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4"/>
                        </a:rPr>
                        <a:t>Monitor Pack (MS6) - Windows - Monitor System Crashes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5"/>
                        </a:rPr>
                        <a:t>Monitor Pack (MS6) - Windows - Monitor Use of User Rights</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6"/>
                        </a:rPr>
                        <a:t>Monitor Pack (MS6) - Windows - Monitor User Account Management </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7"/>
                        </a:rPr>
                        <a:t>Monitor Pack (MS6) - Windows - Monitoring System Proccesses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8"/>
                        </a:rPr>
                        <a:t>Monitor Pack (MS7) - Windows - General System Monitoring</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29"/>
                        </a:rPr>
                        <a:t>Monitor Pack (MS7) - Windows - Monitor Account Management</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0"/>
                        </a:rPr>
                        <a:t>Monitor Pack (MS7) - Windows - Monitor Audit Policy</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1"/>
                        </a:rPr>
                        <a:t>Monitor Pack (MS7) - Windows - Monitor Use of User Rights</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2"/>
                        </a:rPr>
                        <a:t>Monitor Pack (MS7) - Windows - Monitoring System Proccesses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3"/>
                        </a:rPr>
                        <a:t>Monitor Pack for Altiris Agent Service Status (Agentless)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4"/>
                        </a:rPr>
                        <a:t>Monitor Pack for Biztalk</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5"/>
                        </a:rPr>
                        <a:t>Monitor Pack for Domino - Basic Services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6"/>
                        </a:rPr>
                        <a:t>Monitor Pack for HP-UX Basic</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7"/>
                        </a:rPr>
                        <a:t>Monitor Pack for Meridio DM Web Service</a:t>
                      </a:r>
                      <a:endParaRPr lang="en-IE" sz="800" dirty="0">
                        <a:latin typeface="Calibri"/>
                        <a:ea typeface="Calibri"/>
                        <a:cs typeface="Times New Roman"/>
                      </a:endParaRPr>
                    </a:p>
                  </a:txBody>
                  <a:tcPr marL="24581" marR="24581" marT="0" marB="0" anchor="b">
                    <a:lnL>
                      <a:noFill/>
                    </a:lnL>
                    <a:lnR>
                      <a:noFill/>
                    </a:lnR>
                    <a:lnT>
                      <a:noFill/>
                    </a:lnT>
                    <a:lnB>
                      <a:noFill/>
                    </a:lnB>
                  </a:tcPr>
                </a:tc>
              </a:tr>
              <a:tr h="243867">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8"/>
                        </a:rPr>
                        <a:t>Monitor Pack for SEP Agent Windows Service Status (Agentless)</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39"/>
                        </a:rPr>
                        <a:t>Monitor Pack for ZetaFax</a:t>
                      </a:r>
                      <a:endParaRPr lang="en-IE" sz="800" dirty="0">
                        <a:latin typeface="Calibri"/>
                        <a:ea typeface="Calibri"/>
                        <a:cs typeface="Times New Roman"/>
                      </a:endParaRPr>
                    </a:p>
                  </a:txBody>
                  <a:tcPr marL="24581" marR="24581" marT="0" marB="0" anchor="b">
                    <a:lnL>
                      <a:noFill/>
                    </a:lnL>
                    <a:lnR>
                      <a:noFill/>
                    </a:lnR>
                    <a:lnT>
                      <a:noFill/>
                    </a:lnT>
                    <a:lnB>
                      <a:noFill/>
                    </a:lnB>
                  </a:tcPr>
                </a:tc>
              </a:tr>
              <a:tr h="121934">
                <a:tc>
                  <a:txBody>
                    <a:bodyPr/>
                    <a:lstStyle/>
                    <a:p>
                      <a:pPr marL="228600" marR="0">
                        <a:spcBef>
                          <a:spcPts val="0"/>
                        </a:spcBef>
                        <a:spcAft>
                          <a:spcPts val="0"/>
                        </a:spcAft>
                      </a:pPr>
                      <a:r>
                        <a:rPr lang="en-IE" sz="800" u="sng" dirty="0">
                          <a:solidFill>
                            <a:srgbClr val="0000FF"/>
                          </a:solidFill>
                          <a:latin typeface="Calibri"/>
                          <a:ea typeface="Times New Roman"/>
                          <a:cs typeface="Calibri"/>
                          <a:hlinkClick r:id="rId40"/>
                        </a:rPr>
                        <a:t>Monitor Pack SAV for NAS</a:t>
                      </a:r>
                      <a:endParaRPr lang="en-IE" sz="800" dirty="0">
                        <a:latin typeface="Calibri"/>
                        <a:ea typeface="Calibri"/>
                        <a:cs typeface="Times New Roman"/>
                      </a:endParaRPr>
                    </a:p>
                  </a:txBody>
                  <a:tcPr marL="24581" marR="24581" marT="0" marB="0" anchor="b">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4800600" y="1196975"/>
          <a:ext cx="2752725" cy="2682878"/>
        </p:xfrm>
        <a:graphic>
          <a:graphicData uri="http://schemas.openxmlformats.org/drawingml/2006/table">
            <a:tbl>
              <a:tblPr/>
              <a:tblGrid>
                <a:gridCol w="2752725"/>
              </a:tblGrid>
              <a:tr h="243898">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1"/>
                        </a:rPr>
                        <a:t>Monitor Packs (MS6) - Windows - Monitor Uptime and Reboots</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2"/>
                        </a:rPr>
                        <a:t>Monitor Solution data not reported within 'N' hours Report</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270CF2"/>
                          </a:solidFill>
                          <a:latin typeface="Calibri"/>
                          <a:ea typeface="Times New Roman"/>
                          <a:cs typeface="Calibri"/>
                        </a:rPr>
                        <a:t>MS 7 - Monitor Pack for SQL - Updated June 2009</a:t>
                      </a:r>
                      <a:endParaRPr lang="en-IE" sz="800" dirty="0">
                        <a:solidFill>
                          <a:srgbClr val="270CF2"/>
                        </a:solidFill>
                        <a:latin typeface="Calibri"/>
                        <a:ea typeface="Calibri"/>
                        <a:cs typeface="Times New Roman"/>
                      </a:endParaRPr>
                    </a:p>
                  </a:txBody>
                  <a:tcPr marL="24583" marR="24583" marT="0" marB="0" anchor="b">
                    <a:lnL>
                      <a:noFill/>
                    </a:lnL>
                    <a:lnR>
                      <a:noFill/>
                    </a:lnR>
                    <a:lnT>
                      <a:noFill/>
                    </a:lnT>
                    <a:lnB>
                      <a:noFill/>
                    </a:lnB>
                  </a:tcPr>
                </a:tc>
              </a:tr>
              <a:tr h="243898">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3"/>
                        </a:rPr>
                        <a:t>MS 7 - Monitor Pack for SQL (2005/2008) - Updated July 2009</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4"/>
                        </a:rPr>
                        <a:t>MS Exchange Monitor Pack Basic</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5"/>
                        </a:rPr>
                        <a:t>MS Exchange Monitor Pack Updated Sept 2009</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6"/>
                        </a:rPr>
                        <a:t>MS SharePoint Monitor Pack</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7"/>
                        </a:rPr>
                        <a:t>MS7 - Monitor Pack for SQL - Basic</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7"/>
                        </a:rPr>
                        <a:t>MS7 - Monitor Pack for SQL - Basic</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8"/>
                        </a:rPr>
                        <a:t>Oracle Pack for Oracle 10G on Windows</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49"/>
                        </a:rPr>
                        <a:t>Recovery Solution Monitor Pack</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0"/>
                        </a:rPr>
                        <a:t>SEP Client on Server Monitor Pack (MS6)</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1"/>
                        </a:rPr>
                        <a:t>Site Server Monitor Pack - Task Services</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2"/>
                        </a:rPr>
                        <a:t>Symantec Monitor Pack for Enterprise Vault</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3"/>
                        </a:rPr>
                        <a:t>Symantec NetbackUp Monitor Pack</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4"/>
                        </a:rPr>
                        <a:t>Symantec pcAnywhere Monitor Pack</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5"/>
                        </a:rPr>
                        <a:t>Windows Monitor Pack - Memory (MS6)</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243898">
                <a:tc>
                  <a:txBody>
                    <a:bodyPr/>
                    <a:lstStyle/>
                    <a:p>
                      <a:pPr marL="228600" marR="0">
                        <a:spcBef>
                          <a:spcPts val="0"/>
                        </a:spcBef>
                        <a:spcAft>
                          <a:spcPts val="0"/>
                        </a:spcAft>
                      </a:pPr>
                      <a:r>
                        <a:rPr lang="en-IE" sz="800" u="sng" dirty="0">
                          <a:solidFill>
                            <a:srgbClr val="000000"/>
                          </a:solidFill>
                          <a:latin typeface="Calibri"/>
                          <a:ea typeface="Times New Roman"/>
                          <a:cs typeface="Calibri"/>
                          <a:hlinkClick r:id="rId56"/>
                        </a:rPr>
                        <a:t>Windows Workstation Monitor Pack (Agent-based) Fault Alerts Only includes SEP Client and PCA Monitor Pack </a:t>
                      </a:r>
                      <a:endParaRPr lang="en-IE" sz="800" dirty="0">
                        <a:solidFill>
                          <a:srgbClr val="000000"/>
                        </a:solidFill>
                        <a:latin typeface="Calibri"/>
                        <a:ea typeface="Calibri"/>
                        <a:cs typeface="Times New Roman"/>
                      </a:endParaRPr>
                    </a:p>
                  </a:txBody>
                  <a:tcPr marL="24583" marR="24583" marT="0" marB="0" anchor="b">
                    <a:lnL>
                      <a:noFill/>
                    </a:lnL>
                    <a:lnR>
                      <a:noFill/>
                    </a:lnR>
                    <a:lnT>
                      <a:noFill/>
                    </a:lnT>
                    <a:lnB>
                      <a:noFill/>
                    </a:lnB>
                  </a:tcPr>
                </a:tc>
              </a:tr>
              <a:tr h="121949">
                <a:tc>
                  <a:txBody>
                    <a:bodyPr/>
                    <a:lstStyle/>
                    <a:p>
                      <a:endParaRPr lang="en-IE" sz="800" dirty="0">
                        <a:latin typeface="Calibri"/>
                        <a:cs typeface="Times New Roman"/>
                      </a:endParaRPr>
                    </a:p>
                  </a:txBody>
                  <a:tcPr marL="24583" marR="24583" marT="0" marB="0" anchor="b">
                    <a:lnL>
                      <a:noFill/>
                    </a:lnL>
                    <a:lnR>
                      <a:noFill/>
                    </a:lnR>
                    <a:lnT>
                      <a:noFill/>
                    </a:lnT>
                    <a:lnB>
                      <a:noFill/>
                    </a:lnB>
                  </a:tcPr>
                </a:tc>
              </a:tr>
            </a:tbl>
          </a:graphicData>
        </a:graphic>
      </p:graphicFrame>
    </p:spTree>
    <p:extLst>
      <p:ext uri="{BB962C8B-B14F-4D97-AF65-F5344CB8AC3E}">
        <p14:creationId xmlns:p14="http://schemas.microsoft.com/office/powerpoint/2010/main" val="2753894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487362"/>
          </a:xfrm>
        </p:spPr>
        <p:txBody>
          <a:bodyPr/>
          <a:lstStyle/>
          <a:p>
            <a:r>
              <a:rPr lang="en-US" sz="2000" b="1" smtClean="0"/>
              <a:t>Agent-Based monitoring</a:t>
            </a:r>
            <a:r>
              <a:rPr lang="en-IE" b="1" smtClean="0"/>
              <a:t/>
            </a:r>
            <a:br>
              <a:rPr lang="en-IE" b="1" smtClean="0"/>
            </a:br>
            <a:endParaRPr lang="en-IE" smtClean="0"/>
          </a:p>
        </p:txBody>
      </p:sp>
      <p:grpSp>
        <p:nvGrpSpPr>
          <p:cNvPr id="3" name="Group 3"/>
          <p:cNvGrpSpPr>
            <a:grpSpLocks/>
          </p:cNvGrpSpPr>
          <p:nvPr/>
        </p:nvGrpSpPr>
        <p:grpSpPr bwMode="auto">
          <a:xfrm>
            <a:off x="6629400" y="1143000"/>
            <a:ext cx="2209800" cy="2133600"/>
            <a:chOff x="7239000" y="183687"/>
            <a:chExt cx="1672453" cy="1873713"/>
          </a:xfrm>
        </p:grpSpPr>
        <p:pic>
          <p:nvPicPr>
            <p:cNvPr id="184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803" y="183687"/>
              <a:ext cx="882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914400"/>
              <a:ext cx="145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rot="-540000" flipH="1">
              <a:off x="7724396" y="770617"/>
              <a:ext cx="380868" cy="22863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8"/>
          <p:cNvGrpSpPr>
            <a:grpSpLocks/>
          </p:cNvGrpSpPr>
          <p:nvPr/>
        </p:nvGrpSpPr>
        <p:grpSpPr bwMode="auto">
          <a:xfrm>
            <a:off x="685800" y="914400"/>
            <a:ext cx="733425" cy="5353050"/>
            <a:chOff x="685800" y="914400"/>
            <a:chExt cx="733425" cy="5353050"/>
          </a:xfrm>
        </p:grpSpPr>
        <p:pic>
          <p:nvPicPr>
            <p:cNvPr id="1844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812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9144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9"/>
          <p:cNvGrpSpPr>
            <a:grpSpLocks/>
          </p:cNvGrpSpPr>
          <p:nvPr/>
        </p:nvGrpSpPr>
        <p:grpSpPr bwMode="auto">
          <a:xfrm>
            <a:off x="990600" y="1295400"/>
            <a:ext cx="369888" cy="4724400"/>
            <a:chOff x="990600" y="1295400"/>
            <a:chExt cx="369359" cy="4724400"/>
          </a:xfrm>
        </p:grpSpPr>
        <p:pic>
          <p:nvPicPr>
            <p:cNvPr id="18444"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1295400"/>
              <a:ext cx="29315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2362200"/>
              <a:ext cx="29315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3429000"/>
              <a:ext cx="29315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572000"/>
              <a:ext cx="29315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715000"/>
              <a:ext cx="29315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Arrow Connector 22"/>
          <p:cNvCxnSpPr/>
          <p:nvPr/>
        </p:nvCxnSpPr>
        <p:spPr>
          <a:xfrm flipH="1" flipV="1">
            <a:off x="1419225" y="2447925"/>
            <a:ext cx="5210175" cy="37147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a:off x="1343025" y="3124200"/>
            <a:ext cx="5362575" cy="153352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H="1">
            <a:off x="1419225" y="2971800"/>
            <a:ext cx="5210175" cy="54292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H="1">
            <a:off x="1343025" y="3200400"/>
            <a:ext cx="5514975" cy="260032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flipH="1" flipV="1">
            <a:off x="1447800" y="1447800"/>
            <a:ext cx="5181600" cy="117792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99" y="6267450"/>
            <a:ext cx="8763001"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4325" y="3576637"/>
            <a:ext cx="21748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48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accel="50000" decel="5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1+#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3730"/>
                                        </p:tgtEl>
                                        <p:attrNameLst>
                                          <p:attrName>style.visibility</p:attrName>
                                        </p:attrNameLst>
                                      </p:cBhvr>
                                      <p:to>
                                        <p:strVal val="visible"/>
                                      </p:to>
                                    </p:set>
                                    <p:animEffect transition="in" filter="fade">
                                      <p:cBhvr>
                                        <p:cTn id="48" dur="2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000" b="1" smtClean="0"/>
              <a:t>Agent-Less monitoring</a:t>
            </a:r>
            <a:r>
              <a:rPr lang="en-IE" b="1" smtClean="0"/>
              <a:t/>
            </a:r>
            <a:br>
              <a:rPr lang="en-IE" b="1" smtClean="0"/>
            </a:br>
            <a:endParaRPr lang="en-IE" smtClean="0"/>
          </a:p>
        </p:txBody>
      </p:sp>
      <p:grpSp>
        <p:nvGrpSpPr>
          <p:cNvPr id="3" name="Group 76"/>
          <p:cNvGrpSpPr>
            <a:grpSpLocks/>
          </p:cNvGrpSpPr>
          <p:nvPr/>
        </p:nvGrpSpPr>
        <p:grpSpPr bwMode="auto">
          <a:xfrm>
            <a:off x="6400800" y="2362200"/>
            <a:ext cx="1081088" cy="685800"/>
            <a:chOff x="6400800" y="2362200"/>
            <a:chExt cx="1081088" cy="685800"/>
          </a:xfrm>
        </p:grpSpPr>
        <p:pic>
          <p:nvPicPr>
            <p:cNvPr id="19486"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48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7" name="TextBox 63"/>
            <p:cNvSpPr txBox="1">
              <a:spLocks noChangeArrowheads="1"/>
            </p:cNvSpPr>
            <p:nvPr/>
          </p:nvSpPr>
          <p:spPr bwMode="auto">
            <a:xfrm>
              <a:off x="6889750" y="2393950"/>
              <a:ext cx="592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b="1"/>
                <a:t>RMS Agent</a:t>
              </a:r>
            </a:p>
            <a:p>
              <a:pPr eaLnBrk="1" hangingPunct="1"/>
              <a:r>
                <a:rPr lang="en-US" sz="900" b="1"/>
                <a:t>at Site  Boston</a:t>
              </a:r>
              <a:endParaRPr lang="en-IE" sz="900" b="1"/>
            </a:p>
          </p:txBody>
        </p:sp>
      </p:grpSp>
      <p:grpSp>
        <p:nvGrpSpPr>
          <p:cNvPr id="17" name="Group 72"/>
          <p:cNvGrpSpPr>
            <a:grpSpLocks/>
          </p:cNvGrpSpPr>
          <p:nvPr/>
        </p:nvGrpSpPr>
        <p:grpSpPr bwMode="auto">
          <a:xfrm>
            <a:off x="7239000" y="184150"/>
            <a:ext cx="1673225" cy="1873250"/>
            <a:chOff x="7239000" y="183687"/>
            <a:chExt cx="1672453" cy="1873713"/>
          </a:xfrm>
        </p:grpSpPr>
        <p:pic>
          <p:nvPicPr>
            <p:cNvPr id="194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803" y="183687"/>
              <a:ext cx="882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914400"/>
              <a:ext cx="145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a:xfrm rot="-540000" flipH="1">
              <a:off x="7724551" y="769620"/>
              <a:ext cx="380824" cy="22865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78" name="Picture 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26362">
            <a:off x="6742112" y="2135188"/>
            <a:ext cx="67151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9"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7338" y="2614613"/>
            <a:ext cx="220662"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Arrow Connector 79"/>
          <p:cNvCxnSpPr/>
          <p:nvPr/>
        </p:nvCxnSpPr>
        <p:spPr>
          <a:xfrm flipH="1">
            <a:off x="1905000" y="2971800"/>
            <a:ext cx="4495800" cy="190500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84" name="Straight Arrow Connector 83"/>
          <p:cNvCxnSpPr/>
          <p:nvPr/>
        </p:nvCxnSpPr>
        <p:spPr>
          <a:xfrm flipH="1" flipV="1">
            <a:off x="1828800" y="1905000"/>
            <a:ext cx="4572000" cy="106680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p:nvPr/>
        </p:nvCxnSpPr>
        <p:spPr>
          <a:xfrm flipH="1">
            <a:off x="2000250" y="2971800"/>
            <a:ext cx="4419600" cy="3124200"/>
          </a:xfrm>
          <a:prstGeom prst="straightConnector1">
            <a:avLst/>
          </a:prstGeom>
          <a:ln>
            <a:headEnd type="none"/>
            <a:tailEnd type="arrow"/>
          </a:ln>
        </p:spPr>
        <p:style>
          <a:lnRef idx="2">
            <a:schemeClr val="accent2"/>
          </a:lnRef>
          <a:fillRef idx="0">
            <a:schemeClr val="accent2"/>
          </a:fillRef>
          <a:effectRef idx="1">
            <a:schemeClr val="accent2"/>
          </a:effectRef>
          <a:fontRef idx="minor">
            <a:schemeClr val="tx1"/>
          </a:fontRef>
        </p:style>
      </p:cxn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6324599"/>
            <a:ext cx="1295400" cy="3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324600"/>
            <a:ext cx="1085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09849" y="6304894"/>
            <a:ext cx="6302375" cy="39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9"/>
          <a:srcRect/>
          <a:stretch>
            <a:fillRect/>
          </a:stretch>
        </p:blipFill>
        <p:spPr bwMode="auto">
          <a:xfrm>
            <a:off x="6973888" y="4217988"/>
            <a:ext cx="2157412" cy="2438400"/>
          </a:xfrm>
          <a:prstGeom prst="rect">
            <a:avLst/>
          </a:prstGeom>
          <a:noFill/>
          <a:ln w="9525">
            <a:noFill/>
            <a:miter lim="800000"/>
            <a:headEnd/>
            <a:tailEnd/>
          </a:ln>
          <a:effectLst>
            <a:outerShdw blurRad="76200" dir="13500000" sy="23000" kx="1200000" algn="br" rotWithShape="0">
              <a:prstClr val="black">
                <a:alpha val="20000"/>
              </a:prstClr>
            </a:outerShdw>
          </a:effectLst>
        </p:spPr>
      </p:pic>
      <p:grpSp>
        <p:nvGrpSpPr>
          <p:cNvPr id="4" name="Group 74"/>
          <p:cNvGrpSpPr>
            <a:grpSpLocks/>
          </p:cNvGrpSpPr>
          <p:nvPr/>
        </p:nvGrpSpPr>
        <p:grpSpPr bwMode="auto">
          <a:xfrm>
            <a:off x="1143000" y="1295400"/>
            <a:ext cx="5257800" cy="5119688"/>
            <a:chOff x="1143000" y="1295400"/>
            <a:chExt cx="5257800" cy="5119688"/>
          </a:xfrm>
        </p:grpSpPr>
        <p:pic>
          <p:nvPicPr>
            <p:cNvPr id="1947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5772150"/>
              <a:ext cx="685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44958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3352800"/>
              <a:ext cx="647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2438400"/>
              <a:ext cx="5619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1295400"/>
              <a:ext cx="65722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2819400"/>
              <a:ext cx="650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1000" y="2819400"/>
              <a:ext cx="650875" cy="533400"/>
            </a:xfrm>
            <a:prstGeom prst="rect">
              <a:avLst/>
            </a:prstGeom>
            <a:blipFill dpi="0" rotWithShape="1">
              <a:blip r:embed="rId1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H="1">
              <a:off x="3276600" y="3048000"/>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720850" y="2012950"/>
              <a:ext cx="1022350" cy="882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676400" y="2971800"/>
              <a:ext cx="990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865313" y="3168650"/>
              <a:ext cx="954087"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836738" y="3184525"/>
              <a:ext cx="981075" cy="1447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981200" y="3200400"/>
              <a:ext cx="838200" cy="274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800600" y="2895600"/>
              <a:ext cx="1600200" cy="1524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609600" y="381000"/>
            <a:ext cx="6781800" cy="6477000"/>
          </a:xfrm>
          <a:prstGeom prst="ellipse">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800" dirty="0">
                <a:solidFill>
                  <a:schemeClr val="tx1">
                    <a:alpha val="12000"/>
                  </a:schemeClr>
                </a:solidFill>
              </a:rPr>
              <a:t>Boston</a:t>
            </a:r>
            <a:endParaRPr lang="en-IE" sz="8800" dirty="0">
              <a:solidFill>
                <a:schemeClr val="tx1">
                  <a:alpha val="12000"/>
                </a:schemeClr>
              </a:solidFill>
            </a:endParaRPr>
          </a:p>
        </p:txBody>
      </p:sp>
    </p:spTree>
    <p:extLst>
      <p:ext uri="{BB962C8B-B14F-4D97-AF65-F5344CB8AC3E}">
        <p14:creationId xmlns:p14="http://schemas.microsoft.com/office/powerpoint/2010/main" val="95698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000"/>
                                        <p:tgtEl>
                                          <p:spTgt spid="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2000"/>
                                        <p:tgtEl>
                                          <p:spTgt spid="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wipe(right)">
                                      <p:cBhvr>
                                        <p:cTn id="37" dur="500"/>
                                        <p:tgtEl>
                                          <p:spTgt spid="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right)">
                                      <p:cBhvr>
                                        <p:cTn id="42" dur="500"/>
                                        <p:tgtEl>
                                          <p:spTgt spid="8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right)">
                                      <p:cBhvr>
                                        <p:cTn id="47" dur="500"/>
                                        <p:tgtEl>
                                          <p:spTgt spid="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248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04800" y="-34925"/>
            <a:ext cx="8229600" cy="381000"/>
          </a:xfrm>
        </p:spPr>
        <p:txBody>
          <a:bodyPr/>
          <a:lstStyle/>
          <a:p>
            <a:pPr eaLnBrk="1" hangingPunct="1"/>
            <a:r>
              <a:rPr lang="en-US" sz="1600" smtClean="0"/>
              <a:t>Which resources will each RMS Agent monitor?</a:t>
            </a:r>
            <a:endParaRPr lang="en-IE" sz="1600" smtClean="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70786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6200" y="430157"/>
            <a:ext cx="1828800" cy="6186309"/>
          </a:xfrm>
          <a:prstGeom prst="rect">
            <a:avLst/>
          </a:prstGeom>
          <a:solidFill>
            <a:srgbClr val="FFFF00"/>
          </a:solidFill>
          <a:ln w="15875" cap="rnd" cmpd="sng">
            <a:solidFill>
              <a:schemeClr val="tx1"/>
            </a:solidFill>
            <a:bevel/>
          </a:ln>
          <a:effectLst>
            <a:outerShdw blurRad="76200" dir="13500000" sy="23000" kx="1200000" algn="br" rotWithShape="0">
              <a:prstClr val="black">
                <a:alpha val="20000"/>
              </a:prstClr>
            </a:outerShdw>
          </a:effectLst>
          <a:scene3d>
            <a:camera prst="orthographicFront"/>
            <a:lightRig rig="chilly" dir="t"/>
          </a:scene3d>
          <a:sp3d extrusionH="44450" contourW="31750">
            <a:bevelT w="165100" prst="coolSlant"/>
            <a:extrusionClr>
              <a:schemeClr val="tx1"/>
            </a:extrusionClr>
            <a:contourClr>
              <a:schemeClr val="tx1"/>
            </a:contourClr>
          </a:sp3d>
        </p:spPr>
        <p:txBody>
          <a:bodyPr>
            <a:spAutoFit/>
          </a:bodyPr>
          <a:lstStyle/>
          <a:p>
            <a:pPr>
              <a:defRPr/>
            </a:pPr>
            <a:r>
              <a:rPr lang="en-US" sz="1100" dirty="0"/>
              <a:t>Installation of the RMS Agent (Monitor Service) on a system will qualify that system as a </a:t>
            </a:r>
            <a:r>
              <a:rPr lang="en-US" sz="1100" b="1" dirty="0"/>
              <a:t>Site Server. </a:t>
            </a:r>
            <a:r>
              <a:rPr lang="en-US" sz="1100" dirty="0"/>
              <a:t>The resources that RMS Agent will actively monitor are based on 2 mutually inclusive items:   1) The Resources defined in the Target associated with an </a:t>
            </a:r>
            <a:r>
              <a:rPr lang="en-US" sz="1100" dirty="0" err="1"/>
              <a:t>Agentless</a:t>
            </a:r>
            <a:r>
              <a:rPr lang="en-US" sz="1100" dirty="0"/>
              <a:t> Policy. The Target definition computer membership should represent ALL resources monitored collectively by all RMS Agent systems.  2) The resources assigned to that Site Server via the </a:t>
            </a:r>
            <a:r>
              <a:rPr lang="en-US" sz="1100" i="1" dirty="0"/>
              <a:t>Subnet &gt;Site &gt;Site Server association.</a:t>
            </a:r>
          </a:p>
          <a:p>
            <a:pPr>
              <a:defRPr/>
            </a:pPr>
            <a:endParaRPr lang="en-US" sz="1100" dirty="0"/>
          </a:p>
          <a:p>
            <a:pPr>
              <a:defRPr/>
            </a:pPr>
            <a:r>
              <a:rPr lang="en-US" sz="1100" dirty="0"/>
              <a:t>***The commonality of resources between any Target definition associated with an </a:t>
            </a:r>
            <a:r>
              <a:rPr lang="en-US" sz="1100" dirty="0" err="1"/>
              <a:t>Agentless</a:t>
            </a:r>
            <a:r>
              <a:rPr lang="en-US" sz="1100" dirty="0"/>
              <a:t> policy and the assigned resources to a Site Service running  the RMS Agent (Monitor Service) defines the resources that will be polled by that RMS Agent.***</a:t>
            </a:r>
          </a:p>
          <a:p>
            <a:pPr>
              <a:defRPr/>
            </a:pPr>
            <a:endParaRPr lang="en-IE" sz="1100" dirty="0"/>
          </a:p>
        </p:txBody>
      </p:sp>
      <p:sp>
        <p:nvSpPr>
          <p:cNvPr id="10" name="Oval 9"/>
          <p:cNvSpPr/>
          <p:nvPr/>
        </p:nvSpPr>
        <p:spPr>
          <a:xfrm>
            <a:off x="2209800" y="5181600"/>
            <a:ext cx="1219200" cy="762000"/>
          </a:xfrm>
          <a:prstGeom prst="ellipse">
            <a:avLst/>
          </a:prstGeom>
          <a:solidFill>
            <a:srgbClr val="FFFF00">
              <a:alpha val="23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dirty="0"/>
          </a:p>
        </p:txBody>
      </p:sp>
      <p:cxnSp>
        <p:nvCxnSpPr>
          <p:cNvPr id="11" name="Straight Arrow Connector 10"/>
          <p:cNvCxnSpPr/>
          <p:nvPr/>
        </p:nvCxnSpPr>
        <p:spPr>
          <a:xfrm flipV="1">
            <a:off x="3352800" y="3962400"/>
            <a:ext cx="4191000" cy="14271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1000"/>
            <a:ext cx="69342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7434263" y="2638425"/>
            <a:ext cx="1066800" cy="1676400"/>
          </a:xfrm>
          <a:prstGeom prst="ellipse">
            <a:avLst/>
          </a:prstGeom>
          <a:solidFill>
            <a:srgbClr val="FFFF00">
              <a:alpha val="15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dirty="0"/>
          </a:p>
        </p:txBody>
      </p:sp>
    </p:spTree>
    <p:extLst>
      <p:ext uri="{BB962C8B-B14F-4D97-AF65-F5344CB8AC3E}">
        <p14:creationId xmlns:p14="http://schemas.microsoft.com/office/powerpoint/2010/main" val="239224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000"/>
          </a:schemeClr>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a:xfrm>
            <a:off x="2743200" y="168275"/>
            <a:ext cx="3749675" cy="365125"/>
          </a:xfrm>
        </p:spPr>
        <p:txBody>
          <a:bodyPr/>
          <a:lstStyle/>
          <a:p>
            <a:r>
              <a:rPr lang="en-US" sz="1600" dirty="0" smtClean="0"/>
              <a:t>RMS Agent architecture and Dependencies</a:t>
            </a:r>
            <a:endParaRPr lang="en-IE" sz="1600" dirty="0" smtClean="0"/>
          </a:p>
        </p:txBody>
      </p:sp>
      <p:grpSp>
        <p:nvGrpSpPr>
          <p:cNvPr id="2" name="Group 72"/>
          <p:cNvGrpSpPr>
            <a:grpSpLocks/>
          </p:cNvGrpSpPr>
          <p:nvPr/>
        </p:nvGrpSpPr>
        <p:grpSpPr bwMode="auto">
          <a:xfrm>
            <a:off x="152400" y="80963"/>
            <a:ext cx="3657600" cy="3271837"/>
            <a:chOff x="152400" y="81065"/>
            <a:chExt cx="3049577" cy="3271735"/>
          </a:xfrm>
        </p:grpSpPr>
        <p:pic>
          <p:nvPicPr>
            <p:cNvPr id="2356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304957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33400" y="81065"/>
              <a:ext cx="1463040" cy="274320"/>
            </a:xfrm>
            <a:prstGeom prst="rect">
              <a:avLst/>
            </a:prstGeom>
            <a:solidFill>
              <a:srgbClr val="FFFF00"/>
            </a:solidFill>
            <a:ln w="15875" cap="rnd" cmpd="sng">
              <a:solidFill>
                <a:schemeClr val="tx1"/>
              </a:solidFill>
              <a:bevel/>
            </a:ln>
            <a:effectLst>
              <a:outerShdw blurRad="76200" dir="13500000" sy="23000" kx="1200000" algn="br" rotWithShape="0">
                <a:prstClr val="black">
                  <a:alpha val="20000"/>
                </a:prstClr>
              </a:outerShdw>
            </a:effectLst>
            <a:scene3d>
              <a:camera prst="orthographicFront"/>
              <a:lightRig rig="chilly" dir="t"/>
            </a:scene3d>
            <a:sp3d extrusionH="44450" contourW="31750">
              <a:bevelT w="165100" prst="coolSlant"/>
              <a:extrusionClr>
                <a:schemeClr val="tx1"/>
              </a:extrusionClr>
              <a:contourClr>
                <a:schemeClr val="tx1"/>
              </a:contourClr>
            </a:sp3d>
          </p:spPr>
          <p:txBody>
            <a:bodyPr>
              <a:spAutoFit/>
            </a:bodyPr>
            <a:lstStyle/>
            <a:p>
              <a:pPr>
                <a:defRPr/>
              </a:pPr>
              <a:r>
                <a:rPr lang="en-US" sz="1200" dirty="0"/>
                <a:t>Network Discovery</a:t>
              </a:r>
              <a:endParaRPr lang="en-IE" sz="1200" dirty="0"/>
            </a:p>
            <a:p>
              <a:pPr>
                <a:defRPr/>
              </a:pPr>
              <a:endParaRPr lang="en-IE" sz="1200" dirty="0"/>
            </a:p>
          </p:txBody>
        </p:sp>
      </p:grpSp>
      <p:grpSp>
        <p:nvGrpSpPr>
          <p:cNvPr id="3" name="Group 73"/>
          <p:cNvGrpSpPr>
            <a:grpSpLocks/>
          </p:cNvGrpSpPr>
          <p:nvPr/>
        </p:nvGrpSpPr>
        <p:grpSpPr bwMode="auto">
          <a:xfrm>
            <a:off x="4114800" y="381000"/>
            <a:ext cx="4953000" cy="5867400"/>
            <a:chOff x="3594370" y="381000"/>
            <a:chExt cx="4812310" cy="4102485"/>
          </a:xfrm>
        </p:grpSpPr>
        <p:sp>
          <p:nvSpPr>
            <p:cNvPr id="19" name="TextBox 18"/>
            <p:cNvSpPr txBox="1"/>
            <p:nvPr/>
          </p:nvSpPr>
          <p:spPr>
            <a:xfrm>
              <a:off x="3657600" y="381000"/>
              <a:ext cx="1463040" cy="274320"/>
            </a:xfrm>
            <a:prstGeom prst="rect">
              <a:avLst/>
            </a:prstGeom>
            <a:solidFill>
              <a:srgbClr val="FFFF00"/>
            </a:solidFill>
            <a:ln w="15875" cap="rnd" cmpd="sng">
              <a:solidFill>
                <a:schemeClr val="tx1"/>
              </a:solidFill>
              <a:bevel/>
            </a:ln>
            <a:effectLst>
              <a:outerShdw blurRad="76200" dir="13500000" sy="23000" kx="1200000" algn="br" rotWithShape="0">
                <a:prstClr val="black">
                  <a:alpha val="20000"/>
                </a:prstClr>
              </a:outerShdw>
            </a:effectLst>
            <a:scene3d>
              <a:camera prst="orthographicFront"/>
              <a:lightRig rig="chilly" dir="t"/>
            </a:scene3d>
            <a:sp3d extrusionH="44450" contourW="31750">
              <a:bevelT w="165100" prst="coolSlant"/>
              <a:extrusionClr>
                <a:schemeClr val="tx1"/>
              </a:extrusionClr>
              <a:contourClr>
                <a:schemeClr val="tx1"/>
              </a:contourClr>
            </a:sp3d>
          </p:spPr>
          <p:txBody>
            <a:bodyPr>
              <a:spAutoFit/>
            </a:bodyPr>
            <a:lstStyle/>
            <a:p>
              <a:pPr>
                <a:defRPr/>
              </a:pPr>
              <a:r>
                <a:rPr lang="en-US" sz="1200" dirty="0"/>
                <a:t>Connection Profile</a:t>
              </a:r>
              <a:endParaRPr lang="en-IE" sz="1200" dirty="0"/>
            </a:p>
            <a:p>
              <a:pPr>
                <a:defRPr/>
              </a:pPr>
              <a:endParaRPr lang="en-IE" sz="1200" dirty="0"/>
            </a:p>
          </p:txBody>
        </p:sp>
        <p:pic>
          <p:nvPicPr>
            <p:cNvPr id="2356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370" y="734445"/>
              <a:ext cx="4812310"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6" name="Straight Arrow Connector 35"/>
          <p:cNvCxnSpPr/>
          <p:nvPr/>
        </p:nvCxnSpPr>
        <p:spPr>
          <a:xfrm>
            <a:off x="3276600" y="1322388"/>
            <a:ext cx="2133600" cy="735012"/>
          </a:xfrm>
          <a:prstGeom prst="straightConnector1">
            <a:avLst/>
          </a:prstGeom>
          <a:ln w="19050">
            <a:solidFill>
              <a:srgbClr val="FF0000">
                <a:alpha val="75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74"/>
          <p:cNvGrpSpPr>
            <a:grpSpLocks/>
          </p:cNvGrpSpPr>
          <p:nvPr/>
        </p:nvGrpSpPr>
        <p:grpSpPr bwMode="auto">
          <a:xfrm>
            <a:off x="82550" y="3481388"/>
            <a:ext cx="3727450" cy="3303587"/>
            <a:chOff x="76200" y="3537625"/>
            <a:chExt cx="3416400" cy="3303835"/>
          </a:xfrm>
        </p:grpSpPr>
        <p:sp>
          <p:nvSpPr>
            <p:cNvPr id="20" name="TextBox 19"/>
            <p:cNvSpPr txBox="1"/>
            <p:nvPr/>
          </p:nvSpPr>
          <p:spPr>
            <a:xfrm>
              <a:off x="825235" y="3537625"/>
              <a:ext cx="1592380" cy="274341"/>
            </a:xfrm>
            <a:prstGeom prst="rect">
              <a:avLst/>
            </a:prstGeom>
            <a:solidFill>
              <a:srgbClr val="FFFF00"/>
            </a:solidFill>
            <a:ln w="15875" cap="rnd" cmpd="sng">
              <a:solidFill>
                <a:schemeClr val="tx1"/>
              </a:solidFill>
              <a:bevel/>
            </a:ln>
            <a:effectLst>
              <a:outerShdw blurRad="76200" dir="13500000" sy="23000" kx="1200000" algn="br" rotWithShape="0">
                <a:prstClr val="black">
                  <a:alpha val="20000"/>
                </a:prstClr>
              </a:outerShdw>
            </a:effectLst>
            <a:scene3d>
              <a:camera prst="orthographicFront"/>
              <a:lightRig rig="chilly" dir="t"/>
            </a:scene3d>
            <a:sp3d extrusionH="44450" contourW="31750">
              <a:bevelT w="165100" prst="coolSlant"/>
              <a:extrusionClr>
                <a:schemeClr val="tx1"/>
              </a:extrusionClr>
              <a:contourClr>
                <a:schemeClr val="tx1"/>
              </a:contourClr>
            </a:sp3d>
          </p:spPr>
          <p:txBody>
            <a:bodyPr>
              <a:spAutoFit/>
            </a:bodyPr>
            <a:lstStyle/>
            <a:p>
              <a:pPr>
                <a:defRPr/>
              </a:pPr>
              <a:r>
                <a:rPr lang="en-US" sz="1200" dirty="0"/>
                <a:t>Credential  Manager</a:t>
              </a:r>
              <a:endParaRPr lang="en-IE" sz="1200" dirty="0"/>
            </a:p>
            <a:p>
              <a:pPr>
                <a:defRPr/>
              </a:pPr>
              <a:endParaRPr lang="en-IE" sz="1200" dirty="0"/>
            </a:p>
          </p:txBody>
        </p:sp>
        <p:pic>
          <p:nvPicPr>
            <p:cNvPr id="2356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15380"/>
              <a:ext cx="3416400"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6" name="Straight Arrow Connector 65"/>
          <p:cNvCxnSpPr/>
          <p:nvPr/>
        </p:nvCxnSpPr>
        <p:spPr>
          <a:xfrm flipH="1">
            <a:off x="2322513" y="5410200"/>
            <a:ext cx="4611687" cy="152400"/>
          </a:xfrm>
          <a:prstGeom prst="straightConnector1">
            <a:avLst/>
          </a:prstGeom>
          <a:ln w="19050">
            <a:solidFill>
              <a:srgbClr val="FF0000">
                <a:alpha val="75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60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right)">
                                      <p:cBhvr>
                                        <p:cTn id="27"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ymantec_Corp_PPT_Template_White_Background">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earning_x0020_Path xmlns="312f2814-4937-4b62-a09a-2cf03a7e499f">2 - Basic Technical Presentation/Demo</Learning_x0020_Path>
    <Product_x0020_Category xmlns="312f2814-4937-4b62-a09a-2cf03a7e499f">Control Compliance Suite</Product_x0020_Category>
    <Content_x0020_Description xmlns="27deba4a-8a1a-4644-8895-b2a940c9648d">Policy and Risk Introduction</Content_x0020_Description>
    <EPMLiveListConfig xmlns="27deba4a-8a1a-4644-8895-b2a940c9648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07F18DE56124448943C55E9DC1DA69" ma:contentTypeVersion="7" ma:contentTypeDescription="Create a new document." ma:contentTypeScope="" ma:versionID="28b2d2d68c3466006dffa7da732ceab4">
  <xsd:schema xmlns:xsd="http://www.w3.org/2001/XMLSchema" xmlns:p="http://schemas.microsoft.com/office/2006/metadata/properties" xmlns:ns2="312f2814-4937-4b62-a09a-2cf03a7e499f" xmlns:ns3="27deba4a-8a1a-4644-8895-b2a940c9648d" targetNamespace="http://schemas.microsoft.com/office/2006/metadata/properties" ma:root="true" ma:fieldsID="18945317470f087eca2378ee29dc2735" ns2:_="" ns3:_="">
    <xsd:import namespace="312f2814-4937-4b62-a09a-2cf03a7e499f"/>
    <xsd:import namespace="27deba4a-8a1a-4644-8895-b2a940c9648d"/>
    <xsd:element name="properties">
      <xsd:complexType>
        <xsd:sequence>
          <xsd:element name="documentManagement">
            <xsd:complexType>
              <xsd:all>
                <xsd:element ref="ns2:Product_x0020_Category" minOccurs="0"/>
                <xsd:element ref="ns2:Learning_x0020_Path" minOccurs="0"/>
                <xsd:element ref="ns3:Content_x0020_Description" minOccurs="0"/>
                <xsd:element ref="ns3:EPMLiveListConfig" minOccurs="0"/>
              </xsd:all>
            </xsd:complexType>
          </xsd:element>
        </xsd:sequence>
      </xsd:complexType>
    </xsd:element>
  </xsd:schema>
  <xsd:schema xmlns:xsd="http://www.w3.org/2001/XMLSchema" xmlns:dms="http://schemas.microsoft.com/office/2006/documentManagement/types" targetNamespace="312f2814-4937-4b62-a09a-2cf03a7e499f" elementFormDefault="qualified">
    <xsd:import namespace="http://schemas.microsoft.com/office/2006/documentManagement/types"/>
    <xsd:element name="Product_x0020_Category" ma:index="8" nillable="true" ma:displayName="Product Category" ma:default="Endpoint Protection" ma:format="Dropdown" ma:internalName="Product_x0020_Category">
      <xsd:simpleType>
        <xsd:restriction base="dms:Choice">
          <xsd:enumeration value="Brightmail Gateway"/>
          <xsd:enumeration value="Brightmail Message Filter"/>
          <xsd:enumeration value="Brightmail Traffic Shaper"/>
          <xsd:enumeration value="Control Compliance Suite"/>
          <xsd:enumeration value="Critical System Protection"/>
          <xsd:enumeration value="Data Loss Prevention"/>
          <xsd:enumeration value="Endpoint Encryption"/>
          <xsd:enumeration value="Endpoint Protection"/>
          <xsd:enumeration value="Endpoint Protection SBE"/>
          <xsd:enumeration value="MI5 Webgate"/>
          <xsd:enumeration value="Multi-Tier Protection"/>
          <xsd:enumeration value="Network Access Control"/>
          <xsd:enumeration value="Protection Suite EE"/>
          <xsd:enumeration value="Protection Suite SBE"/>
          <xsd:enumeration value="SMS Exchange"/>
          <xsd:enumeration value="SMS Domino"/>
          <xsd:enumeration value="Security Information Manager"/>
        </xsd:restriction>
      </xsd:simpleType>
    </xsd:element>
    <xsd:element name="Learning_x0020_Path" ma:index="9" nillable="true" ma:displayName="Learning Path" ma:default="1 - Opportunity Identification" ma:format="Dropdown" ma:internalName="Learning_x0020_Path">
      <xsd:simpleType>
        <xsd:restriction base="dms:Choice">
          <xsd:enumeration value="1 - Opportunity Identification"/>
          <xsd:enumeration value="2 - Basic Technical Presentation/Demo"/>
          <xsd:enumeration value="3 - Sizing and Architecture"/>
          <xsd:enumeration value="4 - Proof-of-Concept"/>
          <xsd:enumeration value="5 - Product Expert"/>
        </xsd:restriction>
      </xsd:simpleType>
    </xsd:element>
  </xsd:schema>
  <xsd:schema xmlns:xsd="http://www.w3.org/2001/XMLSchema" xmlns:dms="http://schemas.microsoft.com/office/2006/documentManagement/types" targetNamespace="27deba4a-8a1a-4644-8895-b2a940c9648d" elementFormDefault="qualified">
    <xsd:import namespace="http://schemas.microsoft.com/office/2006/documentManagement/types"/>
    <xsd:element name="Content_x0020_Description" ma:index="10" nillable="true" ma:displayName="Content Description" ma:internalName="Content_x0020_Description">
      <xsd:simpleType>
        <xsd:restriction base="dms:Note"/>
      </xsd:simpleType>
    </xsd:element>
    <xsd:element name="EPMLiveListConfig" ma:index="11"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C599DE-4126-4B2B-B26C-EB748AA6E239}">
  <ds:schemaRefs>
    <ds:schemaRef ds:uri="http://purl.org/dc/elements/1.1/"/>
    <ds:schemaRef ds:uri="http://purl.org/dc/terms/"/>
    <ds:schemaRef ds:uri="http://schemas.microsoft.com/office/2006/metadata/properties"/>
    <ds:schemaRef ds:uri="http://schemas.microsoft.com/office/2006/documentManagement/types"/>
    <ds:schemaRef ds:uri="27deba4a-8a1a-4644-8895-b2a940c9648d"/>
    <ds:schemaRef ds:uri="http://purl.org/dc/dcmitype/"/>
    <ds:schemaRef ds:uri="http://schemas.openxmlformats.org/package/2006/metadata/core-properties"/>
    <ds:schemaRef ds:uri="312f2814-4937-4b62-a09a-2cf03a7e499f"/>
    <ds:schemaRef ds:uri="http://www.w3.org/XML/1998/namespace"/>
  </ds:schemaRefs>
</ds:datastoreItem>
</file>

<file path=customXml/itemProps2.xml><?xml version="1.0" encoding="utf-8"?>
<ds:datastoreItem xmlns:ds="http://schemas.openxmlformats.org/officeDocument/2006/customXml" ds:itemID="{B02F3471-44E1-44B1-B9DB-C923C77C7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f2814-4937-4b62-a09a-2cf03a7e499f"/>
    <ds:schemaRef ds:uri="27deba4a-8a1a-4644-8895-b2a940c964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D400A01-CA4E-49EC-9C67-E878BAFB2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Symantec_Corp_PPT_Template_White_Background</Template>
  <TotalTime>0</TotalTime>
  <Words>1236</Words>
  <Application>Microsoft Office PowerPoint</Application>
  <PresentationFormat>On-screen Show (4:3)</PresentationFormat>
  <Paragraphs>233</Paragraphs>
  <Slides>22</Slides>
  <Notes>5</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22</vt:i4>
      </vt:variant>
    </vt:vector>
  </HeadingPairs>
  <TitlesOfParts>
    <vt:vector size="26" baseType="lpstr">
      <vt:lpstr>Symantec_Corp_PPT_Template_White_Background</vt:lpstr>
      <vt:lpstr>C:\Users\dwplatt\Documents\PowerPoint\Visio_diagrams\monitor_flow.vsd\Drawing\~Page-1\Plug-in</vt:lpstr>
      <vt:lpstr>C:\Users\dwplatt\Documents\PowerPoint\Visio_diagrams\monitor_flow.vsd\Drawing\~Page-1\Plug-in</vt:lpstr>
      <vt:lpstr>C:\Users\dwplatt\Documents\PowerPoint\Visio_diagrams\monitor_flow.vsd\Drawing\~Page-1\Sheet.127</vt:lpstr>
      <vt:lpstr>Server Management Suite: Monitor Solution</vt:lpstr>
      <vt:lpstr>Introduction</vt:lpstr>
      <vt:lpstr>PowerPoint Presentation</vt:lpstr>
      <vt:lpstr>Current “out of box” Monitor Pack Availability</vt:lpstr>
      <vt:lpstr>Current “Community” Monitor Pack Availability</vt:lpstr>
      <vt:lpstr>Agent-Based monitoring </vt:lpstr>
      <vt:lpstr>Agent-Less monitoring </vt:lpstr>
      <vt:lpstr>Which resources will each RMS Agent monitor?</vt:lpstr>
      <vt:lpstr>RMS Agent architecture and Dependencies</vt:lpstr>
      <vt:lpstr>Maintaining Connection Profile Assignments</vt:lpstr>
      <vt:lpstr>Monitor Agent architectural flow</vt:lpstr>
      <vt:lpstr>Monitor Solution and Server Management  Suite</vt:lpstr>
      <vt:lpstr>PowerPoint Presentation</vt:lpstr>
      <vt:lpstr>PowerPoint Presentation</vt:lpstr>
      <vt:lpstr>PowerPoint Presentation</vt:lpstr>
      <vt:lpstr>Construction of a Policy</vt:lpstr>
      <vt:lpstr>PowerPoint Presentation</vt:lpstr>
      <vt:lpstr>PowerPoint Presentation</vt:lpstr>
      <vt:lpstr>Management of Alerts using the Event Console</vt:lpstr>
      <vt:lpstr>PowerPoint Presentation</vt:lpstr>
      <vt:lpstr>Notable Items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2012-04-11T15:51:24Z</dcterms:created>
  <dcterms:modified xsi:type="dcterms:W3CDTF">2013-06-11T14:52:15Z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0x0101004807F18DE56124448943C55E9DC1DA69</vt:lpwstr>
  </property>
  <property fmtid="{D5CDD505-2E9C-101B-9397-08002B2CF9AE}" pid="3" name="Order">
    <vt:r8>176100</vt:r8>
  </property>
</Properties>
</file>